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59" r:id="rId3"/>
    <p:sldId id="506" r:id="rId4"/>
    <p:sldId id="439" r:id="rId5"/>
    <p:sldId id="357" r:id="rId6"/>
    <p:sldId id="444" r:id="rId7"/>
    <p:sldId id="277" r:id="rId8"/>
    <p:sldId id="279" r:id="rId9"/>
    <p:sldId id="280" r:id="rId10"/>
    <p:sldId id="507" r:id="rId11"/>
    <p:sldId id="497" r:id="rId12"/>
    <p:sldId id="319" r:id="rId13"/>
    <p:sldId id="320" r:id="rId14"/>
    <p:sldId id="321" r:id="rId15"/>
    <p:sldId id="322" r:id="rId16"/>
    <p:sldId id="496" r:id="rId17"/>
    <p:sldId id="323" r:id="rId18"/>
    <p:sldId id="503" r:id="rId19"/>
    <p:sldId id="476" r:id="rId20"/>
    <p:sldId id="324" r:id="rId21"/>
    <p:sldId id="325" r:id="rId22"/>
    <p:sldId id="326" r:id="rId23"/>
    <p:sldId id="478" r:id="rId24"/>
    <p:sldId id="477" r:id="rId25"/>
    <p:sldId id="508" r:id="rId26"/>
    <p:sldId id="484" r:id="rId27"/>
    <p:sldId id="481" r:id="rId28"/>
    <p:sldId id="327" r:id="rId29"/>
    <p:sldId id="445" r:id="rId30"/>
    <p:sldId id="329" r:id="rId31"/>
    <p:sldId id="360" r:id="rId32"/>
    <p:sldId id="490" r:id="rId33"/>
    <p:sldId id="491" r:id="rId34"/>
    <p:sldId id="330" r:id="rId35"/>
    <p:sldId id="332" r:id="rId36"/>
    <p:sldId id="347" r:id="rId37"/>
    <p:sldId id="348" r:id="rId38"/>
    <p:sldId id="350" r:id="rId39"/>
    <p:sldId id="351" r:id="rId40"/>
    <p:sldId id="352" r:id="rId41"/>
    <p:sldId id="426" r:id="rId42"/>
    <p:sldId id="446" r:id="rId43"/>
    <p:sldId id="447" r:id="rId44"/>
    <p:sldId id="427" r:id="rId45"/>
    <p:sldId id="452" r:id="rId46"/>
    <p:sldId id="492" r:id="rId47"/>
    <p:sldId id="485" r:id="rId48"/>
    <p:sldId id="454" r:id="rId49"/>
    <p:sldId id="455" r:id="rId50"/>
    <p:sldId id="456" r:id="rId51"/>
    <p:sldId id="457" r:id="rId52"/>
    <p:sldId id="458" r:id="rId53"/>
    <p:sldId id="459" r:id="rId54"/>
    <p:sldId id="460" r:id="rId55"/>
    <p:sldId id="462" r:id="rId56"/>
    <p:sldId id="464" r:id="rId57"/>
    <p:sldId id="504" r:id="rId58"/>
    <p:sldId id="505" r:id="rId59"/>
    <p:sldId id="466" r:id="rId60"/>
    <p:sldId id="467" r:id="rId61"/>
    <p:sldId id="468" r:id="rId62"/>
    <p:sldId id="469" r:id="rId63"/>
    <p:sldId id="470" r:id="rId64"/>
    <p:sldId id="471" r:id="rId65"/>
    <p:sldId id="472" r:id="rId66"/>
    <p:sldId id="473" r:id="rId67"/>
    <p:sldId id="474" r:id="rId68"/>
    <p:sldId id="502" r:id="rId69"/>
    <p:sldId id="443" r:id="rId70"/>
    <p:sldId id="531" r:id="rId71"/>
    <p:sldId id="536" r:id="rId72"/>
    <p:sldId id="509" r:id="rId73"/>
    <p:sldId id="510" r:id="rId74"/>
    <p:sldId id="511" r:id="rId75"/>
    <p:sldId id="512" r:id="rId76"/>
    <p:sldId id="513" r:id="rId77"/>
    <p:sldId id="514" r:id="rId78"/>
    <p:sldId id="516" r:id="rId79"/>
    <p:sldId id="515" r:id="rId80"/>
    <p:sldId id="538" r:id="rId81"/>
    <p:sldId id="517" r:id="rId82"/>
    <p:sldId id="518" r:id="rId83"/>
    <p:sldId id="519" r:id="rId84"/>
    <p:sldId id="520" r:id="rId85"/>
    <p:sldId id="521" r:id="rId86"/>
    <p:sldId id="522" r:id="rId87"/>
    <p:sldId id="523" r:id="rId88"/>
    <p:sldId id="524" r:id="rId89"/>
    <p:sldId id="525" r:id="rId90"/>
    <p:sldId id="526" r:id="rId91"/>
    <p:sldId id="537" r:id="rId92"/>
    <p:sldId id="527" r:id="rId93"/>
    <p:sldId id="528" r:id="rId94"/>
    <p:sldId id="529" r:id="rId95"/>
    <p:sldId id="533" r:id="rId96"/>
    <p:sldId id="535" r:id="rId97"/>
    <p:sldId id="534" r:id="rId98"/>
    <p:sldId id="530" r:id="rId99"/>
    <p:sldId id="501" r:id="rId100"/>
    <p:sldId id="441" r:id="rId10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9933"/>
    <a:srgbClr val="FF66FF"/>
    <a:srgbClr val="F2FAA4"/>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60"/>
  </p:normalViewPr>
  <p:slideViewPr>
    <p:cSldViewPr>
      <p:cViewPr>
        <p:scale>
          <a:sx n="75" d="100"/>
          <a:sy n="75" d="100"/>
        </p:scale>
        <p:origin x="-2640" y="-8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defTabSz="931863" eaLnBrk="1" hangingPunct="1">
              <a:defRPr sz="1200">
                <a:cs typeface="+mn-cs"/>
              </a:defRPr>
            </a:lvl1pPr>
          </a:lstStyle>
          <a:p>
            <a:pPr>
              <a:defRPr/>
            </a:pPr>
            <a:endParaRPr lang="en-US"/>
          </a:p>
        </p:txBody>
      </p:sp>
      <p:sp>
        <p:nvSpPr>
          <p:cNvPr id="198659" name="Rectangle 3"/>
          <p:cNvSpPr>
            <a:spLocks noGrp="1" noChangeArrowheads="1"/>
          </p:cNvSpPr>
          <p:nvPr>
            <p:ph type="dt"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defTabSz="931863" eaLnBrk="1" hangingPunct="1">
              <a:defRPr sz="120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98661" name="Rectangle 5"/>
          <p:cNvSpPr>
            <a:spLocks noGrp="1" noChangeArrowheads="1"/>
          </p:cNvSpPr>
          <p:nvPr>
            <p:ph type="body" sz="quarter" idx="3"/>
          </p:nvPr>
        </p:nvSpPr>
        <p:spPr bwMode="auto">
          <a:xfrm>
            <a:off x="701675" y="4416425"/>
            <a:ext cx="5607050" cy="4183063"/>
          </a:xfrm>
          <a:prstGeom prst="rect">
            <a:avLst/>
          </a:prstGeom>
          <a:noFill/>
          <a:ln>
            <a:noFill/>
          </a:ln>
          <a:effectLs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8662" name="Rectangle 6"/>
          <p:cNvSpPr>
            <a:spLocks noGrp="1" noChangeArrowheads="1"/>
          </p:cNvSpPr>
          <p:nvPr>
            <p:ph type="ftr" sz="quarter" idx="4"/>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defTabSz="931863" eaLnBrk="1" hangingPunct="1">
              <a:defRPr sz="1200">
                <a:cs typeface="+mn-cs"/>
              </a:defRPr>
            </a:lvl1pPr>
          </a:lstStyle>
          <a:p>
            <a:pPr>
              <a:defRPr/>
            </a:pPr>
            <a:endParaRPr lang="en-US"/>
          </a:p>
        </p:txBody>
      </p:sp>
      <p:sp>
        <p:nvSpPr>
          <p:cNvPr id="198663" name="Rectangle 7"/>
          <p:cNvSpPr>
            <a:spLocks noGrp="1" noChangeArrowheads="1"/>
          </p:cNvSpPr>
          <p:nvPr>
            <p:ph type="sldNum" sz="quarter" idx="5"/>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defTabSz="931863" eaLnBrk="1" hangingPunct="1">
              <a:defRPr sz="1200">
                <a:cs typeface="+mn-cs"/>
              </a:defRPr>
            </a:lvl1pPr>
          </a:lstStyle>
          <a:p>
            <a:pPr>
              <a:defRPr/>
            </a:pPr>
            <a:fld id="{3381170C-9E7D-424F-8C3E-41FA27752AD9}" type="slidenum">
              <a:rPr lang="en-US"/>
              <a:pPr>
                <a:defRPr/>
              </a:pPr>
              <a:t>‹#›</a:t>
            </a:fld>
            <a:endParaRPr lang="en-US"/>
          </a:p>
        </p:txBody>
      </p:sp>
    </p:spTree>
    <p:extLst>
      <p:ext uri="{BB962C8B-B14F-4D97-AF65-F5344CB8AC3E}">
        <p14:creationId xmlns:p14="http://schemas.microsoft.com/office/powerpoint/2010/main" val="1149438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9319CAFF-BCEE-476D-B892-426D985B4B4E}" type="slidenum">
              <a:rPr lang="en-US" smtClean="0">
                <a:cs typeface="Arial" charset="0"/>
              </a:rPr>
              <a:pPr/>
              <a:t>1</a:t>
            </a:fld>
            <a:endParaRPr lang="en-US" smtClean="0">
              <a:cs typeface="Arial"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34822E-A8B7-4CC6-9458-8593DB90CC2A}"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0962C6A-8710-4CA3-A210-C906DA1588D5}"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06196BD-327E-4BCB-B8F7-A68A2CD158C2}"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CEC917-77AB-46B3-8C6D-05B6572A1AD3}"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nodePh="1">
                                  <p:stCondLst>
                                    <p:cond delay="0"/>
                                  </p:stCondLst>
                                  <p:endCondLst>
                                    <p:cond evt="begin" delay="0">
                                      <p:tn val="8"/>
                                    </p:cond>
                                  </p:end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BBFD201-0000-4D58-9E0F-E0566F28F16F}"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9F77F8-5593-459E-9A64-C5825B806CAE}"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9AE3D5D-40FF-4597-9094-FB6277A5878A}"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D0F18D1-8607-4126-B618-67B8C04C9848}"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802CD08-DF8C-427F-9DC4-F676E20533C1}"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5" grpId="0" autoUpdateAnimBg="0"/>
      <p:bldP spid="6" grpId="0" autoUpdateAnimBg="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31BB515-FF68-43AC-A998-1155A1604C6E}"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C37BFA7-0E1E-4797-8346-129BD45BDEDE}" type="slidenum">
              <a:rPr lang="en-US"/>
              <a:pPr>
                <a:defRPr/>
              </a:pPr>
              <a:t>‹#›</a:t>
            </a:fld>
            <a:endParaRPr lang="en-US"/>
          </a:p>
        </p:txBody>
      </p:sp>
    </p:spTree>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E762BD4-BBB7-4C28-9D4D-FC8EDFD3A733}"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B3775CF-45B4-4A43-8206-1C489C9E7FAC}" type="slidenum">
              <a:rPr lang="en-US"/>
              <a:pPr>
                <a:defRPr/>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nodePh="1">
                                  <p:stCondLst>
                                    <p:cond delay="0"/>
                                  </p:stCondLst>
                                  <p:endCondLst>
                                    <p:cond evt="begin" delay="0">
                                      <p:tn val="8"/>
                                    </p:cond>
                                  </p:end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22642F0E-D662-4ADA-AB9C-2AA6F10D1F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p:tmplLst>
          <p:tmpl>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usga.org/workarea/linkit.aspx?linkidentifier=id&amp;itemid=14253" TargetMode="External"/><Relationship Id="rId2" Type="http://schemas.openxmlformats.org/officeDocument/2006/relationships/hyperlink" Target="http://www.usga.org/workarea/linkit.aspx?linkidentifier=id&amp;itemid=14257"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sga.org/workarea/linkit.aspx?linkidentifier=id&amp;itemid=14253"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nterclub@carolinasgolf.or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willowspringscc@cocentral.com" TargetMode="External"/><Relationship Id="rId2" Type="http://schemas.openxmlformats.org/officeDocument/2006/relationships/hyperlink" Target="mailto:rdbwcc00@aol.com" TargetMode="External"/><Relationship Id="rId1" Type="http://schemas.openxmlformats.org/officeDocument/2006/relationships/slideLayout" Target="../slideLayouts/slideLayout7.xml"/><Relationship Id="rId5" Type="http://schemas.openxmlformats.org/officeDocument/2006/relationships/hyperlink" Target="mailto:neatman@moreheadcitycc.com" TargetMode="External"/><Relationship Id="rId4" Type="http://schemas.openxmlformats.org/officeDocument/2006/relationships/hyperlink" Target="mailto:golfpro@greenvillecountryclub.com"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interclub@carolinasgolf.org" TargetMode="External"/><Relationship Id="rId2" Type="http://schemas.openxmlformats.org/officeDocument/2006/relationships/hyperlink" Target="http://www.carolinasgolf.org/"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Grp="1" noChangeArrowheads="1"/>
          </p:cNvSpPr>
          <p:nvPr>
            <p:ph type="body" idx="1"/>
          </p:nvPr>
        </p:nvSpPr>
        <p:spPr>
          <a:xfrm>
            <a:off x="304800" y="1447800"/>
            <a:ext cx="8534400" cy="4525963"/>
          </a:xfrm>
        </p:spPr>
        <p:txBody>
          <a:bodyPr/>
          <a:lstStyle/>
          <a:p>
            <a:pPr algn="ctr" eaLnBrk="1" hangingPunct="1">
              <a:buFontTx/>
              <a:buNone/>
              <a:defRPr/>
            </a:pPr>
            <a:r>
              <a:rPr lang="en-US" sz="6000" b="1" i="1" dirty="0">
                <a:effectLst>
                  <a:outerShdw blurRad="38100" dist="38100" dir="2700000" algn="tl">
                    <a:srgbClr val="C0C0C0"/>
                  </a:outerShdw>
                </a:effectLst>
              </a:rPr>
              <a:t>Welcome </a:t>
            </a:r>
          </a:p>
          <a:p>
            <a:pPr algn="ctr" eaLnBrk="1" hangingPunct="1">
              <a:buFontTx/>
              <a:buNone/>
              <a:defRPr/>
            </a:pPr>
            <a:r>
              <a:rPr lang="en-US" sz="6000" b="1" i="1" dirty="0" smtClean="0"/>
              <a:t>CGA </a:t>
            </a:r>
            <a:endParaRPr lang="en-US" sz="6000" b="1" i="1" dirty="0"/>
          </a:p>
          <a:p>
            <a:pPr algn="ctr" eaLnBrk="1" hangingPunct="1">
              <a:buFontTx/>
              <a:buNone/>
              <a:defRPr/>
            </a:pPr>
            <a:r>
              <a:rPr lang="en-US" sz="6000" b="1" i="1" dirty="0"/>
              <a:t>Interclub </a:t>
            </a:r>
            <a:r>
              <a:rPr lang="en-US" sz="6000" b="1" i="1" dirty="0" smtClean="0"/>
              <a:t>Captains 2013</a:t>
            </a:r>
            <a:endParaRPr lang="en-US" sz="6000" b="1" i="1" dirty="0">
              <a:effectLst>
                <a:outerShdw blurRad="38100" dist="38100" dir="2700000" algn="tl">
                  <a:srgbClr val="C0C0C0"/>
                </a:outerShdw>
              </a:effectLst>
            </a:endParaRPr>
          </a:p>
        </p:txBody>
      </p:sp>
      <p:sp>
        <p:nvSpPr>
          <p:cNvPr id="16386" name="Text Box 7"/>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6387" name="Picture 14" descr="CGA NEW - Color"/>
          <p:cNvPicPr>
            <a:picLocks noChangeAspect="1" noChangeArrowheads="1"/>
          </p:cNvPicPr>
          <p:nvPr/>
        </p:nvPicPr>
        <p:blipFill>
          <a:blip r:embed="rId3"/>
          <a:srcRect/>
          <a:stretch>
            <a:fillRect/>
          </a:stretch>
        </p:blipFill>
        <p:spPr bwMode="auto">
          <a:xfrm>
            <a:off x="457200" y="381000"/>
            <a:ext cx="1066800" cy="1066800"/>
          </a:xfrm>
          <a:prstGeom prst="rect">
            <a:avLst/>
          </a:prstGeom>
          <a:noFill/>
          <a:ln w="9525">
            <a:noFill/>
            <a:miter lim="800000"/>
            <a:headEnd/>
            <a:tailEnd/>
          </a:ln>
        </p:spPr>
      </p:pic>
      <p:pic>
        <p:nvPicPr>
          <p:cNvPr id="16388" name="Picture 26" descr="CGA NEW - Color"/>
          <p:cNvPicPr>
            <a:picLocks noChangeAspect="1" noChangeArrowheads="1"/>
          </p:cNvPicPr>
          <p:nvPr/>
        </p:nvPicPr>
        <p:blipFill>
          <a:blip r:embed="rId3"/>
          <a:srcRect/>
          <a:stretch>
            <a:fillRect/>
          </a:stretch>
        </p:blipFill>
        <p:spPr bwMode="auto">
          <a:xfrm>
            <a:off x="7620000" y="3810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457200" y="1600200"/>
            <a:ext cx="8229600" cy="4876800"/>
          </a:xfrm>
        </p:spPr>
        <p:txBody>
          <a:bodyPr/>
          <a:lstStyle/>
          <a:p>
            <a:pPr marL="609600" indent="-609600" eaLnBrk="1" hangingPunct="1">
              <a:lnSpc>
                <a:spcPct val="80000"/>
              </a:lnSpc>
              <a:buFontTx/>
              <a:buNone/>
            </a:pPr>
            <a:r>
              <a:rPr lang="en-US" sz="2000" b="1" u="sng" smtClean="0">
                <a:effectLst>
                  <a:outerShdw blurRad="38100" dist="38100" dir="2700000" algn="tl">
                    <a:srgbClr val="C0C0C0"/>
                  </a:outerShdw>
                </a:effectLst>
              </a:rPr>
              <a:t>Rules of Play </a:t>
            </a:r>
            <a:r>
              <a:rPr lang="en-US" sz="1800" u="sng" smtClean="0"/>
              <a:t>(</a:t>
            </a:r>
            <a:r>
              <a:rPr lang="en-US" sz="1800" i="1" u="sng" smtClean="0"/>
              <a:t>2013 changes);</a:t>
            </a:r>
          </a:p>
          <a:p>
            <a:pPr marL="609600" indent="-609600" eaLnBrk="1" hangingPunct="1">
              <a:lnSpc>
                <a:spcPct val="80000"/>
              </a:lnSpc>
              <a:buFontTx/>
              <a:buNone/>
            </a:pPr>
            <a:r>
              <a:rPr lang="en-US" sz="1800" smtClean="0"/>
              <a:t>  </a:t>
            </a:r>
            <a:endParaRPr lang="en-US" sz="1400" smtClean="0"/>
          </a:p>
          <a:p>
            <a:pPr marL="609600" indent="-609600">
              <a:buFontTx/>
              <a:buNone/>
            </a:pPr>
            <a:r>
              <a:rPr lang="en-US" sz="2800" b="1" u="sng" smtClean="0"/>
              <a:t>ADMINISTRATIVE PROCEDURES</a:t>
            </a:r>
            <a:r>
              <a:rPr lang="en-US" sz="2800" smtClean="0"/>
              <a:t>  </a:t>
            </a:r>
            <a:r>
              <a:rPr lang="en-US" sz="2800" smtClean="0">
                <a:solidFill>
                  <a:srgbClr val="FF3300"/>
                </a:solidFill>
              </a:rPr>
              <a:t>(NEW)</a:t>
            </a:r>
            <a:endParaRPr lang="en-US" sz="2800" smtClean="0"/>
          </a:p>
          <a:p>
            <a:pPr marL="609600" indent="-609600">
              <a:buFontTx/>
              <a:buNone/>
            </a:pPr>
            <a:r>
              <a:rPr lang="en-US" sz="1400" smtClean="0"/>
              <a:t>  </a:t>
            </a:r>
          </a:p>
          <a:p>
            <a:pPr marL="609600" indent="-609600">
              <a:buFontTx/>
              <a:buNone/>
            </a:pPr>
            <a:r>
              <a:rPr lang="en-US" sz="2400" smtClean="0"/>
              <a:t>Captains will use TPP (Tournament Pairing Program) to:</a:t>
            </a:r>
          </a:p>
          <a:p>
            <a:pPr marL="609600" indent="-609600">
              <a:buFontTx/>
              <a:buAutoNum type="arabicPeriod"/>
            </a:pPr>
            <a:r>
              <a:rPr lang="en-US" sz="2200" smtClean="0">
                <a:solidFill>
                  <a:srgbClr val="FF3300"/>
                </a:solidFill>
              </a:rPr>
              <a:t>Create Team Rosters</a:t>
            </a:r>
          </a:p>
          <a:p>
            <a:pPr marL="990600" lvl="1" indent="-533400">
              <a:buFontTx/>
              <a:buAutoNum type="arabicPeriod" startAt="2"/>
            </a:pPr>
            <a:r>
              <a:rPr lang="en-US" sz="2200" smtClean="0"/>
              <a:t>Select tees for each match</a:t>
            </a:r>
          </a:p>
          <a:p>
            <a:pPr marL="1371600" lvl="2" indent="-457200">
              <a:buFontTx/>
              <a:buAutoNum type="arabicPeriod" startAt="3"/>
            </a:pPr>
            <a:r>
              <a:rPr lang="en-US" sz="2200" smtClean="0">
                <a:solidFill>
                  <a:srgbClr val="FF3300"/>
                </a:solidFill>
              </a:rPr>
              <a:t>Prepare Match Rosters</a:t>
            </a:r>
          </a:p>
          <a:p>
            <a:pPr marL="1752600" lvl="3" indent="-381000">
              <a:buFontTx/>
              <a:buAutoNum type="arabicPeriod" startAt="4"/>
            </a:pPr>
            <a:r>
              <a:rPr lang="en-US" sz="2200" smtClean="0"/>
              <a:t>Submit/record match results and (ESC) scores</a:t>
            </a:r>
          </a:p>
          <a:p>
            <a:pPr marL="609600" indent="-609600">
              <a:buFontTx/>
              <a:buNone/>
            </a:pPr>
            <a:r>
              <a:rPr lang="en-US" sz="1400" b="1" smtClean="0"/>
              <a:t> </a:t>
            </a:r>
            <a:endParaRPr lang="en-US" sz="1400" smtClean="0"/>
          </a:p>
          <a:p>
            <a:pPr marL="609600" indent="-609600">
              <a:buFontTx/>
              <a:buNone/>
            </a:pPr>
            <a:endParaRPr lang="en-US" sz="1400" b="1" smtClean="0">
              <a:latin typeface="Times New Roman" pitchFamily="18" charset="0"/>
              <a:cs typeface="Times New Roman" pitchFamily="18" charset="0"/>
            </a:endParaRPr>
          </a:p>
        </p:txBody>
      </p:sp>
      <p:sp>
        <p:nvSpPr>
          <p:cNvPr id="2662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662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662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2"/>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2642" name="Text Box 3"/>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112643"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112644" name="Picture 6" descr="Fine Pewter Sussex Trophy"/>
          <p:cNvPicPr>
            <a:picLocks noChangeAspect="1" noChangeArrowheads="1"/>
          </p:cNvPicPr>
          <p:nvPr/>
        </p:nvPicPr>
        <p:blipFill>
          <a:blip r:embed="rId3"/>
          <a:srcRect/>
          <a:stretch>
            <a:fillRect/>
          </a:stretch>
        </p:blipFill>
        <p:spPr bwMode="auto">
          <a:xfrm>
            <a:off x="5105400" y="1524000"/>
            <a:ext cx="3497263" cy="4953000"/>
          </a:xfrm>
          <a:prstGeom prst="rect">
            <a:avLst/>
          </a:prstGeom>
          <a:noFill/>
          <a:ln w="9525">
            <a:noFill/>
            <a:miter lim="800000"/>
            <a:headEnd/>
            <a:tailEnd/>
          </a:ln>
        </p:spPr>
      </p:pic>
      <p:sp>
        <p:nvSpPr>
          <p:cNvPr id="112645" name="Rectangle 7"/>
          <p:cNvSpPr>
            <a:spLocks noGrp="1" noChangeArrowheads="1"/>
          </p:cNvSpPr>
          <p:nvPr>
            <p:ph type="body" idx="1"/>
          </p:nvPr>
        </p:nvSpPr>
        <p:spPr>
          <a:xfrm>
            <a:off x="457200" y="1600200"/>
            <a:ext cx="4191000" cy="5029200"/>
          </a:xfrm>
        </p:spPr>
        <p:txBody>
          <a:bodyPr/>
          <a:lstStyle/>
          <a:p>
            <a:pPr eaLnBrk="1" hangingPunct="1">
              <a:lnSpc>
                <a:spcPct val="80000"/>
              </a:lnSpc>
            </a:pPr>
            <a:r>
              <a:rPr lang="en-US" sz="1800" smtClean="0"/>
              <a:t>SUMMARY</a:t>
            </a:r>
          </a:p>
          <a:p>
            <a:pPr eaLnBrk="1" hangingPunct="1">
              <a:lnSpc>
                <a:spcPct val="80000"/>
              </a:lnSpc>
            </a:pPr>
            <a:endParaRPr lang="en-US" sz="1000" smtClean="0"/>
          </a:p>
          <a:p>
            <a:pPr lvl="1" eaLnBrk="1" hangingPunct="1">
              <a:lnSpc>
                <a:spcPct val="80000"/>
              </a:lnSpc>
            </a:pPr>
            <a:r>
              <a:rPr lang="en-US" sz="1600" b="1" smtClean="0"/>
              <a:t>Hold Group Captains Meeting</a:t>
            </a:r>
          </a:p>
          <a:p>
            <a:pPr lvl="2" eaLnBrk="1" hangingPunct="1">
              <a:lnSpc>
                <a:spcPct val="80000"/>
              </a:lnSpc>
            </a:pPr>
            <a:r>
              <a:rPr lang="en-US" sz="1400" smtClean="0"/>
              <a:t>schedule matches</a:t>
            </a:r>
          </a:p>
          <a:p>
            <a:pPr lvl="2" eaLnBrk="1" hangingPunct="1">
              <a:lnSpc>
                <a:spcPct val="80000"/>
              </a:lnSpc>
            </a:pPr>
            <a:r>
              <a:rPr lang="en-US" sz="1400" smtClean="0"/>
              <a:t>submit schedule to CGA</a:t>
            </a:r>
          </a:p>
          <a:p>
            <a:pPr lvl="2" eaLnBrk="1" hangingPunct="1">
              <a:lnSpc>
                <a:spcPct val="80000"/>
              </a:lnSpc>
            </a:pPr>
            <a:r>
              <a:rPr lang="en-US" sz="1400" smtClean="0"/>
              <a:t>discuss fees, social, tees, etc.</a:t>
            </a:r>
            <a:r>
              <a:rPr lang="en-US" sz="1600" smtClean="0"/>
              <a:t>  </a:t>
            </a:r>
          </a:p>
          <a:p>
            <a:pPr lvl="1" eaLnBrk="1" hangingPunct="1">
              <a:lnSpc>
                <a:spcPct val="80000"/>
              </a:lnSpc>
            </a:pPr>
            <a:endParaRPr lang="en-US" sz="1000" smtClean="0"/>
          </a:p>
          <a:p>
            <a:pPr lvl="1" eaLnBrk="1" hangingPunct="1">
              <a:lnSpc>
                <a:spcPct val="80000"/>
              </a:lnSpc>
            </a:pPr>
            <a:r>
              <a:rPr lang="en-US" sz="1600" b="1" smtClean="0"/>
              <a:t>Create Team Roster in TPP</a:t>
            </a:r>
          </a:p>
          <a:p>
            <a:pPr lvl="1" eaLnBrk="1" hangingPunct="1">
              <a:lnSpc>
                <a:spcPct val="80000"/>
              </a:lnSpc>
            </a:pPr>
            <a:endParaRPr lang="en-US" sz="800" smtClean="0"/>
          </a:p>
          <a:p>
            <a:pPr lvl="1" eaLnBrk="1" hangingPunct="1">
              <a:lnSpc>
                <a:spcPct val="80000"/>
              </a:lnSpc>
            </a:pPr>
            <a:r>
              <a:rPr lang="en-US" sz="1600" b="1" smtClean="0"/>
              <a:t>Set match tees in TPP</a:t>
            </a:r>
          </a:p>
          <a:p>
            <a:pPr lvl="1" eaLnBrk="1" hangingPunct="1">
              <a:lnSpc>
                <a:spcPct val="80000"/>
              </a:lnSpc>
            </a:pPr>
            <a:endParaRPr lang="en-US" sz="1000" smtClean="0"/>
          </a:p>
          <a:p>
            <a:pPr lvl="1" eaLnBrk="1" hangingPunct="1">
              <a:lnSpc>
                <a:spcPct val="80000"/>
              </a:lnSpc>
            </a:pPr>
            <a:r>
              <a:rPr lang="en-US" sz="1600" b="1" smtClean="0"/>
              <a:t>Hold Team Meeting</a:t>
            </a:r>
          </a:p>
          <a:p>
            <a:pPr lvl="2" eaLnBrk="1" hangingPunct="1">
              <a:lnSpc>
                <a:spcPct val="80000"/>
              </a:lnSpc>
            </a:pPr>
            <a:r>
              <a:rPr lang="en-US" sz="1400" smtClean="0"/>
              <a:t>discuss rules, format</a:t>
            </a:r>
          </a:p>
          <a:p>
            <a:pPr lvl="3" eaLnBrk="1" hangingPunct="1">
              <a:lnSpc>
                <a:spcPct val="80000"/>
              </a:lnSpc>
            </a:pPr>
            <a:r>
              <a:rPr lang="en-US" sz="1400" smtClean="0"/>
              <a:t>match play &amp; interclub</a:t>
            </a:r>
          </a:p>
          <a:p>
            <a:pPr lvl="2" eaLnBrk="1" hangingPunct="1">
              <a:lnSpc>
                <a:spcPct val="80000"/>
              </a:lnSpc>
            </a:pPr>
            <a:r>
              <a:rPr lang="en-US" sz="1400" smtClean="0"/>
              <a:t>match sign-up procedures </a:t>
            </a:r>
          </a:p>
          <a:p>
            <a:pPr lvl="1" eaLnBrk="1" hangingPunct="1">
              <a:lnSpc>
                <a:spcPct val="80000"/>
              </a:lnSpc>
            </a:pPr>
            <a:endParaRPr lang="en-US" sz="1000" smtClean="0"/>
          </a:p>
          <a:p>
            <a:pPr lvl="1" eaLnBrk="1" hangingPunct="1">
              <a:lnSpc>
                <a:spcPct val="80000"/>
              </a:lnSpc>
            </a:pPr>
            <a:r>
              <a:rPr lang="en-US" sz="1600" b="1" smtClean="0"/>
              <a:t>Compete</a:t>
            </a:r>
          </a:p>
          <a:p>
            <a:pPr lvl="2" eaLnBrk="1" hangingPunct="1">
              <a:lnSpc>
                <a:spcPct val="80000"/>
              </a:lnSpc>
            </a:pPr>
            <a:r>
              <a:rPr lang="en-US" sz="1400" smtClean="0"/>
              <a:t>refer to Captains checklist</a:t>
            </a:r>
          </a:p>
          <a:p>
            <a:pPr lvl="2" eaLnBrk="1" hangingPunct="1">
              <a:lnSpc>
                <a:spcPct val="80000"/>
              </a:lnSpc>
            </a:pPr>
            <a:r>
              <a:rPr lang="en-US" sz="1400" smtClean="0"/>
              <a:t>prepare rosters in TPP</a:t>
            </a:r>
          </a:p>
          <a:p>
            <a:pPr lvl="2" eaLnBrk="1" hangingPunct="1">
              <a:lnSpc>
                <a:spcPct val="80000"/>
              </a:lnSpc>
            </a:pPr>
            <a:r>
              <a:rPr lang="en-US" sz="1400" smtClean="0"/>
              <a:t>exchange rosters in TPP</a:t>
            </a:r>
          </a:p>
          <a:p>
            <a:pPr lvl="2" eaLnBrk="1" hangingPunct="1">
              <a:lnSpc>
                <a:spcPct val="80000"/>
              </a:lnSpc>
            </a:pPr>
            <a:r>
              <a:rPr lang="en-US" sz="1400" smtClean="0"/>
              <a:t>prepare scorecards (host)</a:t>
            </a:r>
          </a:p>
          <a:p>
            <a:pPr lvl="2" eaLnBrk="1" hangingPunct="1">
              <a:lnSpc>
                <a:spcPct val="80000"/>
              </a:lnSpc>
            </a:pPr>
            <a:endParaRPr lang="en-US" sz="1000" smtClean="0"/>
          </a:p>
          <a:p>
            <a:pPr lvl="1" eaLnBrk="1" hangingPunct="1">
              <a:lnSpc>
                <a:spcPct val="80000"/>
              </a:lnSpc>
            </a:pPr>
            <a:r>
              <a:rPr lang="en-US" sz="1600" b="1" smtClean="0"/>
              <a:t>Submit Results in TPP</a:t>
            </a:r>
          </a:p>
          <a:p>
            <a:pPr eaLnBrk="1" hangingPunct="1">
              <a:lnSpc>
                <a:spcPct val="80000"/>
              </a:lnSpc>
            </a:pPr>
            <a:endParaRPr lang="en-US" sz="2000" smtClean="0"/>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body" idx="1"/>
          </p:nvPr>
        </p:nvSpPr>
        <p:spPr>
          <a:xfrm>
            <a:off x="457200" y="1600200"/>
            <a:ext cx="8229600" cy="5029200"/>
          </a:xfrm>
        </p:spPr>
        <p:txBody>
          <a:bodyPr/>
          <a:lstStyle/>
          <a:p>
            <a:pPr marL="609600" indent="-609600" algn="ctr" eaLnBrk="1" hangingPunct="1">
              <a:lnSpc>
                <a:spcPct val="80000"/>
              </a:lnSpc>
              <a:buFontTx/>
              <a:buNone/>
              <a:defRPr/>
            </a:pPr>
            <a:r>
              <a:rPr lang="en-US" sz="2000" b="1" u="sng" smtClean="0">
                <a:effectLst>
                  <a:outerShdw blurRad="38100" dist="38100" dir="2700000" algn="tl">
                    <a:srgbClr val="C0C0C0"/>
                  </a:outerShdw>
                </a:effectLst>
              </a:rPr>
              <a:t>26 Interclub Rules of Play </a:t>
            </a:r>
            <a:r>
              <a:rPr lang="en-US" sz="1000" b="1" smtClean="0"/>
              <a:t> (TABLE OF CONTENTS)</a:t>
            </a:r>
            <a:endParaRPr lang="en-US" sz="1000" smtClean="0"/>
          </a:p>
          <a:p>
            <a:pPr marL="628650" lvl="1" indent="-228600">
              <a:buFontTx/>
              <a:buAutoNum type="arabicPeriod"/>
              <a:defRPr/>
            </a:pPr>
            <a:endParaRPr lang="en-US" sz="900" smtClean="0"/>
          </a:p>
          <a:p>
            <a:pPr marL="628650" lvl="1" indent="-228600">
              <a:buFontTx/>
              <a:buAutoNum type="arabicPeriod"/>
              <a:defRPr/>
            </a:pPr>
            <a:endParaRPr lang="en-US" sz="900" smtClean="0"/>
          </a:p>
        </p:txBody>
      </p:sp>
      <p:sp>
        <p:nvSpPr>
          <p:cNvPr id="27650"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7651"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7652"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graphicFrame>
        <p:nvGraphicFramePr>
          <p:cNvPr id="4" name="Table 3"/>
          <p:cNvGraphicFramePr>
            <a:graphicFrameLocks noGrp="1"/>
          </p:cNvGraphicFramePr>
          <p:nvPr/>
        </p:nvGraphicFramePr>
        <p:xfrm>
          <a:off x="523875" y="2057400"/>
          <a:ext cx="8153400" cy="4359277"/>
        </p:xfrm>
        <a:graphic>
          <a:graphicData uri="http://schemas.openxmlformats.org/drawingml/2006/table">
            <a:tbl>
              <a:tblPr/>
              <a:tblGrid>
                <a:gridCol w="2660650"/>
                <a:gridCol w="679450"/>
                <a:gridCol w="4813300"/>
              </a:tblGrid>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a:tabLst/>
                      </a:pPr>
                      <a:r>
                        <a:rPr kumimoji="0" lang="en-US" sz="900" b="0" i="0" u="none" strike="noStrike" cap="none" normalizeH="0" baseline="0" dirty="0" smtClean="0">
                          <a:ln>
                            <a:noFill/>
                          </a:ln>
                          <a:solidFill>
                            <a:srgbClr val="000000"/>
                          </a:solidFill>
                          <a:effectLst/>
                          <a:latin typeface="Arial" charset="0"/>
                          <a:cs typeface="Arial" charset="0"/>
                        </a:rPr>
                        <a:t>PLAYER ELIGIBILITY</a:t>
                      </a:r>
                    </a:p>
                    <a:p>
                      <a:pPr marL="228600" marR="0" lvl="0" indent="-228600" algn="l" defTabSz="914400" rtl="0" eaLnBrk="1" fontAlgn="b" latinLnBrk="0" hangingPunct="1">
                        <a:lnSpc>
                          <a:spcPct val="100000"/>
                        </a:lnSpc>
                        <a:spcBef>
                          <a:spcPct val="0"/>
                        </a:spcBef>
                        <a:spcAft>
                          <a:spcPct val="0"/>
                        </a:spcAft>
                        <a:buClrTx/>
                        <a:buSzPts val="900"/>
                        <a:buFontTx/>
                        <a:buAutoNum type="arabicPeriod"/>
                        <a:tabLst/>
                      </a:pPr>
                      <a:endParaRPr kumimoji="0" lang="en-US" sz="900" b="0" i="0" u="none" strike="noStrike" cap="none" normalizeH="0" baseline="0" dirty="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4"/>
                        <a:tabLst/>
                      </a:pPr>
                      <a:r>
                        <a:rPr kumimoji="0" lang="en-US" sz="900" b="0" i="0" u="none" strike="noStrike" cap="none" normalizeH="0" baseline="0" smtClean="0">
                          <a:ln>
                            <a:noFill/>
                          </a:ln>
                          <a:solidFill>
                            <a:srgbClr val="000000"/>
                          </a:solidFill>
                          <a:effectLst/>
                          <a:latin typeface="Arial" charset="0"/>
                          <a:cs typeface="Arial" charset="0"/>
                        </a:rPr>
                        <a:t>MATCH PLAY CLAIMS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14"/>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
                        <a:tabLst/>
                      </a:pPr>
                      <a:r>
                        <a:rPr kumimoji="0" lang="en-US" sz="900" b="0" i="0" u="none" strike="noStrike" cap="none" normalizeH="0" baseline="0" smtClean="0">
                          <a:ln>
                            <a:noFill/>
                          </a:ln>
                          <a:solidFill>
                            <a:srgbClr val="000000"/>
                          </a:solidFill>
                          <a:effectLst/>
                          <a:latin typeface="Arial" charset="0"/>
                          <a:cs typeface="Arial" charset="0"/>
                        </a:rPr>
                        <a:t>SEASON</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2"/>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5"/>
                        <a:tabLst/>
                      </a:pPr>
                      <a:r>
                        <a:rPr kumimoji="0" lang="en-US" sz="900" b="0" i="0" u="none" strike="noStrike" cap="none" normalizeH="0" baseline="0" smtClean="0">
                          <a:ln>
                            <a:noFill/>
                          </a:ln>
                          <a:solidFill>
                            <a:srgbClr val="000000"/>
                          </a:solidFill>
                          <a:effectLst/>
                          <a:latin typeface="Arial" charset="0"/>
                          <a:cs typeface="Arial" charset="0"/>
                        </a:rPr>
                        <a:t>ADVICE</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15"/>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3"/>
                        <a:tabLst/>
                      </a:pPr>
                      <a:r>
                        <a:rPr kumimoji="0" lang="en-US" sz="900" b="0" i="0" u="none" strike="noStrike" cap="none" normalizeH="0" baseline="0" smtClean="0">
                          <a:ln>
                            <a:noFill/>
                          </a:ln>
                          <a:solidFill>
                            <a:srgbClr val="000000"/>
                          </a:solidFill>
                          <a:effectLst/>
                          <a:latin typeface="Arial" charset="0"/>
                          <a:cs typeface="Arial" charset="0"/>
                        </a:rPr>
                        <a:t>STARTING TIMES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6"/>
                        <a:tabLst/>
                      </a:pPr>
                      <a:r>
                        <a:rPr kumimoji="0" lang="en-US" sz="900" b="0" i="0" u="none" strike="noStrike" cap="none" normalizeH="0" baseline="0" smtClean="0">
                          <a:ln>
                            <a:noFill/>
                          </a:ln>
                          <a:solidFill>
                            <a:srgbClr val="000000"/>
                          </a:solidFill>
                          <a:effectLst/>
                          <a:latin typeface="Arial" charset="0"/>
                          <a:cs typeface="Arial" charset="0"/>
                        </a:rPr>
                        <a:t>GOLF CARTS AND CADDIES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85775">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4"/>
                        <a:tabLst/>
                      </a:pPr>
                      <a:r>
                        <a:rPr kumimoji="0" lang="en-US" sz="900" b="0" i="0" u="none" strike="noStrike" cap="none" normalizeH="0" baseline="0" dirty="0" smtClean="0">
                          <a:ln>
                            <a:noFill/>
                          </a:ln>
                          <a:solidFill>
                            <a:srgbClr val="000000"/>
                          </a:solidFill>
                          <a:effectLst/>
                          <a:latin typeface="Arial" charset="0"/>
                          <a:cs typeface="Arial" charset="0"/>
                        </a:rPr>
                        <a:t>DEFINITION OF TEAM</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7"/>
                        <a:tabLst/>
                      </a:pPr>
                      <a:r>
                        <a:rPr kumimoji="0" lang="en-US" sz="900" b="0" i="0" u="none" strike="noStrike" cap="none" normalizeH="0" baseline="0" smtClean="0">
                          <a:ln>
                            <a:noFill/>
                          </a:ln>
                          <a:solidFill>
                            <a:srgbClr val="000000"/>
                          </a:solidFill>
                          <a:effectLst/>
                          <a:latin typeface="Arial" charset="0"/>
                          <a:cs typeface="Arial" charset="0"/>
                        </a:rPr>
                        <a:t>RAIN / WEATHER PROCEDURES, POSTPONED &amp; SUSPENDED MATCHES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85775">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5"/>
                        <a:tabLst/>
                      </a:pPr>
                      <a:r>
                        <a:rPr kumimoji="0" lang="en-US" sz="900" b="0" i="0" u="none" strike="noStrike" cap="none" normalizeH="0" baseline="0" smtClean="0">
                          <a:ln>
                            <a:noFill/>
                          </a:ln>
                          <a:solidFill>
                            <a:srgbClr val="000000"/>
                          </a:solidFill>
                          <a:effectLst/>
                          <a:latin typeface="Arial" charset="0"/>
                          <a:cs typeface="Arial" charset="0"/>
                        </a:rPr>
                        <a:t>LESS THAN TWELVE (12) PLAYERS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5"/>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8"/>
                        <a:tabLst/>
                      </a:pPr>
                      <a:r>
                        <a:rPr kumimoji="0" lang="en-US" sz="900" b="0" i="0" u="none" strike="noStrike" cap="none" normalizeH="0" baseline="0" smtClean="0">
                          <a:ln>
                            <a:noFill/>
                          </a:ln>
                          <a:solidFill>
                            <a:srgbClr val="000000"/>
                          </a:solidFill>
                          <a:effectLst/>
                          <a:latin typeface="Arial" charset="0"/>
                          <a:cs typeface="Arial" charset="0"/>
                        </a:rPr>
                        <a:t>WITHDRAWAL FROM TEAM PLAY</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18"/>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6"/>
                        <a:tabLst/>
                      </a:pPr>
                      <a:r>
                        <a:rPr kumimoji="0" lang="en-US" sz="900" b="0" i="0" u="none" strike="noStrike" cap="none" normalizeH="0" baseline="0" smtClean="0">
                          <a:ln>
                            <a:noFill/>
                          </a:ln>
                          <a:solidFill>
                            <a:srgbClr val="000000"/>
                          </a:solidFill>
                          <a:effectLst/>
                          <a:latin typeface="Arial" charset="0"/>
                          <a:cs typeface="Arial" charset="0"/>
                        </a:rPr>
                        <a:t>TEAM CAPTAINS' DUTIES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6"/>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9"/>
                        <a:tabLst/>
                      </a:pPr>
                      <a:r>
                        <a:rPr kumimoji="0" lang="en-US" sz="900" b="0" i="0" u="none" strike="noStrike" cap="none" normalizeH="0" baseline="0" smtClean="0">
                          <a:ln>
                            <a:noFill/>
                          </a:ln>
                          <a:solidFill>
                            <a:srgbClr val="000000"/>
                          </a:solidFill>
                          <a:effectLst/>
                          <a:latin typeface="Arial" charset="0"/>
                          <a:cs typeface="Arial" charset="0"/>
                        </a:rPr>
                        <a:t>FORFEITURES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19"/>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7"/>
                        <a:tabLst/>
                      </a:pPr>
                      <a:r>
                        <a:rPr kumimoji="0" lang="en-US" sz="900" b="0" i="0" u="none" strike="noStrike" cap="none" normalizeH="0" baseline="0" smtClean="0">
                          <a:ln>
                            <a:noFill/>
                          </a:ln>
                          <a:solidFill>
                            <a:srgbClr val="000000"/>
                          </a:solidFill>
                          <a:effectLst/>
                          <a:latin typeface="Arial" charset="0"/>
                          <a:cs typeface="Arial" charset="0"/>
                        </a:rPr>
                        <a:t>PRACTICE ROUNDS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7"/>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0"/>
                        <a:tabLst/>
                      </a:pPr>
                      <a:r>
                        <a:rPr kumimoji="0" lang="en-US" sz="900" b="0" i="0" u="none" strike="noStrike" cap="none" normalizeH="0" baseline="0" smtClean="0">
                          <a:ln>
                            <a:noFill/>
                          </a:ln>
                          <a:solidFill>
                            <a:srgbClr val="000000"/>
                          </a:solidFill>
                          <a:effectLst/>
                          <a:latin typeface="Arial" charset="0"/>
                          <a:cs typeface="Arial" charset="0"/>
                        </a:rPr>
                        <a:t>PROTESTS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20"/>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8"/>
                        <a:tabLst/>
                      </a:pPr>
                      <a:r>
                        <a:rPr kumimoji="0" lang="en-US" sz="900" b="0" i="0" u="none" strike="noStrike" cap="none" normalizeH="0" baseline="0" smtClean="0">
                          <a:ln>
                            <a:noFill/>
                          </a:ln>
                          <a:solidFill>
                            <a:srgbClr val="000000"/>
                          </a:solidFill>
                          <a:effectLst/>
                          <a:latin typeface="Arial" charset="0"/>
                          <a:cs typeface="Arial" charset="0"/>
                        </a:rPr>
                        <a:t>HOME TEAM ARRANGEMENTS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1"/>
                        <a:tabLst/>
                      </a:pPr>
                      <a:r>
                        <a:rPr kumimoji="0" lang="en-US" sz="900" b="0" i="0" u="none" strike="noStrike" cap="none" normalizeH="0" baseline="0" smtClean="0">
                          <a:ln>
                            <a:noFill/>
                          </a:ln>
                          <a:solidFill>
                            <a:srgbClr val="000000"/>
                          </a:solidFill>
                          <a:effectLst/>
                          <a:latin typeface="Arial" charset="0"/>
                          <a:cs typeface="Arial" charset="0"/>
                        </a:rPr>
                        <a:t>DETERMINING GROUP WINNERS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85775">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9"/>
                        <a:tabLst/>
                      </a:pPr>
                      <a:r>
                        <a:rPr kumimoji="0" lang="en-US" sz="900" b="0" i="0" u="none" strike="noStrike" cap="none" normalizeH="0" baseline="0" smtClean="0">
                          <a:ln>
                            <a:noFill/>
                          </a:ln>
                          <a:solidFill>
                            <a:srgbClr val="000000"/>
                          </a:solidFill>
                          <a:effectLst/>
                          <a:latin typeface="Arial" charset="0"/>
                          <a:cs typeface="Arial" charset="0"/>
                        </a:rPr>
                        <a:t>INDEXES / HANDICAPS &amp; PAIRINGS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9"/>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2"/>
                        <a:tabLst/>
                      </a:pPr>
                      <a:r>
                        <a:rPr kumimoji="0" lang="en-US" sz="900" b="0" i="0" u="none" strike="noStrike" cap="none" normalizeH="0" baseline="0" smtClean="0">
                          <a:ln>
                            <a:noFill/>
                          </a:ln>
                          <a:solidFill>
                            <a:srgbClr val="000000"/>
                          </a:solidFill>
                          <a:effectLst/>
                          <a:latin typeface="Arial" charset="0"/>
                          <a:cs typeface="Arial" charset="0"/>
                        </a:rPr>
                        <a:t>PLAY-OFF MATCHES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22"/>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0"/>
                        <a:tabLst/>
                      </a:pPr>
                      <a:r>
                        <a:rPr kumimoji="0" lang="en-US" sz="900" b="0" i="0" u="none" strike="noStrike" cap="none" normalizeH="0" baseline="0" smtClean="0">
                          <a:ln>
                            <a:noFill/>
                          </a:ln>
                          <a:solidFill>
                            <a:srgbClr val="000000"/>
                          </a:solidFill>
                          <a:effectLst/>
                          <a:latin typeface="Arial" charset="0"/>
                          <a:cs typeface="Arial" charset="0"/>
                        </a:rPr>
                        <a:t>ORDER OF PLAY</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3"/>
                        <a:tabLst/>
                      </a:pPr>
                      <a:r>
                        <a:rPr kumimoji="0" lang="en-US" sz="900" b="0" i="0" u="none" strike="noStrike" cap="none" normalizeH="0" baseline="0" smtClean="0">
                          <a:ln>
                            <a:noFill/>
                          </a:ln>
                          <a:solidFill>
                            <a:srgbClr val="000000"/>
                          </a:solidFill>
                          <a:effectLst/>
                          <a:latin typeface="Arial" charset="0"/>
                          <a:cs typeface="Arial" charset="0"/>
                        </a:rPr>
                        <a:t>POLICY FOR COURSE USAGE</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85775">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1"/>
                        <a:tabLst/>
                      </a:pPr>
                      <a:r>
                        <a:rPr kumimoji="0" lang="en-US" sz="900" b="0" i="0" u="none" strike="noStrike" cap="none" normalizeH="0" baseline="0" smtClean="0">
                          <a:ln>
                            <a:noFill/>
                          </a:ln>
                          <a:solidFill>
                            <a:srgbClr val="000000"/>
                          </a:solidFill>
                          <a:effectLst/>
                          <a:latin typeface="Arial" charset="0"/>
                          <a:cs typeface="Arial" charset="0"/>
                        </a:rPr>
                        <a:t>TYPE OF COMPETITION AND SCORING</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11"/>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4"/>
                        <a:tabLst/>
                      </a:pPr>
                      <a:r>
                        <a:rPr kumimoji="0" lang="en-US" sz="900" b="0" i="0" u="none" strike="noStrike" cap="none" normalizeH="0" baseline="0" smtClean="0">
                          <a:ln>
                            <a:noFill/>
                          </a:ln>
                          <a:solidFill>
                            <a:srgbClr val="000000"/>
                          </a:solidFill>
                          <a:effectLst/>
                          <a:latin typeface="Arial" charset="0"/>
                          <a:cs typeface="Arial" charset="0"/>
                        </a:rPr>
                        <a:t>PACE OF PLAY</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24"/>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2"/>
                        <a:tabLst/>
                      </a:pPr>
                      <a:r>
                        <a:rPr kumimoji="0" lang="en-US" sz="900" b="0" i="0" u="none" strike="noStrike" cap="none" normalizeH="0" baseline="0" smtClean="0">
                          <a:ln>
                            <a:noFill/>
                          </a:ln>
                          <a:solidFill>
                            <a:srgbClr val="000000"/>
                          </a:solidFill>
                          <a:effectLst/>
                          <a:latin typeface="Arial" charset="0"/>
                          <a:cs typeface="Arial" charset="0"/>
                        </a:rPr>
                        <a:t>USGA RULES OF PLAY</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12"/>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5"/>
                        <a:tabLst/>
                      </a:pPr>
                      <a:r>
                        <a:rPr kumimoji="0" lang="en-US" sz="900" b="0" i="0" u="none" strike="noStrike" cap="none" normalizeH="0" baseline="0" smtClean="0">
                          <a:ln>
                            <a:noFill/>
                          </a:ln>
                          <a:solidFill>
                            <a:srgbClr val="000000"/>
                          </a:solidFill>
                          <a:effectLst/>
                          <a:latin typeface="Arial" charset="0"/>
                          <a:cs typeface="Arial" charset="0"/>
                        </a:rPr>
                        <a:t>CELLULAR PHONES and ELECTRONIC DEVICES</a:t>
                      </a:r>
                    </a:p>
                    <a:p>
                      <a:pPr marL="228600" marR="0" lvl="0" indent="-228600" algn="l" defTabSz="914400" rtl="0" eaLnBrk="1" fontAlgn="b" latinLnBrk="0" hangingPunct="1">
                        <a:lnSpc>
                          <a:spcPct val="100000"/>
                        </a:lnSpc>
                        <a:spcBef>
                          <a:spcPct val="0"/>
                        </a:spcBef>
                        <a:spcAft>
                          <a:spcPct val="0"/>
                        </a:spcAft>
                        <a:buClrTx/>
                        <a:buSzPts val="900"/>
                        <a:buFontTx/>
                        <a:buAutoNum type="arabicPeriod" startAt="25"/>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9238">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13"/>
                        <a:tabLst/>
                      </a:pPr>
                      <a:r>
                        <a:rPr kumimoji="0" lang="en-US" sz="900" b="0" i="0" u="none" strike="noStrike" cap="none" normalizeH="0" baseline="0" smtClean="0">
                          <a:ln>
                            <a:noFill/>
                          </a:ln>
                          <a:solidFill>
                            <a:srgbClr val="000000"/>
                          </a:solidFill>
                          <a:effectLst/>
                          <a:latin typeface="Arial" charset="0"/>
                          <a:cs typeface="Arial" charset="0"/>
                        </a:rPr>
                        <a:t>BALLS AND IMPLEMENTS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000000"/>
                        </a:solidFill>
                        <a:effectLst/>
                        <a:latin typeface="Arial"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228600" marR="0" lvl="0" indent="-228600" algn="l" defTabSz="914400" rtl="0" eaLnBrk="1" fontAlgn="b" latinLnBrk="0" hangingPunct="1">
                        <a:lnSpc>
                          <a:spcPct val="100000"/>
                        </a:lnSpc>
                        <a:spcBef>
                          <a:spcPct val="0"/>
                        </a:spcBef>
                        <a:spcAft>
                          <a:spcPct val="0"/>
                        </a:spcAft>
                        <a:buClrTx/>
                        <a:buSzPts val="900"/>
                        <a:buFontTx/>
                        <a:buAutoNum type="arabicPeriod" startAt="26"/>
                        <a:tabLst/>
                      </a:pPr>
                      <a:r>
                        <a:rPr kumimoji="0" lang="en-US" sz="900" b="0" i="0" u="none" strike="noStrike" cap="none" normalizeH="0" baseline="0" smtClean="0">
                          <a:ln>
                            <a:noFill/>
                          </a:ln>
                          <a:solidFill>
                            <a:srgbClr val="000000"/>
                          </a:solidFill>
                          <a:effectLst/>
                          <a:latin typeface="Arial" charset="0"/>
                          <a:cs typeface="Arial" charset="0"/>
                        </a:rPr>
                        <a:t>ETIQUETTE</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pPr>
            <a:r>
              <a:rPr lang="en-US" b="1" u="sng" smtClean="0">
                <a:effectLst>
                  <a:outerShdw blurRad="38100" dist="38100" dir="2700000" algn="tl">
                    <a:srgbClr val="C0C0C0"/>
                  </a:outerShdw>
                </a:effectLst>
              </a:rPr>
              <a:t>Rules of Play</a:t>
            </a:r>
            <a:endParaRPr lang="en-US" b="1" u="sng" smtClean="0"/>
          </a:p>
          <a:p>
            <a:pPr marL="609600" indent="-609600" eaLnBrk="1" hangingPunct="1">
              <a:lnSpc>
                <a:spcPct val="90000"/>
              </a:lnSpc>
            </a:pPr>
            <a:endParaRPr lang="en-US" sz="2400" b="1" u="sng" smtClean="0"/>
          </a:p>
          <a:p>
            <a:pPr marL="609600" indent="-609600" eaLnBrk="1" hangingPunct="1">
              <a:lnSpc>
                <a:spcPct val="90000"/>
              </a:lnSpc>
              <a:buFontTx/>
              <a:buAutoNum type="arabicPeriod" startAt="2"/>
            </a:pPr>
            <a:r>
              <a:rPr lang="en-US" sz="2400" smtClean="0"/>
              <a:t>SEASON</a:t>
            </a:r>
          </a:p>
          <a:p>
            <a:pPr marL="990600" lvl="1" indent="-533400" eaLnBrk="1" hangingPunct="1">
              <a:lnSpc>
                <a:spcPct val="90000"/>
              </a:lnSpc>
            </a:pPr>
            <a:r>
              <a:rPr lang="en-US" sz="2000" smtClean="0"/>
              <a:t>groups consist of 3 or 4 clubs in close proximity</a:t>
            </a:r>
          </a:p>
          <a:p>
            <a:pPr marL="990600" lvl="1" indent="-533400" eaLnBrk="1" hangingPunct="1">
              <a:lnSpc>
                <a:spcPct val="90000"/>
              </a:lnSpc>
            </a:pPr>
            <a:r>
              <a:rPr lang="en-US" sz="2000" smtClean="0"/>
              <a:t>clubs will play 3 home and 3 away matches</a:t>
            </a:r>
          </a:p>
          <a:p>
            <a:pPr marL="990600" lvl="1" indent="-533400" eaLnBrk="1" hangingPunct="1">
              <a:lnSpc>
                <a:spcPct val="90000"/>
              </a:lnSpc>
            </a:pPr>
            <a:r>
              <a:rPr lang="en-US" sz="2000" smtClean="0"/>
              <a:t>3 club groups will use split-format for 3</a:t>
            </a:r>
            <a:r>
              <a:rPr lang="en-US" sz="2000" baseline="30000" smtClean="0"/>
              <a:t>rd</a:t>
            </a:r>
            <a:r>
              <a:rPr lang="en-US" sz="2000" smtClean="0"/>
              <a:t> match</a:t>
            </a:r>
          </a:p>
          <a:p>
            <a:pPr marL="990600" lvl="1" indent="-533400" eaLnBrk="1" hangingPunct="1">
              <a:lnSpc>
                <a:spcPct val="90000"/>
              </a:lnSpc>
            </a:pPr>
            <a:r>
              <a:rPr lang="en-US" sz="2000" smtClean="0"/>
              <a:t>matches scheduled primarily on the weekends</a:t>
            </a:r>
          </a:p>
          <a:p>
            <a:pPr marL="990600" lvl="1" indent="-533400" eaLnBrk="1" hangingPunct="1">
              <a:lnSpc>
                <a:spcPct val="90000"/>
              </a:lnSpc>
            </a:pPr>
            <a:r>
              <a:rPr lang="en-US" sz="2000" smtClean="0"/>
              <a:t>regular season starts May 1 but must end by August 31</a:t>
            </a:r>
            <a:r>
              <a:rPr lang="en-US" sz="2000" baseline="30000" smtClean="0"/>
              <a:t>st</a:t>
            </a:r>
            <a:endParaRPr lang="en-US" sz="2000" b="1" smtClean="0">
              <a:solidFill>
                <a:srgbClr val="FF3300"/>
              </a:solidFill>
            </a:endParaRPr>
          </a:p>
          <a:p>
            <a:pPr marL="990600" lvl="1" indent="-533400" eaLnBrk="1" hangingPunct="1">
              <a:lnSpc>
                <a:spcPct val="90000"/>
              </a:lnSpc>
            </a:pPr>
            <a:r>
              <a:rPr lang="en-US" sz="2000" smtClean="0"/>
              <a:t>group winners + advance to the play-offs (minimum 32 Teams)</a:t>
            </a:r>
          </a:p>
          <a:p>
            <a:pPr marL="990600" lvl="1" indent="-533400" eaLnBrk="1" hangingPunct="1">
              <a:lnSpc>
                <a:spcPct val="90000"/>
              </a:lnSpc>
            </a:pPr>
            <a:r>
              <a:rPr lang="en-US" sz="2000" b="1" smtClean="0">
                <a:solidFill>
                  <a:srgbClr val="FF3300"/>
                </a:solidFill>
              </a:rPr>
              <a:t>play-offs start 1</a:t>
            </a:r>
            <a:r>
              <a:rPr lang="en-US" sz="2000" b="1" baseline="30000" smtClean="0">
                <a:solidFill>
                  <a:srgbClr val="FF3300"/>
                </a:solidFill>
              </a:rPr>
              <a:t>st</a:t>
            </a:r>
            <a:r>
              <a:rPr lang="en-US" sz="2000" b="1" smtClean="0">
                <a:solidFill>
                  <a:srgbClr val="FF3300"/>
                </a:solidFill>
              </a:rPr>
              <a:t> week-end of September</a:t>
            </a:r>
          </a:p>
          <a:p>
            <a:pPr marL="990600" lvl="1" indent="-533400" eaLnBrk="1" hangingPunct="1">
              <a:lnSpc>
                <a:spcPct val="90000"/>
              </a:lnSpc>
            </a:pPr>
            <a:r>
              <a:rPr lang="en-US" sz="2000" smtClean="0"/>
              <a:t>Finals - November 16/17 or 23/24 in Pinehurst (course TBD)</a:t>
            </a:r>
          </a:p>
        </p:txBody>
      </p:sp>
      <p:sp>
        <p:nvSpPr>
          <p:cNvPr id="2969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969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970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defRPr/>
            </a:pPr>
            <a:r>
              <a:rPr lang="en-US" sz="2800" b="1" u="sng" dirty="0">
                <a:effectLst>
                  <a:outerShdw blurRad="38100" dist="38100" dir="2700000" algn="tl">
                    <a:srgbClr val="C0C0C0"/>
                  </a:outerShdw>
                </a:effectLst>
              </a:rPr>
              <a:t>Rules of Play</a:t>
            </a:r>
            <a:endParaRPr lang="en-US" sz="2800" b="1" u="sng" dirty="0"/>
          </a:p>
          <a:p>
            <a:pPr marL="609600" indent="-609600" eaLnBrk="1" hangingPunct="1">
              <a:lnSpc>
                <a:spcPct val="90000"/>
              </a:lnSpc>
              <a:defRPr/>
            </a:pPr>
            <a:endParaRPr lang="en-US" sz="2000" b="1" u="sng" dirty="0"/>
          </a:p>
          <a:p>
            <a:pPr marL="609600" indent="-609600" eaLnBrk="1" hangingPunct="1">
              <a:lnSpc>
                <a:spcPct val="90000"/>
              </a:lnSpc>
              <a:buFontTx/>
              <a:buAutoNum type="arabicPeriod" startAt="3"/>
              <a:defRPr/>
            </a:pPr>
            <a:r>
              <a:rPr lang="en-US" sz="2800" dirty="0"/>
              <a:t>STARTING TIMES</a:t>
            </a:r>
          </a:p>
          <a:p>
            <a:pPr lvl="1" eaLnBrk="1" hangingPunct="1">
              <a:spcAft>
                <a:spcPts val="600"/>
              </a:spcAft>
              <a:defRPr/>
            </a:pPr>
            <a:r>
              <a:rPr lang="en-US" sz="2400" dirty="0"/>
              <a:t>mutually agreed by BOTH team captains</a:t>
            </a:r>
          </a:p>
          <a:p>
            <a:pPr lvl="1" eaLnBrk="1" hangingPunct="1">
              <a:spcAft>
                <a:spcPts val="600"/>
              </a:spcAft>
              <a:defRPr/>
            </a:pPr>
            <a:r>
              <a:rPr lang="en-US" sz="2400" dirty="0"/>
              <a:t>allow time to complete before daylight ends</a:t>
            </a:r>
          </a:p>
          <a:p>
            <a:pPr lvl="1" eaLnBrk="1" hangingPunct="1">
              <a:spcAft>
                <a:spcPts val="600"/>
              </a:spcAft>
              <a:defRPr/>
            </a:pPr>
            <a:r>
              <a:rPr lang="en-US" sz="2400" dirty="0"/>
              <a:t>can start from 1</a:t>
            </a:r>
            <a:r>
              <a:rPr lang="en-US" sz="2400" baseline="30000" dirty="0"/>
              <a:t>st </a:t>
            </a:r>
            <a:r>
              <a:rPr lang="en-US" sz="2400" dirty="0"/>
              <a:t>or</a:t>
            </a:r>
            <a:r>
              <a:rPr lang="en-US" sz="2400" baseline="30000" dirty="0"/>
              <a:t> </a:t>
            </a:r>
            <a:r>
              <a:rPr lang="en-US" sz="2400" dirty="0"/>
              <a:t>10</a:t>
            </a:r>
            <a:r>
              <a:rPr lang="en-US" sz="2400" baseline="30000" dirty="0"/>
              <a:t>th </a:t>
            </a:r>
            <a:r>
              <a:rPr lang="en-US" sz="2400" dirty="0"/>
              <a:t>tees, or shotgun</a:t>
            </a:r>
          </a:p>
          <a:p>
            <a:pPr marL="1371600" lvl="2" indent="-457200" eaLnBrk="1" hangingPunct="1">
              <a:defRPr/>
            </a:pPr>
            <a:r>
              <a:rPr lang="en-US" sz="2000" dirty="0"/>
              <a:t>Note: adjust handicap holes if 10</a:t>
            </a:r>
            <a:r>
              <a:rPr lang="en-US" sz="2000" baseline="30000" dirty="0"/>
              <a:t>th</a:t>
            </a:r>
            <a:r>
              <a:rPr lang="en-US" sz="2000" dirty="0"/>
              <a:t> tee start</a:t>
            </a:r>
          </a:p>
        </p:txBody>
      </p:sp>
      <p:sp>
        <p:nvSpPr>
          <p:cNvPr id="3072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072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072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457200" y="1600200"/>
            <a:ext cx="8229600" cy="4724400"/>
          </a:xfrm>
        </p:spPr>
        <p:txBody>
          <a:bodyPr/>
          <a:lstStyle/>
          <a:p>
            <a:pPr marL="609600" indent="-609600" eaLnBrk="1" hangingPunct="1">
              <a:lnSpc>
                <a:spcPct val="80000"/>
              </a:lnSpc>
              <a:buFontTx/>
              <a:buNone/>
            </a:pPr>
            <a:r>
              <a:rPr lang="en-US" sz="2800" b="1" u="sng" smtClean="0">
                <a:effectLst>
                  <a:outerShdw blurRad="38100" dist="38100" dir="2700000" algn="tl">
                    <a:srgbClr val="C0C0C0"/>
                  </a:outerShdw>
                </a:effectLst>
              </a:rPr>
              <a:t>Rules of Play</a:t>
            </a:r>
            <a:endParaRPr lang="en-US" sz="2800" b="1" u="sng" smtClean="0"/>
          </a:p>
          <a:p>
            <a:pPr marL="609600" indent="-609600" eaLnBrk="1" hangingPunct="1">
              <a:lnSpc>
                <a:spcPct val="80000"/>
              </a:lnSpc>
            </a:pPr>
            <a:endParaRPr lang="en-US" sz="1000" b="1" u="sng" smtClean="0"/>
          </a:p>
          <a:p>
            <a:pPr marL="609600" indent="-609600" eaLnBrk="1" hangingPunct="1">
              <a:lnSpc>
                <a:spcPct val="80000"/>
              </a:lnSpc>
              <a:buFontTx/>
              <a:buAutoNum type="arabicPeriod" startAt="4"/>
            </a:pPr>
            <a:r>
              <a:rPr lang="en-US" sz="2400" smtClean="0"/>
              <a:t>DEFINITION OF TEAM / MATCH ROSTERS</a:t>
            </a:r>
          </a:p>
          <a:p>
            <a:pPr marL="609600" indent="-609600" eaLnBrk="1" hangingPunct="1">
              <a:lnSpc>
                <a:spcPct val="80000"/>
              </a:lnSpc>
              <a:buFontTx/>
              <a:buAutoNum type="arabicPeriod" startAt="4"/>
            </a:pPr>
            <a:endParaRPr lang="en-US" sz="1000" smtClean="0"/>
          </a:p>
          <a:p>
            <a:pPr lvl="1" eaLnBrk="1" hangingPunct="1">
              <a:lnSpc>
                <a:spcPct val="80000"/>
              </a:lnSpc>
            </a:pPr>
            <a:r>
              <a:rPr lang="en-US" sz="2000" smtClean="0"/>
              <a:t>Team Roster includes all eligible club players</a:t>
            </a:r>
          </a:p>
          <a:p>
            <a:pPr lvl="1" eaLnBrk="1" hangingPunct="1">
              <a:lnSpc>
                <a:spcPct val="80000"/>
              </a:lnSpc>
            </a:pPr>
            <a:endParaRPr lang="en-US" sz="2000" smtClean="0"/>
          </a:p>
          <a:p>
            <a:pPr lvl="1" eaLnBrk="1" hangingPunct="1">
              <a:lnSpc>
                <a:spcPct val="80000"/>
              </a:lnSpc>
            </a:pPr>
            <a:r>
              <a:rPr lang="en-US" sz="2000" smtClean="0"/>
              <a:t>Match Roster is comprised of 12 players</a:t>
            </a:r>
          </a:p>
          <a:p>
            <a:pPr marL="1389063" lvl="2" indent="-342900" eaLnBrk="1" hangingPunct="1">
              <a:lnSpc>
                <a:spcPct val="80000"/>
              </a:lnSpc>
            </a:pPr>
            <a:r>
              <a:rPr lang="en-US" sz="1800" smtClean="0"/>
              <a:t>1 or 2 alternates are encouraged (optional)</a:t>
            </a:r>
          </a:p>
          <a:p>
            <a:pPr lvl="1" eaLnBrk="1" hangingPunct="1">
              <a:lnSpc>
                <a:spcPct val="80000"/>
              </a:lnSpc>
            </a:pPr>
            <a:endParaRPr lang="en-US" sz="1800" smtClean="0"/>
          </a:p>
          <a:p>
            <a:pPr lvl="1" eaLnBrk="1" hangingPunct="1">
              <a:lnSpc>
                <a:spcPct val="80000"/>
              </a:lnSpc>
            </a:pPr>
            <a:r>
              <a:rPr lang="en-US" sz="2000" smtClean="0"/>
              <a:t>players must compete in a regular season match (player or alternate) to be eligible for the playoffs</a:t>
            </a:r>
            <a:endParaRPr lang="en-US" sz="2000" b="1" u="sng" smtClean="0"/>
          </a:p>
          <a:p>
            <a:pPr lvl="1" eaLnBrk="1" hangingPunct="1">
              <a:lnSpc>
                <a:spcPct val="80000"/>
              </a:lnSpc>
            </a:pPr>
            <a:endParaRPr lang="en-US" sz="2000" smtClean="0"/>
          </a:p>
          <a:p>
            <a:pPr lvl="1" eaLnBrk="1" hangingPunct="1">
              <a:lnSpc>
                <a:spcPct val="80000"/>
              </a:lnSpc>
            </a:pPr>
            <a:r>
              <a:rPr lang="en-US" sz="2000" smtClean="0"/>
              <a:t>clubs may sponsor more than one team</a:t>
            </a:r>
          </a:p>
          <a:p>
            <a:pPr marL="1389063" lvl="2" indent="-342900" eaLnBrk="1" hangingPunct="1">
              <a:lnSpc>
                <a:spcPct val="80000"/>
              </a:lnSpc>
            </a:pPr>
            <a:r>
              <a:rPr lang="en-US" sz="1800" smtClean="0"/>
              <a:t>must have balanced rosters</a:t>
            </a:r>
          </a:p>
          <a:p>
            <a:pPr marL="1389063" lvl="2" indent="-342900" eaLnBrk="1" hangingPunct="1">
              <a:lnSpc>
                <a:spcPct val="80000"/>
              </a:lnSpc>
            </a:pPr>
            <a:r>
              <a:rPr lang="en-US" sz="1800" smtClean="0"/>
              <a:t>players must remain on same team after playing in first match</a:t>
            </a:r>
          </a:p>
          <a:p>
            <a:pPr marL="609600" indent="-609600" eaLnBrk="1" hangingPunct="1">
              <a:lnSpc>
                <a:spcPct val="80000"/>
              </a:lnSpc>
              <a:spcBef>
                <a:spcPts val="575"/>
              </a:spcBef>
            </a:pPr>
            <a:endParaRPr lang="en-US" sz="1800" smtClean="0"/>
          </a:p>
        </p:txBody>
      </p:sp>
      <p:sp>
        <p:nvSpPr>
          <p:cNvPr id="3174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174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174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533400" y="1600200"/>
            <a:ext cx="8153400" cy="4267200"/>
          </a:xfrm>
        </p:spPr>
        <p:txBody>
          <a:bodyPr/>
          <a:lstStyle/>
          <a:p>
            <a:pPr marL="609600" indent="-609600" eaLnBrk="1" hangingPunct="1">
              <a:lnSpc>
                <a:spcPct val="80000"/>
              </a:lnSpc>
              <a:buFontTx/>
              <a:buNone/>
            </a:pPr>
            <a:r>
              <a:rPr lang="en-US" sz="2800" b="1" u="sng" smtClean="0">
                <a:effectLst>
                  <a:outerShdw blurRad="38100" dist="38100" dir="2700000" algn="tl">
                    <a:srgbClr val="C0C0C0"/>
                  </a:outerShdw>
                </a:effectLst>
              </a:rPr>
              <a:t>Rules of Play</a:t>
            </a:r>
            <a:endParaRPr lang="en-US" sz="2800" b="1" u="sng" smtClean="0"/>
          </a:p>
          <a:p>
            <a:pPr marL="609600" indent="-609600" eaLnBrk="1" hangingPunct="1">
              <a:lnSpc>
                <a:spcPct val="80000"/>
              </a:lnSpc>
            </a:pPr>
            <a:endParaRPr lang="en-US" sz="2800" b="1" u="sng" smtClean="0"/>
          </a:p>
          <a:p>
            <a:pPr marL="609600" indent="-609600" eaLnBrk="1" hangingPunct="1">
              <a:lnSpc>
                <a:spcPct val="80000"/>
              </a:lnSpc>
              <a:buFontTx/>
              <a:buAutoNum type="arabicPeriod" startAt="5"/>
            </a:pPr>
            <a:r>
              <a:rPr lang="en-US" sz="2800" smtClean="0"/>
              <a:t>LESS THAN TWELVE (12) PLAYERS</a:t>
            </a:r>
          </a:p>
          <a:p>
            <a:pPr lvl="1" eaLnBrk="1" hangingPunct="1"/>
            <a:r>
              <a:rPr lang="en-US" sz="2400" smtClean="0"/>
              <a:t>Less than 12 players allowed</a:t>
            </a:r>
          </a:p>
          <a:p>
            <a:pPr marL="1390650" lvl="2" indent="-533400" eaLnBrk="1" hangingPunct="1"/>
            <a:r>
              <a:rPr lang="en-US" sz="2000" smtClean="0"/>
              <a:t>“</a:t>
            </a:r>
            <a:r>
              <a:rPr lang="en-US" sz="2200" smtClean="0"/>
              <a:t>Singles Match”</a:t>
            </a:r>
          </a:p>
          <a:p>
            <a:pPr marL="1847850" lvl="3" indent="-533400" eaLnBrk="1" hangingPunct="1"/>
            <a:r>
              <a:rPr lang="en-US" sz="1800" smtClean="0"/>
              <a:t>can be either opponent</a:t>
            </a:r>
          </a:p>
          <a:p>
            <a:pPr marL="1847850" lvl="3" indent="-533400" eaLnBrk="1" hangingPunct="1"/>
            <a:r>
              <a:rPr lang="en-US" sz="1800" smtClean="0"/>
              <a:t>must declare before match begins</a:t>
            </a:r>
          </a:p>
          <a:p>
            <a:pPr marL="1390650" lvl="2" indent="-533400" eaLnBrk="1" hangingPunct="1"/>
            <a:r>
              <a:rPr lang="en-US" sz="2200" smtClean="0"/>
              <a:t>“Four-Ball Match”</a:t>
            </a:r>
          </a:p>
          <a:p>
            <a:pPr marL="1847850" lvl="3" indent="-533400" eaLnBrk="1" hangingPunct="1"/>
            <a:r>
              <a:rPr lang="en-US" sz="1800" smtClean="0"/>
              <a:t>one-man team vs two-man team in the</a:t>
            </a:r>
          </a:p>
          <a:p>
            <a:pPr lvl="1" eaLnBrk="1" hangingPunct="1"/>
            <a:r>
              <a:rPr lang="en-US" sz="2400" smtClean="0"/>
              <a:t>Minimum of 6 players to be an official match</a:t>
            </a:r>
            <a:endParaRPr lang="en-US" sz="2000" smtClean="0"/>
          </a:p>
        </p:txBody>
      </p:sp>
      <p:sp>
        <p:nvSpPr>
          <p:cNvPr id="3277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277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277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body" idx="1"/>
          </p:nvPr>
        </p:nvSpPr>
        <p:spPr>
          <a:xfrm>
            <a:off x="533400" y="1400175"/>
            <a:ext cx="8229600" cy="5305425"/>
          </a:xfrm>
        </p:spPr>
        <p:txBody>
          <a:bodyPr/>
          <a:lstStyle/>
          <a:p>
            <a:pPr marL="609600" indent="-609600" eaLnBrk="1" hangingPunct="1">
              <a:lnSpc>
                <a:spcPct val="80000"/>
              </a:lnSpc>
              <a:buFontTx/>
              <a:buNone/>
              <a:defRPr/>
            </a:pPr>
            <a:r>
              <a:rPr lang="en-US" sz="2000" b="1" u="sng" dirty="0" smtClean="0">
                <a:effectLst>
                  <a:outerShdw blurRad="38100" dist="38100" dir="2700000" algn="tl">
                    <a:srgbClr val="C0C0C0"/>
                  </a:outerShdw>
                </a:effectLst>
              </a:rPr>
              <a:t>Rules of Play</a:t>
            </a:r>
            <a:endParaRPr lang="en-US" sz="2000" b="1" u="sng" dirty="0" smtClean="0"/>
          </a:p>
          <a:p>
            <a:pPr marL="609600" indent="-609600" eaLnBrk="1" hangingPunct="1">
              <a:lnSpc>
                <a:spcPct val="80000"/>
              </a:lnSpc>
              <a:defRPr/>
            </a:pPr>
            <a:endParaRPr lang="en-US" sz="800" b="1" u="sng" dirty="0" smtClean="0"/>
          </a:p>
          <a:p>
            <a:pPr marL="609600" indent="-609600">
              <a:buFontTx/>
              <a:buAutoNum type="arabicPeriod"/>
              <a:defRPr/>
            </a:pPr>
            <a:r>
              <a:rPr lang="en-US" sz="1400" b="1" dirty="0" smtClean="0"/>
              <a:t>CLUB / PLAYER ELIGIBILITY:</a:t>
            </a:r>
            <a:endParaRPr lang="en-US" sz="1400" dirty="0" smtClean="0"/>
          </a:p>
          <a:p>
            <a:pPr marL="609600" indent="-609600">
              <a:buFontTx/>
              <a:buNone/>
              <a:defRPr/>
            </a:pPr>
            <a:r>
              <a:rPr lang="en-US" sz="1200" b="1" dirty="0" smtClean="0"/>
              <a:t>All Clubs</a:t>
            </a:r>
            <a:r>
              <a:rPr lang="en-US" sz="1200" dirty="0" smtClean="0"/>
              <a:t>:</a:t>
            </a:r>
          </a:p>
          <a:p>
            <a:pPr marL="609600" indent="-609600">
              <a:buFontTx/>
              <a:buAutoNum type="alphaUcPeriod"/>
              <a:defRPr/>
            </a:pPr>
            <a:r>
              <a:rPr lang="en-US" sz="1200" dirty="0" smtClean="0"/>
              <a:t>must be members and in good standing with the Carolinas Golf Association (CGA)</a:t>
            </a:r>
            <a:endParaRPr lang="en-US" sz="1200" i="1" dirty="0" smtClean="0"/>
          </a:p>
          <a:p>
            <a:pPr marL="609600" indent="-609600">
              <a:buFontTx/>
              <a:buAutoNum type="alphaUcPeriod"/>
              <a:defRPr/>
            </a:pPr>
            <a:r>
              <a:rPr lang="en-US" sz="1200" dirty="0" smtClean="0"/>
              <a:t>must be licensed to offer USGA Handicaps</a:t>
            </a:r>
          </a:p>
          <a:p>
            <a:pPr marL="609600" indent="-609600">
              <a:buFontTx/>
              <a:buAutoNum type="alphaUcPeriod"/>
              <a:defRPr/>
            </a:pPr>
            <a:r>
              <a:rPr lang="en-US" sz="1200" dirty="0" smtClean="0"/>
              <a:t>must be in compliance with the USGA Handicap Certification Program</a:t>
            </a:r>
          </a:p>
          <a:p>
            <a:pPr marL="609600" indent="-609600">
              <a:buFontTx/>
              <a:buAutoNum type="alphaUcPeriod"/>
              <a:defRPr/>
            </a:pPr>
            <a:r>
              <a:rPr lang="en-US" sz="1200" dirty="0" smtClean="0"/>
              <a:t>must maintain or have access to an 18-hole regulation length golf course (minimum 6,000 yards)</a:t>
            </a:r>
          </a:p>
          <a:p>
            <a:pPr marL="609600" indent="-609600">
              <a:buFontTx/>
              <a:buNone/>
              <a:defRPr/>
            </a:pPr>
            <a:r>
              <a:rPr lang="en-US" sz="1200" dirty="0" smtClean="0"/>
              <a:t> </a:t>
            </a:r>
            <a:endParaRPr lang="en-US" sz="800" dirty="0" smtClean="0"/>
          </a:p>
          <a:p>
            <a:pPr marL="609600" indent="-609600">
              <a:buFontTx/>
              <a:buNone/>
              <a:defRPr/>
            </a:pPr>
            <a:r>
              <a:rPr lang="en-US" sz="1200" b="1" dirty="0" smtClean="0"/>
              <a:t>All Players</a:t>
            </a:r>
            <a:r>
              <a:rPr lang="en-US" sz="1200" dirty="0" smtClean="0"/>
              <a:t>:</a:t>
            </a:r>
          </a:p>
          <a:p>
            <a:pPr marL="609600" indent="-609600">
              <a:buFontTx/>
              <a:buAutoNum type="alphaUcPeriod" startAt="5"/>
              <a:defRPr/>
            </a:pPr>
            <a:r>
              <a:rPr lang="en-US" sz="1200" dirty="0" smtClean="0"/>
              <a:t>must be male members and in good standing with the CGA member club</a:t>
            </a:r>
          </a:p>
          <a:p>
            <a:pPr marL="609600" indent="-609600">
              <a:buFontTx/>
              <a:buAutoNum type="alphaUcPeriod" startAt="5"/>
              <a:defRPr/>
            </a:pPr>
            <a:r>
              <a:rPr lang="en-US" sz="1200" dirty="0" smtClean="0"/>
              <a:t>must be an amateur golfer (with the exception of 1N) </a:t>
            </a:r>
          </a:p>
          <a:p>
            <a:pPr marL="609600" indent="-609600">
              <a:buFontTx/>
              <a:buAutoNum type="alphaUcPeriod" startAt="5"/>
              <a:defRPr/>
            </a:pPr>
            <a:r>
              <a:rPr lang="en-US" sz="1200" dirty="0" smtClean="0"/>
              <a:t>must be listed on the club’s </a:t>
            </a:r>
            <a:r>
              <a:rPr lang="en-US" sz="1200" dirty="0" err="1" smtClean="0"/>
              <a:t>GolfNet</a:t>
            </a:r>
            <a:r>
              <a:rPr lang="en-US" sz="1200" dirty="0" smtClean="0"/>
              <a:t> handicap roster</a:t>
            </a:r>
          </a:p>
          <a:p>
            <a:pPr marL="609600" indent="-609600">
              <a:buFontTx/>
              <a:buAutoNum type="alphaUcPeriod" startAt="5"/>
              <a:defRPr/>
            </a:pPr>
            <a:r>
              <a:rPr lang="en-US" sz="1200" dirty="0" smtClean="0"/>
              <a:t>must have a minimum of </a:t>
            </a:r>
            <a:r>
              <a:rPr lang="en-US" sz="1200" b="1" dirty="0" smtClean="0"/>
              <a:t>10 posted scores</a:t>
            </a:r>
            <a:r>
              <a:rPr lang="en-US" sz="1200" dirty="0" smtClean="0"/>
              <a:t> within the </a:t>
            </a:r>
            <a:r>
              <a:rPr lang="en-US" sz="1200" b="1" dirty="0" smtClean="0"/>
              <a:t>past 12 months </a:t>
            </a:r>
            <a:r>
              <a:rPr lang="en-US" sz="1200" dirty="0" smtClean="0"/>
              <a:t>and two handicap revisions processed</a:t>
            </a:r>
          </a:p>
          <a:p>
            <a:pPr marL="609600" indent="-609600">
              <a:buFontTx/>
              <a:buAutoNum type="alphaUcPeriod" startAt="5"/>
              <a:defRPr/>
            </a:pPr>
            <a:r>
              <a:rPr lang="en-US" sz="1200" dirty="0" smtClean="0"/>
              <a:t>must have a low index of </a:t>
            </a:r>
            <a:r>
              <a:rPr lang="en-US" sz="1200" b="1" dirty="0" smtClean="0"/>
              <a:t>18.4</a:t>
            </a:r>
            <a:r>
              <a:rPr lang="en-US" sz="1200" dirty="0" smtClean="0"/>
              <a:t> or less</a:t>
            </a:r>
          </a:p>
          <a:p>
            <a:pPr marL="609600" indent="-609600">
              <a:buFontTx/>
              <a:buAutoNum type="alphaUcPeriod" startAt="5"/>
              <a:defRPr/>
            </a:pPr>
            <a:r>
              <a:rPr lang="en-US" sz="1200" dirty="0" smtClean="0"/>
              <a:t>must be at least </a:t>
            </a:r>
            <a:r>
              <a:rPr lang="en-US" sz="1200" b="1" dirty="0" smtClean="0"/>
              <a:t>21 years of age</a:t>
            </a:r>
            <a:endParaRPr lang="en-US" sz="1200" dirty="0" smtClean="0"/>
          </a:p>
          <a:p>
            <a:pPr marL="609600" indent="-609600">
              <a:buFontTx/>
              <a:buAutoNum type="alphaUcPeriod" startAt="5"/>
              <a:defRPr/>
            </a:pPr>
            <a:r>
              <a:rPr lang="en-US" sz="1200" dirty="0" smtClean="0"/>
              <a:t>must not have played in CGA Interclub competition for another club in the current year</a:t>
            </a:r>
          </a:p>
          <a:p>
            <a:pPr marL="609600" indent="-609600">
              <a:buFontTx/>
              <a:buNone/>
              <a:defRPr/>
            </a:pPr>
            <a:r>
              <a:rPr lang="en-US" sz="1200" dirty="0" smtClean="0"/>
              <a:t> </a:t>
            </a:r>
          </a:p>
          <a:p>
            <a:pPr marL="609600" indent="-609600">
              <a:buFontTx/>
              <a:buNone/>
              <a:defRPr/>
            </a:pPr>
            <a:r>
              <a:rPr lang="en-US" sz="1200" b="1" dirty="0" smtClean="0"/>
              <a:t>In addition:</a:t>
            </a:r>
          </a:p>
          <a:p>
            <a:pPr marL="609600" indent="-609600">
              <a:buFontTx/>
              <a:buAutoNum type="alphaUcPeriod" startAt="12"/>
              <a:defRPr/>
            </a:pPr>
            <a:r>
              <a:rPr lang="en-US" sz="1200" dirty="0" smtClean="0"/>
              <a:t>Club staff/employees (with membership rights and who meet all other eligibility requirements) are eligible</a:t>
            </a:r>
          </a:p>
          <a:p>
            <a:pPr marL="609600" indent="-609600">
              <a:buFontTx/>
              <a:buAutoNum type="alphaUcPeriod" startAt="12"/>
              <a:defRPr/>
            </a:pPr>
            <a:r>
              <a:rPr lang="en-US" sz="1200" dirty="0" smtClean="0"/>
              <a:t>Special circumstances may be considered by Interclub Director upon review of presented circumstances.</a:t>
            </a:r>
          </a:p>
          <a:p>
            <a:pPr marL="609600" indent="-609600">
              <a:buFontTx/>
              <a:buAutoNum type="alphaUcPeriod" startAt="12"/>
              <a:defRPr/>
            </a:pPr>
            <a:r>
              <a:rPr lang="en-US" sz="1200" dirty="0" smtClean="0"/>
              <a:t>One member of the golf professional staff, that are full-time employees, that meet eligibility requirements G – K and comply with all other Interclub rules are eligible. Professional players are optional.</a:t>
            </a:r>
          </a:p>
        </p:txBody>
      </p:sp>
      <p:sp>
        <p:nvSpPr>
          <p:cNvPr id="28674"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8675"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8676"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457200" y="1600200"/>
            <a:ext cx="8229600" cy="4876800"/>
          </a:xfrm>
        </p:spPr>
        <p:txBody>
          <a:bodyPr/>
          <a:lstStyle/>
          <a:p>
            <a:pPr marL="609600" indent="-609600" eaLnBrk="1" hangingPunct="1">
              <a:lnSpc>
                <a:spcPct val="90000"/>
              </a:lnSpc>
              <a:buFontTx/>
              <a:buNone/>
            </a:pPr>
            <a:r>
              <a:rPr lang="en-US" b="1" u="sng" smtClean="0">
                <a:effectLst>
                  <a:outerShdw blurRad="38100" dist="38100" dir="2700000" algn="tl">
                    <a:srgbClr val="C0C0C0"/>
                  </a:outerShdw>
                </a:effectLst>
              </a:rPr>
              <a:t>Rules of Play</a:t>
            </a:r>
            <a:endParaRPr lang="en-US" b="1" u="sng" smtClean="0"/>
          </a:p>
          <a:p>
            <a:pPr marL="609600" indent="-609600" eaLnBrk="1" hangingPunct="1">
              <a:lnSpc>
                <a:spcPct val="90000"/>
              </a:lnSpc>
            </a:pPr>
            <a:endParaRPr lang="en-US" sz="1200" b="1" u="sng" smtClean="0"/>
          </a:p>
          <a:p>
            <a:pPr marL="609600" indent="-609600" eaLnBrk="1" hangingPunct="1">
              <a:lnSpc>
                <a:spcPct val="90000"/>
              </a:lnSpc>
              <a:buFontTx/>
              <a:buAutoNum type="arabicPeriod" startAt="6"/>
            </a:pPr>
            <a:r>
              <a:rPr lang="en-US" sz="2000" smtClean="0"/>
              <a:t>TEAM CAPTAINS' DUTIES </a:t>
            </a:r>
          </a:p>
          <a:p>
            <a:pPr marL="990600" lvl="1" indent="-533400" eaLnBrk="1" hangingPunct="1">
              <a:lnSpc>
                <a:spcPct val="90000"/>
              </a:lnSpc>
            </a:pPr>
            <a:r>
              <a:rPr lang="en-US" sz="1600" b="1" smtClean="0"/>
              <a:t>Create team roster on TPP</a:t>
            </a:r>
            <a:r>
              <a:rPr lang="en-US" sz="1600" smtClean="0"/>
              <a:t> </a:t>
            </a:r>
          </a:p>
          <a:p>
            <a:pPr marL="990600" lvl="1" indent="-533400" eaLnBrk="1" hangingPunct="1">
              <a:lnSpc>
                <a:spcPct val="90000"/>
              </a:lnSpc>
            </a:pPr>
            <a:r>
              <a:rPr lang="en-US" sz="1600" b="1" smtClean="0"/>
              <a:t>Set tees to be used for each match on TPP</a:t>
            </a:r>
          </a:p>
          <a:p>
            <a:pPr marL="990600" lvl="1" indent="-533400" eaLnBrk="1" hangingPunct="1">
              <a:lnSpc>
                <a:spcPct val="90000"/>
              </a:lnSpc>
            </a:pPr>
            <a:r>
              <a:rPr lang="en-US" sz="1600" smtClean="0"/>
              <a:t>Determine your team’s sign-up procedure for a match </a:t>
            </a:r>
          </a:p>
          <a:p>
            <a:pPr marL="990600" lvl="1" indent="-533400" eaLnBrk="1" hangingPunct="1">
              <a:lnSpc>
                <a:spcPct val="90000"/>
              </a:lnSpc>
            </a:pPr>
            <a:r>
              <a:rPr lang="en-US" sz="1600" smtClean="0"/>
              <a:t>Educate your team on format and match play rules</a:t>
            </a:r>
          </a:p>
          <a:p>
            <a:pPr marL="990600" lvl="1" indent="-533400" eaLnBrk="1" hangingPunct="1">
              <a:lnSpc>
                <a:spcPct val="90000"/>
              </a:lnSpc>
            </a:pPr>
            <a:r>
              <a:rPr lang="en-US" sz="1600" b="1" smtClean="0"/>
              <a:t>Prepare match roster on TPP</a:t>
            </a:r>
          </a:p>
          <a:p>
            <a:pPr lvl="2" eaLnBrk="1" hangingPunct="1">
              <a:lnSpc>
                <a:spcPct val="90000"/>
              </a:lnSpc>
            </a:pPr>
            <a:r>
              <a:rPr lang="en-US" sz="1400" smtClean="0"/>
              <a:t>review opponents lineup</a:t>
            </a:r>
            <a:endParaRPr lang="en-US" sz="1400" i="1" smtClean="0"/>
          </a:p>
          <a:p>
            <a:pPr lvl="2" eaLnBrk="1" hangingPunct="1">
              <a:lnSpc>
                <a:spcPct val="90000"/>
              </a:lnSpc>
            </a:pPr>
            <a:r>
              <a:rPr lang="en-US" sz="1400" smtClean="0"/>
              <a:t>verify opponents LI</a:t>
            </a:r>
          </a:p>
          <a:p>
            <a:pPr marL="990600" lvl="1" indent="-533400" eaLnBrk="1" hangingPunct="1">
              <a:lnSpc>
                <a:spcPct val="90000"/>
              </a:lnSpc>
            </a:pPr>
            <a:r>
              <a:rPr lang="en-US" sz="1600" b="1" smtClean="0"/>
              <a:t>Submit match results on TPP</a:t>
            </a:r>
          </a:p>
          <a:p>
            <a:pPr marL="990600" lvl="1" indent="-533400" eaLnBrk="1" hangingPunct="1">
              <a:lnSpc>
                <a:spcPct val="90000"/>
              </a:lnSpc>
            </a:pPr>
            <a:endParaRPr lang="en-US" sz="1600" smtClean="0"/>
          </a:p>
          <a:p>
            <a:pPr marL="990600" lvl="1" indent="-533400">
              <a:lnSpc>
                <a:spcPct val="90000"/>
              </a:lnSpc>
              <a:buFontTx/>
              <a:buNone/>
            </a:pPr>
            <a:r>
              <a:rPr lang="en-US" sz="1600" b="1" smtClean="0">
                <a:solidFill>
                  <a:srgbClr val="FF3300"/>
                </a:solidFill>
              </a:rPr>
              <a:t>NOTE:</a:t>
            </a:r>
          </a:p>
          <a:p>
            <a:pPr marL="990600" lvl="1" indent="-533400">
              <a:lnSpc>
                <a:spcPct val="90000"/>
              </a:lnSpc>
              <a:buFontTx/>
              <a:buNone/>
            </a:pPr>
            <a:r>
              <a:rPr lang="en-US" sz="1600" b="1" smtClean="0">
                <a:solidFill>
                  <a:srgbClr val="FF3300"/>
                </a:solidFill>
              </a:rPr>
              <a:t>	LI’s, HDCP STROKES and OPPOSING PLAYER ELIGIBILITY MAY NOT BE QUESTIONED ONCE A MATCH HAS STARTED UNLESS INFORMATION GIVEN WAS DIFFERENT THAN THAT WAS APPROVED PRIOR TO THE START OF EACH MATCH.</a:t>
            </a:r>
            <a:r>
              <a:rPr lang="en-US" sz="1000" b="1" smtClean="0"/>
              <a:t> </a:t>
            </a:r>
            <a:endParaRPr lang="en-US" sz="1000" smtClean="0"/>
          </a:p>
          <a:p>
            <a:pPr marL="990600" lvl="1" indent="-533400" eaLnBrk="1" hangingPunct="1">
              <a:lnSpc>
                <a:spcPct val="90000"/>
              </a:lnSpc>
            </a:pPr>
            <a:endParaRPr lang="en-US" sz="1800" smtClean="0"/>
          </a:p>
        </p:txBody>
      </p:sp>
      <p:sp>
        <p:nvSpPr>
          <p:cNvPr id="3379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379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379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457200" y="1600200"/>
            <a:ext cx="8229600" cy="4876800"/>
          </a:xfrm>
        </p:spPr>
        <p:txBody>
          <a:bodyPr/>
          <a:lstStyle/>
          <a:p>
            <a:pPr marL="609600" indent="-609600" eaLnBrk="1" hangingPunct="1">
              <a:buFontTx/>
              <a:buNone/>
              <a:defRPr/>
            </a:pPr>
            <a:r>
              <a:rPr lang="en-US" b="1" u="sng" dirty="0" smtClean="0">
                <a:effectLst>
                  <a:outerShdw blurRad="38100" dist="38100" dir="2700000" algn="tl">
                    <a:srgbClr val="C0C0C0"/>
                  </a:outerShdw>
                </a:effectLst>
              </a:rPr>
              <a:t>Rules of Play</a:t>
            </a:r>
            <a:endParaRPr lang="en-US" b="1" u="sng" dirty="0" smtClean="0"/>
          </a:p>
          <a:p>
            <a:pPr marL="609600" indent="-609600" eaLnBrk="1" hangingPunct="1">
              <a:defRPr/>
            </a:pPr>
            <a:endParaRPr lang="en-US" sz="1200" b="1" u="sng" dirty="0" smtClean="0"/>
          </a:p>
          <a:p>
            <a:pPr marL="609600" indent="-609600" eaLnBrk="1" hangingPunct="1">
              <a:buFontTx/>
              <a:buAutoNum type="arabicPeriod" startAt="6"/>
              <a:defRPr/>
            </a:pPr>
            <a:r>
              <a:rPr lang="en-US" sz="2000" dirty="0" smtClean="0"/>
              <a:t>TEAM CAPTAINS' </a:t>
            </a:r>
            <a:r>
              <a:rPr lang="en-US" sz="2000" dirty="0"/>
              <a:t>DUTIES (cont’d</a:t>
            </a:r>
            <a:r>
              <a:rPr lang="en-US" sz="2000" dirty="0" smtClean="0"/>
              <a:t>)</a:t>
            </a:r>
          </a:p>
          <a:p>
            <a:pPr lvl="1" eaLnBrk="1" hangingPunct="1">
              <a:defRPr/>
            </a:pPr>
            <a:r>
              <a:rPr lang="en-US" sz="1800" dirty="0" smtClean="0"/>
              <a:t>course set-up (i.e. local rules, tee placement, etc.)</a:t>
            </a:r>
          </a:p>
          <a:p>
            <a:pPr lvl="1" eaLnBrk="1" hangingPunct="1">
              <a:defRPr/>
            </a:pPr>
            <a:r>
              <a:rPr lang="en-US" sz="1800" dirty="0" smtClean="0"/>
              <a:t>know slope/course rating</a:t>
            </a:r>
          </a:p>
          <a:p>
            <a:pPr lvl="1" eaLnBrk="1" hangingPunct="1">
              <a:defRPr/>
            </a:pPr>
            <a:endParaRPr lang="en-US" sz="1800" dirty="0"/>
          </a:p>
          <a:p>
            <a:pPr lvl="1" eaLnBrk="1" hangingPunct="1">
              <a:defRPr/>
            </a:pPr>
            <a:endParaRPr lang="en-US" sz="1800" dirty="0" smtClean="0"/>
          </a:p>
        </p:txBody>
      </p:sp>
      <p:sp>
        <p:nvSpPr>
          <p:cNvPr id="3481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481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482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34821" name="Picture 6" descr="tee markers"/>
          <p:cNvPicPr>
            <a:picLocks noChangeAspect="1" noChangeArrowheads="1"/>
          </p:cNvPicPr>
          <p:nvPr/>
        </p:nvPicPr>
        <p:blipFill>
          <a:blip r:embed="rId3"/>
          <a:srcRect/>
          <a:stretch>
            <a:fillRect/>
          </a:stretch>
        </p:blipFill>
        <p:spPr bwMode="auto">
          <a:xfrm>
            <a:off x="6629400" y="2438400"/>
            <a:ext cx="1981200" cy="650875"/>
          </a:xfrm>
          <a:prstGeom prst="rect">
            <a:avLst/>
          </a:prstGeom>
          <a:noFill/>
          <a:ln w="12700">
            <a:solidFill>
              <a:schemeClr val="tx1"/>
            </a:solidFill>
            <a:miter lim="800000"/>
            <a:headEnd/>
            <a:tailEnd/>
          </a:ln>
        </p:spPr>
      </p:pic>
      <p:sp>
        <p:nvSpPr>
          <p:cNvPr id="34822" name="Text Box 7"/>
          <p:cNvSpPr txBox="1">
            <a:spLocks noChangeArrowheads="1"/>
          </p:cNvSpPr>
          <p:nvPr/>
        </p:nvSpPr>
        <p:spPr bwMode="auto">
          <a:xfrm>
            <a:off x="914400" y="3810000"/>
            <a:ext cx="6781800" cy="1768475"/>
          </a:xfrm>
          <a:prstGeom prst="rect">
            <a:avLst/>
          </a:prstGeom>
          <a:noFill/>
          <a:ln w="9525">
            <a:noFill/>
            <a:miter lim="800000"/>
            <a:headEnd/>
            <a:tailEnd/>
          </a:ln>
        </p:spPr>
        <p:txBody>
          <a:bodyPr>
            <a:spAutoFit/>
          </a:bodyPr>
          <a:lstStyle/>
          <a:p>
            <a:pPr eaLnBrk="0" hangingPunct="0">
              <a:spcBef>
                <a:spcPct val="50000"/>
              </a:spcBef>
            </a:pPr>
            <a:r>
              <a:rPr lang="en-US" sz="2000" b="1"/>
              <a:t>Recommended course yardage:</a:t>
            </a:r>
          </a:p>
          <a:p>
            <a:pPr lvl="1" eaLnBrk="0" hangingPunct="0">
              <a:spcBef>
                <a:spcPct val="50000"/>
              </a:spcBef>
              <a:buFontTx/>
              <a:buChar char="•"/>
            </a:pPr>
            <a:r>
              <a:rPr lang="en-US" sz="2000" b="1"/>
              <a:t> between 6,000 – 6,500 yards</a:t>
            </a:r>
          </a:p>
          <a:p>
            <a:pPr lvl="1" eaLnBrk="0" hangingPunct="0">
              <a:spcBef>
                <a:spcPct val="50000"/>
              </a:spcBef>
              <a:buFontTx/>
              <a:buChar char="•"/>
            </a:pPr>
            <a:r>
              <a:rPr lang="en-US" sz="2000" b="1"/>
              <a:t> consider course conditions</a:t>
            </a:r>
          </a:p>
          <a:p>
            <a:pPr lvl="1" eaLnBrk="0" hangingPunct="0">
              <a:spcBef>
                <a:spcPct val="50000"/>
              </a:spcBef>
              <a:buFontTx/>
              <a:buChar char="•"/>
            </a:pPr>
            <a:r>
              <a:rPr lang="en-US" sz="2000" b="1"/>
              <a:t> challenging but playable for all players</a:t>
            </a:r>
          </a:p>
        </p:txBody>
      </p:sp>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body" idx="4294967295"/>
          </p:nvPr>
        </p:nvSpPr>
        <p:spPr>
          <a:xfrm>
            <a:off x="457200" y="1600200"/>
            <a:ext cx="8534400" cy="4876800"/>
          </a:xfrm>
        </p:spPr>
        <p:txBody>
          <a:bodyPr/>
          <a:lstStyle/>
          <a:p>
            <a:pPr marL="609600" indent="-609600" eaLnBrk="1" hangingPunct="1">
              <a:buFontTx/>
              <a:buNone/>
            </a:pPr>
            <a:r>
              <a:rPr lang="en-US" sz="2800" b="1" u="sng" smtClean="0">
                <a:effectLst>
                  <a:outerShdw blurRad="38100" dist="38100" dir="2700000" algn="tl">
                    <a:srgbClr val="C0C0C0"/>
                  </a:outerShdw>
                </a:effectLst>
              </a:rPr>
              <a:t>Rules of Play</a:t>
            </a:r>
            <a:endParaRPr lang="en-US" sz="2800" b="1" u="sng" smtClean="0"/>
          </a:p>
          <a:p>
            <a:pPr marL="609600" indent="-609600" eaLnBrk="1" hangingPunct="1"/>
            <a:endParaRPr lang="en-US" sz="2000" b="1" u="sng" smtClean="0"/>
          </a:p>
          <a:p>
            <a:pPr marL="609600" indent="-609600" eaLnBrk="1" hangingPunct="1">
              <a:buFontTx/>
              <a:buAutoNum type="arabicPeriod" startAt="6"/>
            </a:pPr>
            <a:r>
              <a:rPr lang="en-US" sz="2400" smtClean="0"/>
              <a:t>TEAM CAPTAINS' DUTIES (cont’d)</a:t>
            </a:r>
          </a:p>
          <a:p>
            <a:pPr lvl="1" eaLnBrk="1" hangingPunct="1">
              <a:spcBef>
                <a:spcPts val="1200"/>
              </a:spcBef>
              <a:spcAft>
                <a:spcPts val="1200"/>
              </a:spcAft>
            </a:pPr>
            <a:r>
              <a:rPr lang="en-US" sz="1800" smtClean="0"/>
              <a:t>host team to submit match results (on TPP)</a:t>
            </a:r>
          </a:p>
          <a:p>
            <a:pPr lvl="1" eaLnBrk="1" hangingPunct="1">
              <a:spcBef>
                <a:spcPts val="1200"/>
              </a:spcBef>
              <a:spcAft>
                <a:spcPts val="1200"/>
              </a:spcAft>
            </a:pPr>
            <a:r>
              <a:rPr lang="en-US" sz="1800" smtClean="0"/>
              <a:t>ensure “adjusted” gross scores are posted following each match</a:t>
            </a:r>
          </a:p>
          <a:p>
            <a:pPr lvl="1">
              <a:buFontTx/>
              <a:buNone/>
            </a:pPr>
            <a:endParaRPr lang="en-US" sz="1400" b="1" smtClean="0"/>
          </a:p>
          <a:p>
            <a:pPr lvl="1">
              <a:buFontTx/>
              <a:buAutoNum type="alphaUcPeriod" startAt="6"/>
            </a:pPr>
            <a:r>
              <a:rPr lang="en-US" sz="1400" b="1" smtClean="0"/>
              <a:t>POSTING OF INDIVIDUAL SCORES </a:t>
            </a:r>
            <a:r>
              <a:rPr lang="en-US" sz="1400" smtClean="0"/>
              <a:t>–</a:t>
            </a:r>
          </a:p>
          <a:p>
            <a:pPr lvl="2" indent="-342900"/>
            <a:r>
              <a:rPr lang="en-US" sz="1800" smtClean="0"/>
              <a:t>It remains the responsibility of the player to post or ensure his adjusted gross score is posted after each match</a:t>
            </a:r>
          </a:p>
          <a:p>
            <a:pPr lvl="2" indent="-342900"/>
            <a:r>
              <a:rPr lang="en-US" sz="1800" smtClean="0"/>
              <a:t>The team captain is responsible for verifying that all Interclub match scores have been posted</a:t>
            </a:r>
          </a:p>
          <a:p>
            <a:pPr lvl="2" indent="-342900"/>
            <a:r>
              <a:rPr lang="en-US" sz="1800" b="1" smtClean="0"/>
              <a:t>Note: Players scores not posted properly and timely will be subject to a suspension from future matches. </a:t>
            </a:r>
            <a:endParaRPr lang="en-US" sz="1600" smtClean="0"/>
          </a:p>
        </p:txBody>
      </p:sp>
      <p:sp>
        <p:nvSpPr>
          <p:cNvPr id="3584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584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584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2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219200" y="1600200"/>
            <a:ext cx="6553200" cy="4525963"/>
          </a:xfrm>
        </p:spPr>
        <p:txBody>
          <a:bodyPr/>
          <a:lstStyle/>
          <a:p>
            <a:pPr algn="ctr" eaLnBrk="1" hangingPunct="1">
              <a:buFontTx/>
              <a:buNone/>
              <a:defRPr/>
            </a:pPr>
            <a:r>
              <a:rPr lang="en-US" sz="2800" dirty="0" smtClean="0"/>
              <a:t>Staff</a:t>
            </a:r>
            <a:endParaRPr lang="en-US" sz="2400" dirty="0" smtClean="0"/>
          </a:p>
          <a:p>
            <a:pPr marL="0" indent="0" eaLnBrk="1" hangingPunct="1">
              <a:buFontTx/>
              <a:buNone/>
              <a:defRPr/>
            </a:pPr>
            <a:r>
              <a:rPr lang="en-US" b="1" dirty="0" smtClean="0">
                <a:effectLst>
                  <a:outerShdw blurRad="38100" dist="38100" dir="2700000" algn="tl">
                    <a:srgbClr val="C0C0C0"/>
                  </a:outerShdw>
                </a:effectLst>
              </a:rPr>
              <a:t>Rusty Harder </a:t>
            </a:r>
            <a:r>
              <a:rPr lang="en-US" sz="2000" b="1" dirty="0" smtClean="0">
                <a:effectLst>
                  <a:outerShdw blurRad="38100" dist="38100" dir="2700000" algn="tl">
                    <a:srgbClr val="C0C0C0"/>
                  </a:outerShdw>
                </a:effectLst>
              </a:rPr>
              <a:t>–</a:t>
            </a:r>
            <a:r>
              <a:rPr lang="en-US" sz="4000" b="1" dirty="0" smtClean="0">
                <a:effectLst>
                  <a:outerShdw blurRad="38100" dist="38100" dir="2700000" algn="tl">
                    <a:srgbClr val="C0C0C0"/>
                  </a:outerShdw>
                </a:effectLst>
              </a:rPr>
              <a:t> </a:t>
            </a:r>
            <a:r>
              <a:rPr lang="en-US" sz="2000" b="1" dirty="0" smtClean="0">
                <a:effectLst>
                  <a:outerShdw blurRad="38100" dist="38100" dir="2700000" algn="tl">
                    <a:srgbClr val="C0C0C0"/>
                  </a:outerShdw>
                </a:effectLst>
              </a:rPr>
              <a:t>Tournament Director</a:t>
            </a:r>
          </a:p>
          <a:p>
            <a:pPr marL="0" indent="0" eaLnBrk="1" hangingPunct="1">
              <a:buFontTx/>
              <a:buNone/>
              <a:defRPr/>
            </a:pPr>
            <a:r>
              <a:rPr lang="en-US" b="1" dirty="0" smtClean="0">
                <a:effectLst>
                  <a:outerShdw blurRad="38100" dist="38100" dir="2700000" algn="tl">
                    <a:srgbClr val="C0C0C0"/>
                  </a:outerShdw>
                </a:effectLst>
              </a:rPr>
              <a:t>Tom Thorpe</a:t>
            </a:r>
            <a:r>
              <a:rPr lang="en-US" b="1" dirty="0">
                <a:effectLst>
                  <a:outerShdw blurRad="38100" dist="38100" dir="2700000" algn="tl">
                    <a:srgbClr val="C0C0C0"/>
                  </a:outerShdw>
                </a:effectLst>
              </a:rPr>
              <a:t> </a:t>
            </a:r>
            <a:r>
              <a:rPr lang="en-US" sz="2000" b="1" dirty="0">
                <a:effectLst>
                  <a:outerShdw blurRad="38100" dist="38100" dir="2700000" algn="tl">
                    <a:srgbClr val="C0C0C0"/>
                  </a:outerShdw>
                </a:effectLst>
              </a:rPr>
              <a:t>–</a:t>
            </a:r>
            <a:r>
              <a:rPr lang="en-US" sz="6600" b="1" dirty="0">
                <a:effectLst>
                  <a:outerShdw blurRad="38100" dist="38100" dir="2700000" algn="tl">
                    <a:srgbClr val="C0C0C0"/>
                  </a:outerShdw>
                </a:effectLst>
              </a:rPr>
              <a:t> </a:t>
            </a:r>
            <a:r>
              <a:rPr lang="en-US" sz="2000" b="1" dirty="0" smtClean="0">
                <a:effectLst>
                  <a:outerShdw blurRad="38100" dist="38100" dir="2700000" algn="tl">
                    <a:srgbClr val="C0C0C0"/>
                  </a:outerShdw>
                </a:effectLst>
              </a:rPr>
              <a:t>Interclub Administrator</a:t>
            </a:r>
          </a:p>
          <a:p>
            <a:pPr marL="0" indent="0" eaLnBrk="1" hangingPunct="1">
              <a:buFontTx/>
              <a:buNone/>
              <a:defRPr/>
            </a:pPr>
            <a:r>
              <a:rPr lang="en-US" b="1" dirty="0" smtClean="0">
                <a:effectLst>
                  <a:outerShdw blurRad="38100" dist="38100" dir="2700000" algn="tl">
                    <a:srgbClr val="C0C0C0"/>
                  </a:outerShdw>
                </a:effectLst>
              </a:rPr>
              <a:t>Johnnie </a:t>
            </a:r>
            <a:r>
              <a:rPr lang="en-US" b="1" dirty="0" err="1" smtClean="0">
                <a:effectLst>
                  <a:outerShdw blurRad="38100" dist="38100" dir="2700000" algn="tl">
                    <a:srgbClr val="C0C0C0"/>
                  </a:outerShdw>
                </a:effectLst>
              </a:rPr>
              <a:t>Gebhardt</a:t>
            </a:r>
            <a:r>
              <a:rPr lang="en-US" b="1" dirty="0" smtClean="0">
                <a:effectLst>
                  <a:outerShdw blurRad="38100" dist="38100" dir="2700000" algn="tl">
                    <a:srgbClr val="C0C0C0"/>
                  </a:outerShdw>
                </a:effectLst>
              </a:rPr>
              <a:t> </a:t>
            </a:r>
            <a:r>
              <a:rPr lang="en-US" sz="2000" b="1" dirty="0">
                <a:effectLst>
                  <a:outerShdw blurRad="38100" dist="38100" dir="2700000" algn="tl">
                    <a:srgbClr val="C0C0C0"/>
                  </a:outerShdw>
                </a:effectLst>
              </a:rPr>
              <a:t>–</a:t>
            </a:r>
            <a:r>
              <a:rPr lang="en-US" sz="6600" b="1" dirty="0">
                <a:effectLst>
                  <a:outerShdw blurRad="38100" dist="38100" dir="2700000" algn="tl">
                    <a:srgbClr val="C0C0C0"/>
                  </a:outerShdw>
                </a:effectLst>
              </a:rPr>
              <a:t> </a:t>
            </a:r>
            <a:r>
              <a:rPr lang="en-US" sz="2000" b="1" dirty="0" smtClean="0">
                <a:effectLst>
                  <a:outerShdw blurRad="38100" dist="38100" dir="2700000" algn="tl">
                    <a:srgbClr val="C0C0C0"/>
                  </a:outerShdw>
                </a:effectLst>
              </a:rPr>
              <a:t>Office Manager</a:t>
            </a:r>
          </a:p>
        </p:txBody>
      </p:sp>
      <p:sp>
        <p:nvSpPr>
          <p:cNvPr id="1843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8435" name="Text Box 5"/>
          <p:cNvSpPr txBox="1">
            <a:spLocks noChangeArrowheads="1"/>
          </p:cNvSpPr>
          <p:nvPr/>
        </p:nvSpPr>
        <p:spPr bwMode="auto">
          <a:xfrm>
            <a:off x="2057400" y="381000"/>
            <a:ext cx="6629400" cy="1323975"/>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a:p>
            <a:pPr algn="ctr" eaLnBrk="0" hangingPunct="0">
              <a:spcBef>
                <a:spcPct val="50000"/>
              </a:spcBef>
            </a:pPr>
            <a:endParaRPr lang="en-US" sz="3200" b="1" i="1"/>
          </a:p>
        </p:txBody>
      </p:sp>
      <p:pic>
        <p:nvPicPr>
          <p:cNvPr id="1843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457200" y="1600200"/>
            <a:ext cx="8229600" cy="4267200"/>
          </a:xfrm>
        </p:spPr>
        <p:txBody>
          <a:bodyPr/>
          <a:lstStyle/>
          <a:p>
            <a:pPr marL="609600" indent="-609600" eaLnBrk="1" hangingPunct="1">
              <a:buFontTx/>
              <a:buNone/>
              <a:defRPr/>
            </a:pPr>
            <a:r>
              <a:rPr lang="en-US" sz="3600" b="1" u="sng" dirty="0">
                <a:effectLst>
                  <a:outerShdw blurRad="38100" dist="38100" dir="2700000" algn="tl">
                    <a:srgbClr val="C0C0C0"/>
                  </a:outerShdw>
                </a:effectLst>
              </a:rPr>
              <a:t>Rules of Play</a:t>
            </a:r>
            <a:endParaRPr lang="en-US" sz="3600" b="1" u="sng" dirty="0"/>
          </a:p>
          <a:p>
            <a:pPr marL="609600" indent="-609600" eaLnBrk="1" hangingPunct="1">
              <a:defRPr/>
            </a:pPr>
            <a:endParaRPr lang="en-US" sz="2000" b="1" u="sng" dirty="0"/>
          </a:p>
          <a:p>
            <a:pPr marL="609600" indent="-609600" eaLnBrk="1" hangingPunct="1">
              <a:buFontTx/>
              <a:buAutoNum type="arabicPeriod" startAt="7"/>
              <a:defRPr/>
            </a:pPr>
            <a:r>
              <a:rPr lang="en-US" dirty="0"/>
              <a:t>PRACTICE ROUNDS</a:t>
            </a:r>
          </a:p>
          <a:p>
            <a:pPr lvl="1" eaLnBrk="1" hangingPunct="1">
              <a:spcAft>
                <a:spcPts val="600"/>
              </a:spcAft>
              <a:defRPr/>
            </a:pPr>
            <a:r>
              <a:rPr lang="en-US" dirty="0"/>
              <a:t>regular season at the discretion of each club </a:t>
            </a:r>
            <a:endParaRPr lang="en-US" u="sng" dirty="0"/>
          </a:p>
          <a:p>
            <a:pPr lvl="1" eaLnBrk="1" hangingPunct="1">
              <a:spcAft>
                <a:spcPts val="600"/>
              </a:spcAft>
              <a:defRPr/>
            </a:pPr>
            <a:r>
              <a:rPr lang="en-US" dirty="0"/>
              <a:t>playoff practice rounds should be;</a:t>
            </a:r>
          </a:p>
          <a:p>
            <a:pPr lvl="2" eaLnBrk="1" hangingPunct="1">
              <a:defRPr/>
            </a:pPr>
            <a:r>
              <a:rPr lang="en-US" dirty="0"/>
              <a:t>pre-arranged by the captain</a:t>
            </a:r>
          </a:p>
          <a:p>
            <a:pPr lvl="2" eaLnBrk="1" hangingPunct="1">
              <a:spcAft>
                <a:spcPts val="600"/>
              </a:spcAft>
              <a:defRPr/>
            </a:pPr>
            <a:r>
              <a:rPr lang="en-US" dirty="0"/>
              <a:t>scheduled at a date/time agreeable by host club </a:t>
            </a:r>
          </a:p>
          <a:p>
            <a:pPr lvl="1" eaLnBrk="1" hangingPunct="1">
              <a:spcAft>
                <a:spcPts val="600"/>
              </a:spcAft>
              <a:defRPr/>
            </a:pPr>
            <a:r>
              <a:rPr lang="en-US" b="1" u="sng" dirty="0"/>
              <a:t>not</a:t>
            </a:r>
            <a:r>
              <a:rPr lang="en-US" b="1" dirty="0"/>
              <a:t> </a:t>
            </a:r>
            <a:r>
              <a:rPr lang="en-US" dirty="0"/>
              <a:t>allowed on host course day of match</a:t>
            </a:r>
          </a:p>
        </p:txBody>
      </p:sp>
      <p:sp>
        <p:nvSpPr>
          <p:cNvPr id="3686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686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686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457200" y="1600200"/>
            <a:ext cx="8229600" cy="4267200"/>
          </a:xfrm>
        </p:spPr>
        <p:txBody>
          <a:bodyPr/>
          <a:lstStyle/>
          <a:p>
            <a:pPr marL="609600" indent="-609600" eaLnBrk="1" hangingPunct="1">
              <a:buFontTx/>
              <a:buNone/>
              <a:defRPr/>
            </a:pPr>
            <a:r>
              <a:rPr lang="en-US" b="1" u="sng" dirty="0">
                <a:effectLst>
                  <a:outerShdw blurRad="38100" dist="38100" dir="2700000" algn="tl">
                    <a:srgbClr val="C0C0C0"/>
                  </a:outerShdw>
                </a:effectLst>
              </a:rPr>
              <a:t>Rules of Play</a:t>
            </a:r>
            <a:endParaRPr lang="en-US" b="1" u="sng" dirty="0"/>
          </a:p>
          <a:p>
            <a:pPr marL="609600" indent="-609600" eaLnBrk="1" hangingPunct="1">
              <a:defRPr/>
            </a:pPr>
            <a:endParaRPr lang="en-US" sz="2800" b="1" u="sng" dirty="0"/>
          </a:p>
          <a:p>
            <a:pPr marL="609600" indent="-609600" eaLnBrk="1" hangingPunct="1">
              <a:buFontTx/>
              <a:buAutoNum type="arabicPeriod" startAt="8"/>
              <a:defRPr/>
            </a:pPr>
            <a:r>
              <a:rPr lang="en-US" sz="2800" dirty="0"/>
              <a:t>HOME TEAM ARRANGEMENTS</a:t>
            </a:r>
          </a:p>
          <a:p>
            <a:pPr lvl="1" eaLnBrk="1" hangingPunct="1">
              <a:buFont typeface="Arial" pitchFamily="34" charset="0"/>
              <a:buChar char="•"/>
              <a:defRPr/>
            </a:pPr>
            <a:r>
              <a:rPr lang="en-US" sz="2400" dirty="0"/>
              <a:t>home team to host green fees</a:t>
            </a:r>
          </a:p>
          <a:p>
            <a:pPr lvl="1" eaLnBrk="1" hangingPunct="1">
              <a:buFont typeface="Arial" pitchFamily="34" charset="0"/>
              <a:buChar char="•"/>
              <a:defRPr/>
            </a:pPr>
            <a:r>
              <a:rPr lang="en-US" sz="2400" dirty="0"/>
              <a:t>carts/caddies equal availability (both teams)</a:t>
            </a:r>
          </a:p>
          <a:p>
            <a:pPr lvl="1" eaLnBrk="1" hangingPunct="1">
              <a:buFont typeface="Arial" pitchFamily="34" charset="0"/>
              <a:buChar char="•"/>
              <a:defRPr/>
            </a:pPr>
            <a:r>
              <a:rPr lang="en-US" sz="2400" dirty="0"/>
              <a:t>F&amp;B available for purchase</a:t>
            </a:r>
          </a:p>
          <a:p>
            <a:pPr lvl="1" eaLnBrk="1" hangingPunct="1">
              <a:buFont typeface="Arial" pitchFamily="34" charset="0"/>
              <a:buChar char="•"/>
              <a:defRPr/>
            </a:pPr>
            <a:r>
              <a:rPr lang="en-US" sz="2400" dirty="0"/>
              <a:t>applies to regular season &amp; play-off matches</a:t>
            </a:r>
            <a:r>
              <a:rPr lang="en-US" dirty="0"/>
              <a:t> 		</a:t>
            </a:r>
          </a:p>
        </p:txBody>
      </p:sp>
      <p:sp>
        <p:nvSpPr>
          <p:cNvPr id="3789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789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789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228600" y="1600200"/>
            <a:ext cx="8686800" cy="3886200"/>
          </a:xfrm>
        </p:spPr>
        <p:txBody>
          <a:bodyPr/>
          <a:lstStyle/>
          <a:p>
            <a:pPr marL="609600" indent="-609600" eaLnBrk="1" hangingPunct="1">
              <a:buFontTx/>
              <a:buNone/>
              <a:defRPr/>
            </a:pPr>
            <a:r>
              <a:rPr lang="en-US" b="1" u="sng" dirty="0" smtClean="0">
                <a:effectLst>
                  <a:outerShdw blurRad="38100" dist="38100" dir="2700000" algn="tl">
                    <a:srgbClr val="C0C0C0"/>
                  </a:outerShdw>
                </a:effectLst>
              </a:rPr>
              <a:t>Rules of Play</a:t>
            </a:r>
            <a:endParaRPr lang="en-US" b="1" u="sng" dirty="0" smtClean="0"/>
          </a:p>
          <a:p>
            <a:pPr marL="609600" indent="-609600" eaLnBrk="1" hangingPunct="1">
              <a:defRPr/>
            </a:pPr>
            <a:endParaRPr lang="en-US" sz="2400" b="1" u="sng" dirty="0" smtClean="0"/>
          </a:p>
          <a:p>
            <a:pPr marL="609600" indent="-609600" eaLnBrk="1" hangingPunct="1">
              <a:buFontTx/>
              <a:buAutoNum type="arabicPeriod" startAt="9"/>
              <a:defRPr/>
            </a:pPr>
            <a:r>
              <a:rPr lang="en-US" dirty="0" smtClean="0"/>
              <a:t>INDEXES / HANDICAPS  &amp;  PAIRINGS</a:t>
            </a:r>
          </a:p>
          <a:p>
            <a:pPr marL="990600" lvl="1" indent="-533400" eaLnBrk="1" hangingPunct="1">
              <a:defRPr/>
            </a:pPr>
            <a:r>
              <a:rPr lang="en-US" b="1" dirty="0" smtClean="0">
                <a:solidFill>
                  <a:srgbClr val="FF3300"/>
                </a:solidFill>
              </a:rPr>
              <a:t>INDEXES</a:t>
            </a:r>
          </a:p>
          <a:p>
            <a:pPr marL="1371600" lvl="2" indent="-457200" eaLnBrk="1" hangingPunct="1">
              <a:defRPr/>
            </a:pPr>
            <a:r>
              <a:rPr lang="en-US" sz="2000" dirty="0" smtClean="0"/>
              <a:t>players play at 100% of their 12 month </a:t>
            </a:r>
            <a:r>
              <a:rPr lang="en-US" sz="2000" b="1" dirty="0" smtClean="0"/>
              <a:t>Low Index</a:t>
            </a:r>
            <a:r>
              <a:rPr lang="en-US" sz="2000" dirty="0" smtClean="0"/>
              <a:t> (</a:t>
            </a:r>
            <a:r>
              <a:rPr lang="en-US" sz="2000" b="1" dirty="0" smtClean="0"/>
              <a:t>LI</a:t>
            </a:r>
            <a:r>
              <a:rPr lang="en-US" sz="2000" dirty="0" smtClean="0"/>
              <a:t>) </a:t>
            </a:r>
          </a:p>
          <a:p>
            <a:pPr marL="1371600" lvl="2" indent="-457200" eaLnBrk="1" hangingPunct="1">
              <a:defRPr/>
            </a:pPr>
            <a:r>
              <a:rPr lang="en-US" sz="2000" dirty="0" smtClean="0"/>
              <a:t>maximum LI is </a:t>
            </a:r>
            <a:r>
              <a:rPr lang="en-US" sz="2000" u="sng" dirty="0" smtClean="0"/>
              <a:t>18.4</a:t>
            </a:r>
            <a:endParaRPr lang="en-US" sz="2000" dirty="0" smtClean="0"/>
          </a:p>
          <a:p>
            <a:pPr marL="1371600" lvl="2" indent="-457200" eaLnBrk="1" hangingPunct="1">
              <a:defRPr/>
            </a:pPr>
            <a:r>
              <a:rPr lang="en-US" sz="2000" dirty="0" smtClean="0"/>
              <a:t>players may not play down to a Lower Index to become eligible</a:t>
            </a:r>
          </a:p>
          <a:p>
            <a:pPr marL="1371600" lvl="2" indent="-457200" eaLnBrk="1" hangingPunct="1">
              <a:defRPr/>
            </a:pPr>
            <a:r>
              <a:rPr lang="en-US" sz="2000" dirty="0" smtClean="0"/>
              <a:t>multi-member players must use lowest index from </a:t>
            </a:r>
            <a:r>
              <a:rPr lang="en-US" sz="2000" u="sng" dirty="0" smtClean="0"/>
              <a:t>any</a:t>
            </a:r>
            <a:r>
              <a:rPr lang="en-US" sz="2000" dirty="0" smtClean="0"/>
              <a:t> club</a:t>
            </a:r>
          </a:p>
        </p:txBody>
      </p:sp>
      <p:sp>
        <p:nvSpPr>
          <p:cNvPr id="3891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891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891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body" idx="4294967295"/>
          </p:nvPr>
        </p:nvSpPr>
        <p:spPr>
          <a:xfrm>
            <a:off x="152400" y="1600200"/>
            <a:ext cx="8763000" cy="5029200"/>
          </a:xfrm>
        </p:spPr>
        <p:txBody>
          <a:bodyPr/>
          <a:lstStyle/>
          <a:p>
            <a:pPr marL="609600" indent="-609600" eaLnBrk="1" hangingPunct="1">
              <a:buFontTx/>
              <a:buNone/>
              <a:defRPr/>
            </a:pPr>
            <a:r>
              <a:rPr lang="en-US" b="1" u="sng" dirty="0" smtClean="0">
                <a:effectLst>
                  <a:outerShdw blurRad="38100" dist="38100" dir="2700000" algn="tl">
                    <a:srgbClr val="C0C0C0"/>
                  </a:outerShdw>
                </a:effectLst>
              </a:rPr>
              <a:t>Rules of Play</a:t>
            </a:r>
            <a:endParaRPr lang="en-US" b="1" u="sng" dirty="0" smtClean="0"/>
          </a:p>
          <a:p>
            <a:pPr marL="609600" indent="-609600" eaLnBrk="1" hangingPunct="1">
              <a:defRPr/>
            </a:pPr>
            <a:endParaRPr lang="en-US" sz="2400" b="1" u="sng" dirty="0" smtClean="0"/>
          </a:p>
          <a:p>
            <a:pPr marL="609600" indent="-609600" eaLnBrk="1" hangingPunct="1">
              <a:buFontTx/>
              <a:buAutoNum type="arabicPeriod" startAt="9"/>
              <a:defRPr/>
            </a:pPr>
            <a:r>
              <a:rPr lang="en-US" sz="2800" dirty="0" smtClean="0"/>
              <a:t>INDEXES / HANDICAPS  &amp;  PAIRINGS (cont’d)</a:t>
            </a:r>
          </a:p>
          <a:p>
            <a:pPr marL="990600" lvl="1" indent="-533400" eaLnBrk="1" hangingPunct="1">
              <a:defRPr/>
            </a:pPr>
            <a:r>
              <a:rPr lang="en-US" sz="1400" dirty="0" smtClean="0"/>
              <a:t>INDEXES</a:t>
            </a:r>
          </a:p>
          <a:p>
            <a:pPr marL="990600" lvl="1" indent="-533400" eaLnBrk="1" hangingPunct="1">
              <a:defRPr/>
            </a:pPr>
            <a:r>
              <a:rPr lang="en-US" b="1" dirty="0" smtClean="0">
                <a:solidFill>
                  <a:srgbClr val="FF3300"/>
                </a:solidFill>
              </a:rPr>
              <a:t>HANDICAPS</a:t>
            </a:r>
            <a:endParaRPr lang="en-US" sz="2400" b="1" dirty="0" smtClean="0">
              <a:solidFill>
                <a:srgbClr val="FF3300"/>
              </a:solidFill>
            </a:endParaRPr>
          </a:p>
          <a:p>
            <a:pPr marL="1371600" lvl="2" indent="-457200" eaLnBrk="1" hangingPunct="1">
              <a:defRPr/>
            </a:pPr>
            <a:r>
              <a:rPr lang="en-US" sz="2000" dirty="0" smtClean="0"/>
              <a:t>based on </a:t>
            </a:r>
            <a:r>
              <a:rPr lang="en-US" sz="2000" b="1" dirty="0" smtClean="0"/>
              <a:t>competition course</a:t>
            </a:r>
            <a:r>
              <a:rPr lang="en-US" sz="2000" dirty="0" smtClean="0"/>
              <a:t> ratings </a:t>
            </a:r>
            <a:r>
              <a:rPr lang="en-US" sz="2000" i="1" dirty="0" smtClean="0"/>
              <a:t>(regular season &amp; finals)</a:t>
            </a:r>
          </a:p>
          <a:p>
            <a:pPr marL="1371600" lvl="2" indent="-457200" eaLnBrk="1" hangingPunct="1">
              <a:defRPr/>
            </a:pPr>
            <a:r>
              <a:rPr lang="en-US" sz="2000" dirty="0" smtClean="0"/>
              <a:t>based on </a:t>
            </a:r>
            <a:r>
              <a:rPr lang="en-US" sz="2000" b="1" dirty="0" smtClean="0"/>
              <a:t>home course</a:t>
            </a:r>
            <a:r>
              <a:rPr lang="en-US" sz="2000" dirty="0" smtClean="0"/>
              <a:t> ratings </a:t>
            </a:r>
            <a:r>
              <a:rPr lang="en-US" sz="2000" i="1" dirty="0" smtClean="0"/>
              <a:t>(playoffs)</a:t>
            </a:r>
          </a:p>
          <a:p>
            <a:pPr marL="1371600" lvl="2" indent="-457200" eaLnBrk="1" hangingPunct="1">
              <a:defRPr/>
            </a:pPr>
            <a:r>
              <a:rPr lang="en-US" sz="2000" dirty="0" smtClean="0"/>
              <a:t>strokes allotted off lowest handicap (four-ball &amp; individual)</a:t>
            </a:r>
          </a:p>
        </p:txBody>
      </p:sp>
      <p:sp>
        <p:nvSpPr>
          <p:cNvPr id="3993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3993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3994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body" idx="4294967295"/>
          </p:nvPr>
        </p:nvSpPr>
        <p:spPr>
          <a:xfrm>
            <a:off x="152400" y="1600200"/>
            <a:ext cx="8763000" cy="4648200"/>
          </a:xfrm>
        </p:spPr>
        <p:txBody>
          <a:bodyPr/>
          <a:lstStyle/>
          <a:p>
            <a:pPr marL="609600" indent="-609600" eaLnBrk="1" hangingPunct="1">
              <a:lnSpc>
                <a:spcPct val="80000"/>
              </a:lnSpc>
              <a:buFontTx/>
              <a:buNone/>
              <a:defRPr/>
            </a:pPr>
            <a:r>
              <a:rPr lang="en-US" sz="2400" b="1" u="sng" dirty="0" smtClean="0">
                <a:effectLst>
                  <a:outerShdw blurRad="38100" dist="38100" dir="2700000" algn="tl">
                    <a:srgbClr val="C0C0C0"/>
                  </a:outerShdw>
                </a:effectLst>
              </a:rPr>
              <a:t>Rules of Play</a:t>
            </a:r>
            <a:endParaRPr lang="en-US" sz="2400" b="1" u="sng" dirty="0" smtClean="0"/>
          </a:p>
          <a:p>
            <a:pPr marL="609600" indent="-609600" eaLnBrk="1" hangingPunct="1">
              <a:lnSpc>
                <a:spcPct val="80000"/>
              </a:lnSpc>
              <a:defRPr/>
            </a:pPr>
            <a:endParaRPr lang="en-US" sz="1800" b="1" u="sng" dirty="0" smtClean="0"/>
          </a:p>
          <a:p>
            <a:pPr marL="609600" indent="-609600" eaLnBrk="1" hangingPunct="1">
              <a:buFontTx/>
              <a:buAutoNum type="arabicPeriod" startAt="9"/>
              <a:defRPr/>
            </a:pPr>
            <a:r>
              <a:rPr lang="en-US" sz="2800" dirty="0"/>
              <a:t>INDEXES / HANDICAPS  &amp;  PAIRINGS (cont’d)</a:t>
            </a:r>
          </a:p>
          <a:p>
            <a:pPr marL="990600" lvl="1" indent="-533400" eaLnBrk="1" hangingPunct="1">
              <a:lnSpc>
                <a:spcPct val="80000"/>
              </a:lnSpc>
              <a:defRPr/>
            </a:pPr>
            <a:r>
              <a:rPr lang="en-US" sz="1400" dirty="0" smtClean="0"/>
              <a:t>INDEXES</a:t>
            </a:r>
          </a:p>
          <a:p>
            <a:pPr marL="990600" lvl="1" indent="-533400" eaLnBrk="1" hangingPunct="1">
              <a:lnSpc>
                <a:spcPct val="80000"/>
              </a:lnSpc>
              <a:defRPr/>
            </a:pPr>
            <a:r>
              <a:rPr lang="en-US" sz="1400" dirty="0" smtClean="0"/>
              <a:t>HANDICAPS</a:t>
            </a:r>
          </a:p>
          <a:p>
            <a:pPr marL="990600" lvl="1" indent="-533400" eaLnBrk="1" hangingPunct="1">
              <a:lnSpc>
                <a:spcPct val="80000"/>
              </a:lnSpc>
              <a:defRPr/>
            </a:pPr>
            <a:r>
              <a:rPr lang="en-US" b="1" dirty="0" smtClean="0">
                <a:solidFill>
                  <a:srgbClr val="FF3300"/>
                </a:solidFill>
              </a:rPr>
              <a:t>PAIRINGS (2 formats of play)</a:t>
            </a:r>
          </a:p>
          <a:p>
            <a:pPr marL="990600" lvl="1" indent="-533400" eaLnBrk="1" hangingPunct="1">
              <a:lnSpc>
                <a:spcPct val="80000"/>
              </a:lnSpc>
              <a:defRPr/>
            </a:pPr>
            <a:endParaRPr lang="en-US" sz="1200" b="1" dirty="0" smtClean="0">
              <a:solidFill>
                <a:srgbClr val="FF3300"/>
              </a:solidFill>
            </a:endParaRPr>
          </a:p>
          <a:p>
            <a:pPr marL="1371600" lvl="2" indent="-457200" eaLnBrk="1" hangingPunct="1">
              <a:lnSpc>
                <a:spcPct val="80000"/>
              </a:lnSpc>
              <a:defRPr/>
            </a:pPr>
            <a:r>
              <a:rPr lang="en-US" sz="1800" dirty="0" smtClean="0"/>
              <a:t>“full team complement” (all players competing on same course)</a:t>
            </a:r>
          </a:p>
          <a:p>
            <a:pPr marL="1371600" lvl="2" indent="-457200" eaLnBrk="1" hangingPunct="1">
              <a:lnSpc>
                <a:spcPct val="80000"/>
              </a:lnSpc>
              <a:defRPr/>
            </a:pPr>
            <a:endParaRPr lang="en-US" sz="1800" dirty="0" smtClean="0"/>
          </a:p>
          <a:p>
            <a:pPr marL="1371600" lvl="2" indent="-457200" eaLnBrk="1" hangingPunct="1">
              <a:lnSpc>
                <a:spcPct val="80000"/>
              </a:lnSpc>
              <a:defRPr/>
            </a:pPr>
            <a:r>
              <a:rPr lang="en-US" sz="1800" dirty="0" smtClean="0"/>
              <a:t>“split team" format (6 players from each team on 2 courses)</a:t>
            </a:r>
          </a:p>
          <a:p>
            <a:pPr marL="1371600" lvl="2" indent="-457200" eaLnBrk="1" hangingPunct="1">
              <a:lnSpc>
                <a:spcPct val="80000"/>
              </a:lnSpc>
              <a:defRPr/>
            </a:pPr>
            <a:endParaRPr lang="en-US" sz="1800" dirty="0" smtClean="0"/>
          </a:p>
          <a:p>
            <a:pPr marL="1371600" lvl="2" indent="-457200" eaLnBrk="1" hangingPunct="1">
              <a:lnSpc>
                <a:spcPct val="80000"/>
              </a:lnSpc>
              <a:defRPr/>
            </a:pPr>
            <a:r>
              <a:rPr lang="en-US" sz="1800" dirty="0" smtClean="0"/>
              <a:t>equal </a:t>
            </a:r>
            <a:r>
              <a:rPr lang="en-US" sz="1800" dirty="0"/>
              <a:t>handicaps may be paired in any sequence - captain’s </a:t>
            </a:r>
            <a:r>
              <a:rPr lang="en-US" sz="1800" dirty="0" smtClean="0"/>
              <a:t>choice</a:t>
            </a:r>
          </a:p>
          <a:p>
            <a:pPr marL="1371600" lvl="2" indent="-457200" eaLnBrk="1" hangingPunct="1">
              <a:lnSpc>
                <a:spcPct val="80000"/>
              </a:lnSpc>
              <a:defRPr/>
            </a:pPr>
            <a:endParaRPr lang="en-US" sz="1800" dirty="0" smtClean="0"/>
          </a:p>
          <a:p>
            <a:pPr marL="1371600" lvl="2" indent="-457200" eaLnBrk="1" hangingPunct="1">
              <a:lnSpc>
                <a:spcPct val="80000"/>
              </a:lnSpc>
              <a:defRPr/>
            </a:pPr>
            <a:r>
              <a:rPr lang="en-US" sz="1800" dirty="0" smtClean="0"/>
              <a:t>1 player swap option to assist with travel issues (see rule 9.F)</a:t>
            </a:r>
          </a:p>
          <a:p>
            <a:pPr marL="1371600" lvl="2" indent="-457200" eaLnBrk="1" hangingPunct="1">
              <a:lnSpc>
                <a:spcPct val="80000"/>
              </a:lnSpc>
              <a:defRPr/>
            </a:pPr>
            <a:endParaRPr lang="en-US" sz="1800" dirty="0" smtClean="0"/>
          </a:p>
        </p:txBody>
      </p:sp>
      <p:sp>
        <p:nvSpPr>
          <p:cNvPr id="4096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096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096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body" idx="4294967295"/>
          </p:nvPr>
        </p:nvSpPr>
        <p:spPr>
          <a:xfrm>
            <a:off x="609600" y="1600200"/>
            <a:ext cx="8153400" cy="4648200"/>
          </a:xfrm>
        </p:spPr>
        <p:txBody>
          <a:bodyPr/>
          <a:lstStyle/>
          <a:p>
            <a:pPr marL="609600" indent="-609600" eaLnBrk="1" hangingPunct="1">
              <a:lnSpc>
                <a:spcPct val="80000"/>
              </a:lnSpc>
              <a:buFontTx/>
              <a:buNone/>
              <a:defRPr/>
            </a:pPr>
            <a:r>
              <a:rPr lang="en-US" sz="2400" b="1" u="sng" dirty="0" smtClean="0">
                <a:effectLst>
                  <a:outerShdw blurRad="38100" dist="38100" dir="2700000" algn="tl">
                    <a:srgbClr val="C0C0C0"/>
                  </a:outerShdw>
                </a:effectLst>
              </a:rPr>
              <a:t>Rules of Play</a:t>
            </a:r>
            <a:endParaRPr lang="en-US" sz="2400" b="1" u="sng" dirty="0" smtClean="0"/>
          </a:p>
          <a:p>
            <a:pPr marL="609600" indent="-609600" eaLnBrk="1" hangingPunct="1">
              <a:lnSpc>
                <a:spcPct val="80000"/>
              </a:lnSpc>
              <a:defRPr/>
            </a:pPr>
            <a:endParaRPr lang="en-US" sz="1800" b="1" u="sng" dirty="0" smtClean="0"/>
          </a:p>
          <a:p>
            <a:pPr marL="609600" indent="-609600">
              <a:lnSpc>
                <a:spcPct val="80000"/>
              </a:lnSpc>
              <a:buFontTx/>
              <a:buNone/>
              <a:defRPr/>
            </a:pPr>
            <a:r>
              <a:rPr lang="en-US" sz="2000" u="sng" dirty="0" smtClean="0"/>
              <a:t>9. </a:t>
            </a:r>
            <a:r>
              <a:rPr lang="en-US" sz="2000" dirty="0"/>
              <a:t>INDEXES / HANDICAPS  &amp;  PAIRINGS (cont’d)</a:t>
            </a:r>
          </a:p>
          <a:p>
            <a:pPr marL="609600" indent="-609600">
              <a:lnSpc>
                <a:spcPct val="80000"/>
              </a:lnSpc>
              <a:defRPr/>
            </a:pPr>
            <a:endParaRPr lang="en-US" sz="2000" dirty="0" smtClean="0"/>
          </a:p>
          <a:p>
            <a:pPr marL="990600" lvl="1" indent="-533400">
              <a:lnSpc>
                <a:spcPct val="80000"/>
              </a:lnSpc>
              <a:buFontTx/>
              <a:buAutoNum type="alphaUcPeriod" startAt="6"/>
              <a:defRPr/>
            </a:pPr>
            <a:r>
              <a:rPr lang="en-US" sz="2000" b="1" dirty="0" smtClean="0"/>
              <a:t>PAIRINGS – (</a:t>
            </a:r>
            <a:r>
              <a:rPr lang="en-US" sz="2000" dirty="0" smtClean="0"/>
              <a:t>“Full Team Complement” -</a:t>
            </a:r>
            <a:r>
              <a:rPr lang="en-US" sz="1600" i="1" dirty="0" smtClean="0"/>
              <a:t>same course-</a:t>
            </a:r>
            <a:r>
              <a:rPr lang="en-US" sz="2000" b="1" dirty="0" smtClean="0"/>
              <a:t>)</a:t>
            </a:r>
          </a:p>
          <a:p>
            <a:pPr marL="990600" lvl="1" indent="-533400">
              <a:lnSpc>
                <a:spcPct val="80000"/>
              </a:lnSpc>
              <a:buFontTx/>
              <a:buAutoNum type="alphaUcPeriod" startAt="6"/>
              <a:defRPr/>
            </a:pPr>
            <a:endParaRPr lang="en-US" sz="1400" dirty="0" smtClean="0"/>
          </a:p>
          <a:p>
            <a:pPr marL="990600" lvl="1" indent="-533400">
              <a:lnSpc>
                <a:spcPct val="80000"/>
              </a:lnSpc>
              <a:defRPr/>
            </a:pPr>
            <a:r>
              <a:rPr lang="en-US" sz="1800" dirty="0" smtClean="0"/>
              <a:t>players paired in </a:t>
            </a:r>
            <a:r>
              <a:rPr lang="en-US" sz="1800" b="1" dirty="0" smtClean="0"/>
              <a:t>Competition Course </a:t>
            </a:r>
            <a:r>
              <a:rPr lang="en-US" sz="1800" b="1" dirty="0" err="1" smtClean="0"/>
              <a:t>Hdcp</a:t>
            </a:r>
            <a:r>
              <a:rPr lang="en-US" sz="1800" dirty="0" smtClean="0"/>
              <a:t> sequence - low to high</a:t>
            </a:r>
          </a:p>
          <a:p>
            <a:pPr marL="990600" lvl="1" indent="-533400">
              <a:lnSpc>
                <a:spcPct val="80000"/>
              </a:lnSpc>
              <a:defRPr/>
            </a:pPr>
            <a:endParaRPr lang="en-US" sz="1400" dirty="0" smtClean="0"/>
          </a:p>
          <a:p>
            <a:pPr marL="990600" lvl="1" indent="-533400">
              <a:lnSpc>
                <a:spcPct val="80000"/>
              </a:lnSpc>
              <a:defRPr/>
            </a:pPr>
            <a:r>
              <a:rPr lang="en-US" sz="1800" dirty="0" smtClean="0"/>
              <a:t>lowest handicap players listed first</a:t>
            </a:r>
          </a:p>
          <a:p>
            <a:pPr marL="990600" lvl="1" indent="-533400">
              <a:lnSpc>
                <a:spcPct val="80000"/>
              </a:lnSpc>
              <a:defRPr/>
            </a:pPr>
            <a:endParaRPr lang="en-US" sz="1400" dirty="0" smtClean="0"/>
          </a:p>
          <a:p>
            <a:pPr marL="990600" lvl="1" indent="-533400">
              <a:lnSpc>
                <a:spcPct val="80000"/>
              </a:lnSpc>
              <a:defRPr/>
            </a:pPr>
            <a:r>
              <a:rPr lang="en-US" sz="1800" dirty="0" smtClean="0"/>
              <a:t>the two lowest handicap players must be paired together</a:t>
            </a:r>
          </a:p>
          <a:p>
            <a:pPr marL="990600" lvl="1" indent="-533400">
              <a:lnSpc>
                <a:spcPct val="80000"/>
              </a:lnSpc>
              <a:defRPr/>
            </a:pPr>
            <a:endParaRPr lang="en-US" sz="1400" dirty="0" smtClean="0"/>
          </a:p>
          <a:p>
            <a:pPr marL="990600" lvl="1" indent="-533400">
              <a:lnSpc>
                <a:spcPct val="80000"/>
              </a:lnSpc>
              <a:defRPr/>
            </a:pPr>
            <a:r>
              <a:rPr lang="en-US" sz="1800" dirty="0" smtClean="0"/>
              <a:t>followed by the next two lowest LI’s, etc.</a:t>
            </a:r>
          </a:p>
          <a:p>
            <a:pPr marL="990600" lvl="1" indent="-533400">
              <a:lnSpc>
                <a:spcPct val="80000"/>
              </a:lnSpc>
              <a:defRPr/>
            </a:pPr>
            <a:endParaRPr lang="en-US" sz="1400" dirty="0" smtClean="0"/>
          </a:p>
          <a:p>
            <a:pPr marL="990600" lvl="1" indent="-533400">
              <a:lnSpc>
                <a:spcPct val="80000"/>
              </a:lnSpc>
              <a:defRPr/>
            </a:pPr>
            <a:r>
              <a:rPr lang="en-US" sz="1800" dirty="0" smtClean="0"/>
              <a:t>equal handicaps may be paired in any sequence - captain’s choice </a:t>
            </a:r>
          </a:p>
        </p:txBody>
      </p:sp>
      <p:sp>
        <p:nvSpPr>
          <p:cNvPr id="4198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198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2012</a:t>
            </a:r>
          </a:p>
        </p:txBody>
      </p:sp>
      <p:pic>
        <p:nvPicPr>
          <p:cNvPr id="4198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body" idx="4294967295"/>
          </p:nvPr>
        </p:nvSpPr>
        <p:spPr>
          <a:xfrm>
            <a:off x="609600" y="1600200"/>
            <a:ext cx="8153400" cy="4648200"/>
          </a:xfrm>
        </p:spPr>
        <p:txBody>
          <a:bodyPr/>
          <a:lstStyle/>
          <a:p>
            <a:pPr marL="609600" indent="-609600" eaLnBrk="1" hangingPunct="1">
              <a:lnSpc>
                <a:spcPct val="80000"/>
              </a:lnSpc>
              <a:buFontTx/>
              <a:buNone/>
            </a:pPr>
            <a:r>
              <a:rPr lang="en-US" sz="1800" b="1" u="sng" smtClean="0">
                <a:effectLst>
                  <a:outerShdw blurRad="38100" dist="38100" dir="2700000" algn="tl">
                    <a:srgbClr val="C0C0C0"/>
                  </a:outerShdw>
                </a:effectLst>
              </a:rPr>
              <a:t>Rules of Play</a:t>
            </a:r>
            <a:endParaRPr lang="en-US" sz="1800" b="1" u="sng" smtClean="0"/>
          </a:p>
          <a:p>
            <a:pPr marL="609600" indent="-609600" eaLnBrk="1" hangingPunct="1">
              <a:lnSpc>
                <a:spcPct val="80000"/>
              </a:lnSpc>
            </a:pPr>
            <a:endParaRPr lang="en-US" sz="1400" b="1" u="sng" smtClean="0"/>
          </a:p>
          <a:p>
            <a:pPr marL="609600" indent="-609600">
              <a:lnSpc>
                <a:spcPct val="80000"/>
              </a:lnSpc>
              <a:buFontTx/>
              <a:buNone/>
            </a:pPr>
            <a:r>
              <a:rPr lang="en-US" sz="1600" u="sng" smtClean="0"/>
              <a:t>9. INDEXES / HANDICAPS &amp; PAIRINGS (cont’d)</a:t>
            </a:r>
            <a:endParaRPr lang="en-US" sz="1600" smtClean="0"/>
          </a:p>
          <a:p>
            <a:pPr marL="609600" indent="-609600">
              <a:lnSpc>
                <a:spcPct val="80000"/>
              </a:lnSpc>
            </a:pPr>
            <a:endParaRPr lang="en-US" sz="1600" smtClean="0"/>
          </a:p>
          <a:p>
            <a:pPr marL="609600" indent="-609600">
              <a:lnSpc>
                <a:spcPct val="80000"/>
              </a:lnSpc>
              <a:buFontTx/>
              <a:buNone/>
            </a:pPr>
            <a:r>
              <a:rPr lang="en-US" sz="1800" b="1" smtClean="0"/>
              <a:t>   F.	PAIRINGS – (</a:t>
            </a:r>
            <a:r>
              <a:rPr lang="en-US" sz="1800" smtClean="0"/>
              <a:t>“Split Format”</a:t>
            </a:r>
            <a:r>
              <a:rPr lang="en-US" sz="1800" b="1" smtClean="0"/>
              <a:t>)</a:t>
            </a:r>
          </a:p>
          <a:p>
            <a:pPr marL="609600" lvl="1" indent="-609600">
              <a:lnSpc>
                <a:spcPct val="80000"/>
              </a:lnSpc>
              <a:buFontTx/>
              <a:buNone/>
            </a:pPr>
            <a:endParaRPr lang="en-US" sz="1200" smtClean="0"/>
          </a:p>
          <a:p>
            <a:pPr marL="1371600" lvl="2" indent="-457200">
              <a:lnSpc>
                <a:spcPct val="80000"/>
              </a:lnSpc>
            </a:pPr>
            <a:r>
              <a:rPr lang="en-US" sz="1600" smtClean="0"/>
              <a:t>involves matches where 2 courses used - </a:t>
            </a:r>
            <a:r>
              <a:rPr lang="en-US" sz="1400" smtClean="0"/>
              <a:t>6 play home / 6 play away</a:t>
            </a:r>
          </a:p>
          <a:p>
            <a:pPr marL="609600" lvl="1" indent="-609600">
              <a:lnSpc>
                <a:spcPct val="80000"/>
              </a:lnSpc>
            </a:pPr>
            <a:endParaRPr lang="en-US" sz="1200" smtClean="0"/>
          </a:p>
          <a:p>
            <a:pPr marL="1371600" lvl="2" indent="-457200">
              <a:lnSpc>
                <a:spcPct val="80000"/>
              </a:lnSpc>
            </a:pPr>
            <a:r>
              <a:rPr lang="en-US" sz="1600" smtClean="0"/>
              <a:t>teams will be designated as either “Club O” or “Club E” by the CGA</a:t>
            </a:r>
          </a:p>
          <a:p>
            <a:pPr marL="609600" lvl="1" indent="-609600">
              <a:lnSpc>
                <a:spcPct val="80000"/>
              </a:lnSpc>
            </a:pPr>
            <a:endParaRPr lang="en-US" sz="1200" smtClean="0"/>
          </a:p>
          <a:p>
            <a:pPr marL="1371600" lvl="2" indent="-457200">
              <a:lnSpc>
                <a:spcPct val="80000"/>
              </a:lnSpc>
            </a:pPr>
            <a:r>
              <a:rPr lang="en-US" sz="1600" smtClean="0"/>
              <a:t>teams 1, 3 and 5 will play at the “O” designated course</a:t>
            </a:r>
          </a:p>
          <a:p>
            <a:pPr marL="609600" lvl="1" indent="-609600">
              <a:lnSpc>
                <a:spcPct val="80000"/>
              </a:lnSpc>
            </a:pPr>
            <a:endParaRPr lang="en-US" sz="1200" smtClean="0"/>
          </a:p>
          <a:p>
            <a:pPr marL="1371600" lvl="2" indent="-457200">
              <a:lnSpc>
                <a:spcPct val="80000"/>
              </a:lnSpc>
            </a:pPr>
            <a:r>
              <a:rPr lang="en-US" sz="1600" smtClean="0"/>
              <a:t>teams 2, 4 and 6 will play at the “E” designated course</a:t>
            </a:r>
          </a:p>
          <a:p>
            <a:pPr marL="1371600" lvl="2" indent="-457200">
              <a:lnSpc>
                <a:spcPct val="80000"/>
              </a:lnSpc>
            </a:pPr>
            <a:endParaRPr lang="en-US" sz="1600" smtClean="0"/>
          </a:p>
          <a:p>
            <a:pPr marL="1371600" lvl="2" indent="-457200">
              <a:lnSpc>
                <a:spcPct val="80000"/>
              </a:lnSpc>
            </a:pPr>
            <a:r>
              <a:rPr lang="en-US" sz="1600" smtClean="0"/>
              <a:t>rosters must be prepared in low to high order</a:t>
            </a:r>
          </a:p>
          <a:p>
            <a:pPr marL="1371600" lvl="2" indent="-457200">
              <a:lnSpc>
                <a:spcPct val="80000"/>
              </a:lnSpc>
            </a:pPr>
            <a:endParaRPr lang="en-US" sz="1000" smtClean="0"/>
          </a:p>
          <a:p>
            <a:pPr marL="1371600" lvl="2" indent="-457200">
              <a:lnSpc>
                <a:spcPct val="80000"/>
              </a:lnSpc>
            </a:pPr>
            <a:r>
              <a:rPr lang="en-US" sz="1600" smtClean="0"/>
              <a:t>to assist captains with travel issues:</a:t>
            </a:r>
          </a:p>
          <a:p>
            <a:pPr lvl="3">
              <a:lnSpc>
                <a:spcPct val="80000"/>
              </a:lnSpc>
            </a:pPr>
            <a:r>
              <a:rPr lang="en-US" sz="1200" smtClean="0"/>
              <a:t>captains can switch 1 player within each set of 4 players – no penalty</a:t>
            </a:r>
          </a:p>
          <a:p>
            <a:pPr lvl="3">
              <a:lnSpc>
                <a:spcPct val="80000"/>
              </a:lnSpc>
            </a:pPr>
            <a:r>
              <a:rPr lang="en-US" sz="1200" smtClean="0"/>
              <a:t>this privilege exists for the next set of 4 players and the last set of 4 players</a:t>
            </a:r>
          </a:p>
          <a:p>
            <a:pPr lvl="3">
              <a:lnSpc>
                <a:spcPct val="80000"/>
              </a:lnSpc>
            </a:pPr>
            <a:r>
              <a:rPr lang="en-US" sz="1200" smtClean="0"/>
              <a:t>players must then be</a:t>
            </a:r>
            <a:r>
              <a:rPr lang="en-US" sz="1200" u="sng" smtClean="0"/>
              <a:t> </a:t>
            </a:r>
            <a:r>
              <a:rPr lang="en-US" sz="1200" smtClean="0"/>
              <a:t>paired in handicap sequence.</a:t>
            </a:r>
            <a:r>
              <a:rPr lang="en-US" sz="1200" b="1" smtClean="0"/>
              <a:t> </a:t>
            </a:r>
          </a:p>
        </p:txBody>
      </p:sp>
      <p:sp>
        <p:nvSpPr>
          <p:cNvPr id="4301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301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301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body" idx="4294967295"/>
          </p:nvPr>
        </p:nvSpPr>
        <p:spPr>
          <a:xfrm>
            <a:off x="152400" y="1600200"/>
            <a:ext cx="8763000" cy="4648200"/>
          </a:xfrm>
        </p:spPr>
        <p:txBody>
          <a:bodyPr/>
          <a:lstStyle/>
          <a:p>
            <a:pPr marL="609600" indent="-609600" eaLnBrk="1" hangingPunct="1">
              <a:lnSpc>
                <a:spcPct val="80000"/>
              </a:lnSpc>
              <a:buFontTx/>
              <a:buNone/>
            </a:pPr>
            <a:r>
              <a:rPr lang="en-US" sz="1600" b="1" u="sng" smtClean="0">
                <a:effectLst>
                  <a:outerShdw blurRad="38100" dist="38100" dir="2700000" algn="tl">
                    <a:srgbClr val="C0C0C0"/>
                  </a:outerShdw>
                </a:effectLst>
              </a:rPr>
              <a:t>Rules of Play</a:t>
            </a:r>
            <a:endParaRPr lang="en-US" sz="1600" b="1" u="sng" smtClean="0"/>
          </a:p>
          <a:p>
            <a:pPr marL="609600" indent="-609600" eaLnBrk="1" hangingPunct="1">
              <a:lnSpc>
                <a:spcPct val="80000"/>
              </a:lnSpc>
            </a:pPr>
            <a:endParaRPr lang="en-US" sz="1200" b="1" u="sng" smtClean="0"/>
          </a:p>
          <a:p>
            <a:pPr marL="609600" indent="-609600">
              <a:lnSpc>
                <a:spcPct val="80000"/>
              </a:lnSpc>
              <a:buFontTx/>
              <a:buNone/>
            </a:pPr>
            <a:r>
              <a:rPr lang="en-US" sz="1400" smtClean="0"/>
              <a:t>	</a:t>
            </a:r>
            <a:r>
              <a:rPr lang="en-US" sz="1400" u="sng" smtClean="0"/>
              <a:t>9. INDEXES / HANDICAPS &amp; PAIRINGS – </a:t>
            </a:r>
            <a:r>
              <a:rPr lang="en-US" sz="1400" b="1" u="sng" smtClean="0"/>
              <a:t>(“Split Format”example)</a:t>
            </a:r>
            <a:r>
              <a:rPr lang="en-US" sz="1400" i="1" smtClean="0"/>
              <a:t>:</a:t>
            </a:r>
          </a:p>
          <a:p>
            <a:pPr marL="609600" indent="-609600">
              <a:lnSpc>
                <a:spcPct val="80000"/>
              </a:lnSpc>
              <a:buFontTx/>
              <a:buNone/>
            </a:pPr>
            <a:r>
              <a:rPr lang="en-US" sz="1400" i="1" smtClean="0"/>
              <a:t>	</a:t>
            </a:r>
          </a:p>
          <a:p>
            <a:pPr marL="609600" indent="-609600">
              <a:lnSpc>
                <a:spcPct val="80000"/>
              </a:lnSpc>
              <a:buFontTx/>
              <a:buNone/>
            </a:pPr>
            <a:r>
              <a:rPr lang="en-US" sz="1400" i="1" smtClean="0"/>
              <a:t>	players </a:t>
            </a:r>
            <a:r>
              <a:rPr lang="en-US" sz="1400" b="1" i="1" u="sng" smtClean="0"/>
              <a:t>a</a:t>
            </a:r>
            <a:r>
              <a:rPr lang="en-US" sz="1400" b="1" i="1" smtClean="0"/>
              <a:t> </a:t>
            </a:r>
            <a:r>
              <a:rPr lang="en-US" sz="1400" b="1" i="1" u="sng" smtClean="0"/>
              <a:t>b</a:t>
            </a:r>
            <a:r>
              <a:rPr lang="en-US" sz="1400" b="1" i="1" smtClean="0"/>
              <a:t> </a:t>
            </a:r>
            <a:r>
              <a:rPr lang="en-US" sz="1400" b="1" i="1" u="sng" smtClean="0"/>
              <a:t>c</a:t>
            </a:r>
            <a:r>
              <a:rPr lang="en-US" sz="1400" b="1" i="1" smtClean="0"/>
              <a:t> </a:t>
            </a:r>
            <a:r>
              <a:rPr lang="en-US" sz="1400" b="1" i="1" u="sng" smtClean="0"/>
              <a:t>d</a:t>
            </a:r>
            <a:r>
              <a:rPr lang="en-US" sz="1400" i="1" smtClean="0"/>
              <a:t> are the four lowest handicap players for “Club O”.</a:t>
            </a:r>
          </a:p>
          <a:p>
            <a:pPr marL="609600" indent="-609600">
              <a:lnSpc>
                <a:spcPct val="80000"/>
              </a:lnSpc>
              <a:buFontTx/>
              <a:buNone/>
            </a:pPr>
            <a:endParaRPr lang="en-US" sz="900" i="1" smtClean="0"/>
          </a:p>
          <a:p>
            <a:pPr marL="609600" indent="-609600">
              <a:lnSpc>
                <a:spcPct val="80000"/>
              </a:lnSpc>
              <a:buFontTx/>
              <a:buNone/>
            </a:pPr>
            <a:r>
              <a:rPr lang="en-US" sz="1400" i="1" smtClean="0"/>
              <a:t>	players </a:t>
            </a:r>
            <a:r>
              <a:rPr lang="en-US" sz="1400" b="1" i="1" u="sng" smtClean="0"/>
              <a:t>a</a:t>
            </a:r>
            <a:r>
              <a:rPr lang="en-US" sz="1400" i="1" smtClean="0"/>
              <a:t> and </a:t>
            </a:r>
            <a:r>
              <a:rPr lang="en-US" sz="1400" b="1" i="1" u="sng" smtClean="0"/>
              <a:t>b</a:t>
            </a:r>
            <a:r>
              <a:rPr lang="en-US" sz="1400" i="1" smtClean="0"/>
              <a:t> represent team #1	 </a:t>
            </a:r>
            <a:r>
              <a:rPr lang="en-US" sz="1400" b="1" i="1" u="sng" smtClean="0"/>
              <a:t>c</a:t>
            </a:r>
            <a:r>
              <a:rPr lang="en-US" sz="1400" b="1" i="1" smtClean="0"/>
              <a:t> </a:t>
            </a:r>
            <a:r>
              <a:rPr lang="en-US" sz="1400" i="1" smtClean="0"/>
              <a:t>and </a:t>
            </a:r>
            <a:r>
              <a:rPr lang="en-US" sz="1400" b="1" i="1" u="sng" smtClean="0"/>
              <a:t>d</a:t>
            </a:r>
            <a:r>
              <a:rPr lang="en-US" sz="1400" i="1" smtClean="0"/>
              <a:t> team #2.</a:t>
            </a:r>
          </a:p>
          <a:p>
            <a:pPr marL="609600" indent="-609600">
              <a:lnSpc>
                <a:spcPct val="80000"/>
              </a:lnSpc>
              <a:buFontTx/>
              <a:buNone/>
            </a:pPr>
            <a:endParaRPr lang="en-US" sz="900" i="1" smtClean="0"/>
          </a:p>
          <a:p>
            <a:pPr marL="609600" indent="-609600">
              <a:lnSpc>
                <a:spcPct val="80000"/>
              </a:lnSpc>
              <a:buFontTx/>
              <a:buNone/>
            </a:pPr>
            <a:r>
              <a:rPr lang="en-US" sz="1400" i="1" smtClean="0"/>
              <a:t>	team #2 is scheduled to travel to “Club E”.</a:t>
            </a:r>
          </a:p>
          <a:p>
            <a:pPr marL="609600" indent="-609600">
              <a:lnSpc>
                <a:spcPct val="80000"/>
              </a:lnSpc>
              <a:buFontTx/>
              <a:buNone/>
            </a:pPr>
            <a:endParaRPr lang="en-US" sz="900" i="1" smtClean="0"/>
          </a:p>
          <a:p>
            <a:pPr marL="609600" indent="-609600">
              <a:lnSpc>
                <a:spcPct val="80000"/>
              </a:lnSpc>
              <a:buFontTx/>
              <a:buNone/>
            </a:pPr>
            <a:r>
              <a:rPr lang="en-US" sz="1400" i="1" smtClean="0"/>
              <a:t>	If either player “</a:t>
            </a:r>
            <a:r>
              <a:rPr lang="en-US" sz="1400" b="1" i="1" u="sng" smtClean="0"/>
              <a:t>c</a:t>
            </a:r>
            <a:r>
              <a:rPr lang="en-US" sz="1400" i="1" smtClean="0"/>
              <a:t>” or “</a:t>
            </a:r>
            <a:r>
              <a:rPr lang="en-US" sz="1400" b="1" i="1" u="sng" smtClean="0"/>
              <a:t>d</a:t>
            </a:r>
            <a:r>
              <a:rPr lang="en-US" sz="1400" i="1" smtClean="0"/>
              <a:t>” cannot travel, and no alternates are available, the captain can switch player “</a:t>
            </a:r>
            <a:r>
              <a:rPr lang="en-US" sz="1400" b="1" i="1" u="sng" smtClean="0"/>
              <a:t>c</a:t>
            </a:r>
            <a:r>
              <a:rPr lang="en-US" sz="1400" i="1" smtClean="0"/>
              <a:t>” or “</a:t>
            </a:r>
            <a:r>
              <a:rPr lang="en-US" sz="1400" b="1" i="1" u="sng" smtClean="0"/>
              <a:t>d</a:t>
            </a:r>
            <a:r>
              <a:rPr lang="en-US" sz="1400" i="1" smtClean="0"/>
              <a:t>” with player “</a:t>
            </a:r>
            <a:r>
              <a:rPr lang="en-US" sz="1400" b="1" i="1" u="sng" smtClean="0"/>
              <a:t>a</a:t>
            </a:r>
            <a:r>
              <a:rPr lang="en-US" sz="1400" i="1" smtClean="0"/>
              <a:t>” or “</a:t>
            </a:r>
            <a:r>
              <a:rPr lang="en-US" sz="1400" b="1" i="1" u="sng" smtClean="0"/>
              <a:t>b</a:t>
            </a:r>
            <a:r>
              <a:rPr lang="en-US" sz="1400" i="1" smtClean="0"/>
              <a:t>”.</a:t>
            </a:r>
          </a:p>
          <a:p>
            <a:pPr marL="609600" indent="-609600">
              <a:lnSpc>
                <a:spcPct val="80000"/>
              </a:lnSpc>
              <a:buFontTx/>
              <a:buNone/>
            </a:pPr>
            <a:endParaRPr lang="en-US" sz="800" i="1" smtClean="0"/>
          </a:p>
          <a:p>
            <a:pPr marL="609600" indent="-609600">
              <a:lnSpc>
                <a:spcPct val="80000"/>
              </a:lnSpc>
              <a:buFontTx/>
              <a:buNone/>
            </a:pPr>
            <a:r>
              <a:rPr lang="en-US" sz="1400" i="1" smtClean="0"/>
              <a:t>	</a:t>
            </a:r>
            <a:r>
              <a:rPr lang="en-US" sz="1400" b="1" i="1" smtClean="0"/>
              <a:t>Only one switch is allowed within this set of four players.</a:t>
            </a:r>
          </a:p>
          <a:p>
            <a:pPr marL="609600" indent="-609600">
              <a:lnSpc>
                <a:spcPct val="80000"/>
              </a:lnSpc>
              <a:buFontTx/>
              <a:buNone/>
            </a:pPr>
            <a:endParaRPr lang="en-US" sz="800" b="1" i="1" smtClean="0"/>
          </a:p>
          <a:p>
            <a:pPr marL="609600" indent="-609600">
              <a:lnSpc>
                <a:spcPct val="80000"/>
              </a:lnSpc>
              <a:buFontTx/>
              <a:buNone/>
            </a:pPr>
            <a:r>
              <a:rPr lang="en-US" sz="1400" i="1" smtClean="0"/>
              <a:t>	This privilege exists for the next set of four and the last set of four.</a:t>
            </a:r>
          </a:p>
          <a:p>
            <a:pPr marL="609600" indent="-609600">
              <a:lnSpc>
                <a:spcPct val="80000"/>
              </a:lnSpc>
              <a:buFontTx/>
              <a:buNone/>
            </a:pPr>
            <a:r>
              <a:rPr lang="en-US" sz="1400" i="1" smtClean="0"/>
              <a:t>	Additional changes will require players to play at the lowest LI of the players involved.</a:t>
            </a:r>
            <a:endParaRPr lang="en-US" sz="1400" b="1" smtClean="0"/>
          </a:p>
          <a:p>
            <a:pPr marL="609600" indent="-609600">
              <a:lnSpc>
                <a:spcPct val="80000"/>
              </a:lnSpc>
            </a:pPr>
            <a:endParaRPr lang="en-US" sz="1400" b="1" smtClean="0"/>
          </a:p>
          <a:p>
            <a:pPr marL="609600" indent="-609600">
              <a:lnSpc>
                <a:spcPct val="80000"/>
              </a:lnSpc>
              <a:buFontTx/>
              <a:buNone/>
            </a:pPr>
            <a:r>
              <a:rPr lang="en-US" sz="1400" b="1" smtClean="0"/>
              <a:t>	NOTE 1</a:t>
            </a:r>
            <a:r>
              <a:rPr lang="en-US" sz="1400" smtClean="0"/>
              <a:t>: In the event an alternate is needed at a Regular Season or Play-off match, he must be placed such that the correct competition course handicap</a:t>
            </a:r>
            <a:r>
              <a:rPr lang="en-US" sz="1400" b="1" smtClean="0"/>
              <a:t> </a:t>
            </a:r>
            <a:r>
              <a:rPr lang="en-US" sz="1400" smtClean="0"/>
              <a:t>order is maintained</a:t>
            </a:r>
            <a:r>
              <a:rPr lang="en-US" sz="1400" b="1" smtClean="0"/>
              <a:t>. If time does not permit a lineup adjustment, the alternate must play at the lower LI (his own or that of the player he is replacing) in order to compete in both matches.</a:t>
            </a:r>
          </a:p>
        </p:txBody>
      </p:sp>
      <p:sp>
        <p:nvSpPr>
          <p:cNvPr id="4403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403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403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457200" y="1600200"/>
            <a:ext cx="8229600" cy="4267200"/>
          </a:xfrm>
        </p:spPr>
        <p:txBody>
          <a:bodyPr/>
          <a:lstStyle/>
          <a:p>
            <a:pPr marL="609600" indent="-609600" eaLnBrk="1" hangingPunct="1">
              <a:buFontTx/>
              <a:buNone/>
              <a:defRPr/>
            </a:pPr>
            <a:r>
              <a:rPr lang="en-US" b="1" u="sng" dirty="0" smtClean="0">
                <a:effectLst>
                  <a:outerShdw blurRad="38100" dist="38100" dir="2700000" algn="tl">
                    <a:srgbClr val="C0C0C0"/>
                  </a:outerShdw>
                </a:effectLst>
              </a:rPr>
              <a:t>Rules of Play</a:t>
            </a:r>
            <a:endParaRPr lang="en-US" b="1" u="sng" dirty="0" smtClean="0"/>
          </a:p>
          <a:p>
            <a:pPr marL="609600" indent="-609600" eaLnBrk="1" hangingPunct="1">
              <a:defRPr/>
            </a:pPr>
            <a:endParaRPr lang="en-US" sz="2800" b="1" u="sng" dirty="0" smtClean="0"/>
          </a:p>
          <a:p>
            <a:pPr marL="609600" indent="-609600" eaLnBrk="1" hangingPunct="1">
              <a:buFontTx/>
              <a:buAutoNum type="arabicPeriod" startAt="10"/>
              <a:defRPr/>
            </a:pPr>
            <a:r>
              <a:rPr lang="en-US" sz="2800" dirty="0" smtClean="0"/>
              <a:t>ORDER OF PLAY</a:t>
            </a:r>
          </a:p>
          <a:p>
            <a:pPr marL="609600" indent="-609600" eaLnBrk="1" hangingPunct="1">
              <a:buFontTx/>
              <a:buAutoNum type="arabicPeriod" startAt="10"/>
              <a:defRPr/>
            </a:pPr>
            <a:endParaRPr lang="en-US" sz="1400" dirty="0" smtClean="0"/>
          </a:p>
          <a:p>
            <a:pPr marL="990600" lvl="1" indent="-533400" eaLnBrk="1" hangingPunct="1">
              <a:defRPr/>
            </a:pPr>
            <a:r>
              <a:rPr lang="en-US" sz="2400" dirty="0" smtClean="0"/>
              <a:t>visiting teams shall have </a:t>
            </a:r>
            <a:r>
              <a:rPr lang="en-US" sz="2400" u="sng" dirty="0" smtClean="0"/>
              <a:t>honors</a:t>
            </a:r>
            <a:r>
              <a:rPr lang="en-US" sz="2400" dirty="0" smtClean="0"/>
              <a:t> on first tee</a:t>
            </a:r>
          </a:p>
          <a:p>
            <a:pPr marL="990600" lvl="1" indent="-533400" eaLnBrk="1" hangingPunct="1">
              <a:defRPr/>
            </a:pPr>
            <a:endParaRPr lang="en-US" sz="1400" dirty="0" smtClean="0"/>
          </a:p>
          <a:p>
            <a:pPr marL="990600" lvl="1" indent="-533400" eaLnBrk="1" hangingPunct="1">
              <a:defRPr/>
            </a:pPr>
            <a:r>
              <a:rPr lang="en-US" sz="2400" dirty="0" smtClean="0"/>
              <a:t>regular season (low to high) </a:t>
            </a:r>
            <a:r>
              <a:rPr lang="en-US" sz="2400" dirty="0" smtClean="0">
                <a:solidFill>
                  <a:srgbClr val="0070C0"/>
                </a:solidFill>
              </a:rPr>
              <a:t>recommended</a:t>
            </a:r>
          </a:p>
          <a:p>
            <a:pPr marL="990600" lvl="1" indent="-533400" eaLnBrk="1" hangingPunct="1">
              <a:defRPr/>
            </a:pPr>
            <a:endParaRPr lang="en-US" sz="1400" i="1" dirty="0" smtClean="0"/>
          </a:p>
          <a:p>
            <a:pPr marL="990600" lvl="1" indent="-533400" eaLnBrk="1" hangingPunct="1">
              <a:defRPr/>
            </a:pPr>
            <a:r>
              <a:rPr lang="en-US" sz="2400" dirty="0" smtClean="0"/>
              <a:t>playoffs (high to low) </a:t>
            </a:r>
            <a:r>
              <a:rPr lang="en-US" sz="2400" dirty="0" smtClean="0">
                <a:solidFill>
                  <a:srgbClr val="FF3300"/>
                </a:solidFill>
              </a:rPr>
              <a:t>mandatory</a:t>
            </a:r>
          </a:p>
        </p:txBody>
      </p:sp>
      <p:sp>
        <p:nvSpPr>
          <p:cNvPr id="4505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505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506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defRPr/>
            </a:pPr>
            <a:r>
              <a:rPr lang="en-US" sz="2000" b="1" u="sng" smtClean="0">
                <a:effectLst>
                  <a:outerShdw blurRad="38100" dist="38100" dir="2700000" algn="tl">
                    <a:srgbClr val="C0C0C0"/>
                  </a:outerShdw>
                </a:effectLst>
              </a:rPr>
              <a:t>Rules of Play</a:t>
            </a:r>
            <a:endParaRPr lang="en-US" sz="2000" b="1" u="sng" smtClean="0"/>
          </a:p>
          <a:p>
            <a:pPr marL="609600" indent="-609600" eaLnBrk="1" hangingPunct="1">
              <a:lnSpc>
                <a:spcPct val="90000"/>
              </a:lnSpc>
              <a:defRPr/>
            </a:pPr>
            <a:endParaRPr lang="en-US" sz="1200" b="1" u="sng" smtClean="0"/>
          </a:p>
          <a:p>
            <a:pPr marL="609600" indent="-609600" eaLnBrk="1" hangingPunct="1">
              <a:lnSpc>
                <a:spcPct val="90000"/>
              </a:lnSpc>
              <a:buFontTx/>
              <a:buAutoNum type="arabicPeriod" startAt="11"/>
              <a:defRPr/>
            </a:pPr>
            <a:r>
              <a:rPr lang="en-US" sz="2400" smtClean="0"/>
              <a:t>TYPE OF COMPETITION AND SCORING</a:t>
            </a:r>
          </a:p>
          <a:p>
            <a:pPr marL="609600" indent="-609600" eaLnBrk="1" hangingPunct="1">
              <a:lnSpc>
                <a:spcPct val="90000"/>
              </a:lnSpc>
              <a:buFontTx/>
              <a:buAutoNum type="arabicPeriod" startAt="11"/>
              <a:defRPr/>
            </a:pPr>
            <a:endParaRPr lang="en-US" sz="1200" smtClean="0"/>
          </a:p>
          <a:p>
            <a:pPr marL="990600" lvl="1" indent="-533400" eaLnBrk="1" hangingPunct="1">
              <a:lnSpc>
                <a:spcPct val="90000"/>
              </a:lnSpc>
              <a:defRPr/>
            </a:pPr>
            <a:r>
              <a:rPr lang="en-US" sz="2000" smtClean="0"/>
              <a:t>three matches played simultaneously in a group</a:t>
            </a:r>
          </a:p>
          <a:p>
            <a:pPr marL="1371600" lvl="2" indent="-457200" eaLnBrk="1" hangingPunct="1">
              <a:lnSpc>
                <a:spcPct val="90000"/>
              </a:lnSpc>
              <a:defRPr/>
            </a:pPr>
            <a:r>
              <a:rPr lang="en-US" sz="1800" b="1" u="sng" smtClean="0"/>
              <a:t>2 Individual Matches and 1 Four ball Match</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individual winners awarded 2 points (ties 1 pt each) </a:t>
            </a:r>
            <a:endParaRPr lang="en-US" sz="2000" b="1" u="sng" smtClean="0"/>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four-ball winners awarded 2 points (ties 1 pt each)  </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6 points available in each foursome</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36 points for the team match</a:t>
            </a:r>
          </a:p>
          <a:p>
            <a:pPr marL="990600" lvl="1" indent="-533400" eaLnBrk="1" hangingPunct="1">
              <a:lnSpc>
                <a:spcPct val="90000"/>
              </a:lnSpc>
              <a:defRPr/>
            </a:pPr>
            <a:endParaRPr lang="en-US" sz="1200" smtClean="0"/>
          </a:p>
          <a:p>
            <a:pPr marL="990600" lvl="1" indent="-533400" eaLnBrk="1" hangingPunct="1">
              <a:lnSpc>
                <a:spcPct val="90000"/>
              </a:lnSpc>
              <a:buFontTx/>
              <a:buNone/>
              <a:defRPr/>
            </a:pPr>
            <a:r>
              <a:rPr lang="en-US" sz="2000" b="1" smtClean="0">
                <a:solidFill>
                  <a:srgbClr val="FF3300"/>
                </a:solidFill>
              </a:rPr>
              <a:t>NOTE: Point accumulation important for playoff spots</a:t>
            </a:r>
          </a:p>
          <a:p>
            <a:pPr marL="990600" lvl="1" indent="-533400" eaLnBrk="1" hangingPunct="1">
              <a:lnSpc>
                <a:spcPct val="90000"/>
              </a:lnSpc>
              <a:buFontTx/>
              <a:buNone/>
              <a:defRPr/>
            </a:pPr>
            <a:r>
              <a:rPr lang="en-US" sz="2000" b="1" smtClean="0">
                <a:solidFill>
                  <a:srgbClr val="FF3300"/>
                </a:solidFill>
              </a:rPr>
              <a:t>	     </a:t>
            </a:r>
          </a:p>
        </p:txBody>
      </p:sp>
      <p:sp>
        <p:nvSpPr>
          <p:cNvPr id="46082"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6083"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6084"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219200" y="1600200"/>
            <a:ext cx="6553200" cy="4525963"/>
          </a:xfrm>
        </p:spPr>
        <p:txBody>
          <a:bodyPr/>
          <a:lstStyle/>
          <a:p>
            <a:pPr algn="ctr" eaLnBrk="1" hangingPunct="1">
              <a:buFontTx/>
              <a:buNone/>
            </a:pPr>
            <a:r>
              <a:rPr lang="en-US" sz="2800" smtClean="0"/>
              <a:t>Agenda</a:t>
            </a:r>
            <a:endParaRPr lang="en-US" sz="2400" smtClean="0"/>
          </a:p>
          <a:p>
            <a:pPr eaLnBrk="1" hangingPunct="1"/>
            <a:r>
              <a:rPr lang="en-US" sz="4800" b="1" smtClean="0">
                <a:effectLst>
                  <a:outerShdw blurRad="38100" dist="38100" dir="2700000" algn="tl">
                    <a:srgbClr val="C0C0C0"/>
                  </a:outerShdw>
                </a:effectLst>
              </a:rPr>
              <a:t>Objectives today</a:t>
            </a:r>
          </a:p>
          <a:p>
            <a:pPr lvl="1" eaLnBrk="1" hangingPunct="1"/>
            <a:r>
              <a:rPr lang="en-US" b="1" smtClean="0">
                <a:effectLst>
                  <a:outerShdw blurRad="38100" dist="38100" dir="2700000" algn="tl">
                    <a:srgbClr val="C0C0C0"/>
                  </a:outerShdw>
                </a:effectLst>
              </a:rPr>
              <a:t>Review Format &amp; Rules of Play</a:t>
            </a:r>
          </a:p>
          <a:p>
            <a:pPr lvl="1" eaLnBrk="1" hangingPunct="1"/>
            <a:r>
              <a:rPr lang="en-US" b="1" smtClean="0">
                <a:effectLst>
                  <a:outerShdw blurRad="38100" dist="38100" dir="2700000" algn="tl">
                    <a:srgbClr val="C0C0C0"/>
                  </a:outerShdw>
                </a:effectLst>
              </a:rPr>
              <a:t>Discuss Captains Duties</a:t>
            </a:r>
          </a:p>
          <a:p>
            <a:pPr lvl="1" eaLnBrk="1" hangingPunct="1"/>
            <a:r>
              <a:rPr lang="en-US" b="1" smtClean="0">
                <a:effectLst>
                  <a:outerShdw blurRad="38100" dist="38100" dir="2700000" algn="tl">
                    <a:srgbClr val="C0C0C0"/>
                  </a:outerShdw>
                </a:effectLst>
              </a:rPr>
              <a:t>Learn TPP Steps (4) </a:t>
            </a:r>
          </a:p>
          <a:p>
            <a:pPr lvl="1" eaLnBrk="1" hangingPunct="1"/>
            <a:r>
              <a:rPr lang="en-US" b="1" smtClean="0">
                <a:effectLst>
                  <a:outerShdw blurRad="38100" dist="38100" dir="2700000" algn="tl">
                    <a:srgbClr val="C0C0C0"/>
                  </a:outerShdw>
                </a:effectLst>
              </a:rPr>
              <a:t>Preview 2013 Groups</a:t>
            </a:r>
          </a:p>
          <a:p>
            <a:pPr lvl="1" eaLnBrk="1" hangingPunct="1"/>
            <a:r>
              <a:rPr lang="en-US" b="1" smtClean="0">
                <a:effectLst>
                  <a:outerShdw blurRad="38100" dist="38100" dir="2700000" algn="tl">
                    <a:srgbClr val="C0C0C0"/>
                  </a:outerShdw>
                </a:effectLst>
              </a:rPr>
              <a:t>Begin Scheduling Matches</a:t>
            </a:r>
          </a:p>
          <a:p>
            <a:pPr lvl="1" eaLnBrk="1" hangingPunct="1">
              <a:buFontTx/>
              <a:buNone/>
            </a:pPr>
            <a:endParaRPr lang="en-US" sz="4400" b="1" smtClean="0">
              <a:effectLst>
                <a:outerShdw blurRad="38100" dist="38100" dir="2700000" algn="tl">
                  <a:srgbClr val="C0C0C0"/>
                </a:outerShdw>
              </a:effectLst>
            </a:endParaRPr>
          </a:p>
        </p:txBody>
      </p:sp>
      <p:sp>
        <p:nvSpPr>
          <p:cNvPr id="1945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945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1946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defRPr/>
            </a:pPr>
            <a:r>
              <a:rPr lang="en-US" sz="2800" b="1" u="sng" smtClean="0">
                <a:effectLst>
                  <a:outerShdw blurRad="38100" dist="38100" dir="2700000" algn="tl">
                    <a:srgbClr val="C0C0C0"/>
                  </a:outerShdw>
                </a:effectLst>
              </a:rPr>
              <a:t>Rules of Play</a:t>
            </a:r>
            <a:endParaRPr lang="en-US" sz="2800" b="1" u="sng" smtClean="0"/>
          </a:p>
          <a:p>
            <a:pPr marL="609600" indent="-609600" eaLnBrk="1" hangingPunct="1">
              <a:lnSpc>
                <a:spcPct val="90000"/>
              </a:lnSpc>
              <a:defRPr/>
            </a:pPr>
            <a:endParaRPr lang="en-US" sz="1200" b="1" u="sng" smtClean="0"/>
          </a:p>
          <a:p>
            <a:pPr marL="609600" indent="-609600" eaLnBrk="1" hangingPunct="1">
              <a:lnSpc>
                <a:spcPct val="90000"/>
              </a:lnSpc>
              <a:buFontTx/>
              <a:buAutoNum type="arabicPeriod" startAt="12"/>
              <a:defRPr/>
            </a:pPr>
            <a:r>
              <a:rPr lang="en-US" sz="2800" smtClean="0"/>
              <a:t>USGA RULES OF PLAY	</a:t>
            </a:r>
          </a:p>
          <a:p>
            <a:pPr marL="609600" indent="-609600" eaLnBrk="1" hangingPunct="1">
              <a:lnSpc>
                <a:spcPct val="90000"/>
              </a:lnSpc>
              <a:buFontTx/>
              <a:buAutoNum type="arabicPeriod" startAt="12"/>
              <a:defRPr/>
            </a:pPr>
            <a:endParaRPr lang="en-US" sz="1200" smtClean="0"/>
          </a:p>
          <a:p>
            <a:pPr marL="990600" lvl="1" indent="-533400" eaLnBrk="1" hangingPunct="1">
              <a:lnSpc>
                <a:spcPct val="90000"/>
              </a:lnSpc>
              <a:defRPr/>
            </a:pPr>
            <a:r>
              <a:rPr lang="en-US" sz="2000" smtClean="0"/>
              <a:t>current </a:t>
            </a:r>
            <a:r>
              <a:rPr lang="en-US" sz="2000" u="sng" smtClean="0"/>
              <a:t>USGA Rules of Golf</a:t>
            </a:r>
            <a:r>
              <a:rPr lang="en-US" sz="2000" smtClean="0"/>
              <a:t> will govern all matches</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host professional staff shall administer the rules</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the </a:t>
            </a:r>
            <a:r>
              <a:rPr lang="en-US" sz="2000" u="sng" smtClean="0"/>
              <a:t>Rules of Golf</a:t>
            </a:r>
            <a:r>
              <a:rPr lang="en-US" sz="2000" smtClean="0"/>
              <a:t> shall </a:t>
            </a:r>
            <a:r>
              <a:rPr lang="en-US" sz="2000" b="1" smtClean="0"/>
              <a:t>NOT </a:t>
            </a:r>
            <a:r>
              <a:rPr lang="en-US" sz="2000" smtClean="0"/>
              <a:t>be waived at any time</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local rules must conform to the USGA Rules of Golf</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winter rules (if necessary) should be mutually agreed upon</a:t>
            </a:r>
          </a:p>
          <a:p>
            <a:pPr marL="990600" lvl="1" indent="-533400" eaLnBrk="1" hangingPunct="1">
              <a:lnSpc>
                <a:spcPct val="90000"/>
              </a:lnSpc>
              <a:defRPr/>
            </a:pPr>
            <a:endParaRPr lang="en-US" sz="1200" smtClean="0"/>
          </a:p>
          <a:p>
            <a:pPr marL="990600" lvl="1" indent="-533400" eaLnBrk="1" hangingPunct="1">
              <a:lnSpc>
                <a:spcPct val="90000"/>
              </a:lnSpc>
              <a:defRPr/>
            </a:pPr>
            <a:r>
              <a:rPr lang="en-US" sz="2000" smtClean="0"/>
              <a:t>DMDs (distance measuring devices) are allowed</a:t>
            </a:r>
          </a:p>
        </p:txBody>
      </p:sp>
      <p:sp>
        <p:nvSpPr>
          <p:cNvPr id="4710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710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710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xfrm>
            <a:off x="457200" y="1143000"/>
            <a:ext cx="8229600" cy="5410200"/>
          </a:xfrm>
        </p:spPr>
        <p:txBody>
          <a:bodyPr/>
          <a:lstStyle/>
          <a:p>
            <a:pPr eaLnBrk="1" hangingPunct="1">
              <a:lnSpc>
                <a:spcPct val="80000"/>
              </a:lnSpc>
            </a:pPr>
            <a:endParaRPr lang="en-US" sz="2800" b="1" u="sng" smtClean="0"/>
          </a:p>
          <a:p>
            <a:pPr eaLnBrk="1" hangingPunct="1">
              <a:lnSpc>
                <a:spcPct val="80000"/>
              </a:lnSpc>
            </a:pPr>
            <a:r>
              <a:rPr lang="en-US" sz="2800" b="1" u="sng" smtClean="0"/>
              <a:t>USGA  MATCH PLAY RULES OF GOLF</a:t>
            </a:r>
            <a:endParaRPr lang="en-US" sz="2800" b="1" smtClean="0"/>
          </a:p>
          <a:p>
            <a:pPr eaLnBrk="1" hangingPunct="1">
              <a:lnSpc>
                <a:spcPct val="80000"/>
              </a:lnSpc>
            </a:pPr>
            <a:endParaRPr lang="en-US" sz="1400" b="1" smtClean="0"/>
          </a:p>
          <a:p>
            <a:pPr eaLnBrk="1" hangingPunct="1">
              <a:lnSpc>
                <a:spcPct val="80000"/>
              </a:lnSpc>
            </a:pPr>
            <a:r>
              <a:rPr lang="en-US" sz="1800" b="1" smtClean="0"/>
              <a:t>2-4	CONCESSION OF MATCH, or HOLE can be made at any time</a:t>
            </a:r>
            <a:r>
              <a:rPr lang="en-US" sz="1800" smtClean="0">
                <a:solidFill>
                  <a:srgbClr val="FF3300"/>
                </a:solidFill>
              </a:rPr>
              <a:t> </a:t>
            </a:r>
          </a:p>
          <a:p>
            <a:pPr eaLnBrk="1" hangingPunct="1">
              <a:lnSpc>
                <a:spcPct val="80000"/>
              </a:lnSpc>
            </a:pPr>
            <a:endParaRPr lang="en-US" sz="1800" b="1" smtClean="0">
              <a:solidFill>
                <a:srgbClr val="FF3300"/>
              </a:solidFill>
            </a:endParaRPr>
          </a:p>
          <a:p>
            <a:pPr eaLnBrk="1" hangingPunct="1">
              <a:lnSpc>
                <a:spcPct val="80000"/>
              </a:lnSpc>
            </a:pPr>
            <a:r>
              <a:rPr lang="en-US" sz="1800" b="1" smtClean="0"/>
              <a:t>2-4	CONCESSION of OPPONENTS NEXT STROKE IN MATCH PLAY</a:t>
            </a:r>
          </a:p>
          <a:p>
            <a:pPr lvl="2" eaLnBrk="1" hangingPunct="1">
              <a:lnSpc>
                <a:spcPct val="80000"/>
              </a:lnSpc>
              <a:buFont typeface="Wingdings" pitchFamily="2" charset="2"/>
              <a:buChar char="v"/>
            </a:pPr>
            <a:r>
              <a:rPr lang="en-US" sz="1800" b="1" smtClean="0">
                <a:solidFill>
                  <a:srgbClr val="FF3300"/>
                </a:solidFill>
              </a:rPr>
              <a:t>opponent’s ball must be at rest</a:t>
            </a:r>
            <a:r>
              <a:rPr lang="en-US" sz="1800" smtClean="0">
                <a:solidFill>
                  <a:srgbClr val="FF3300"/>
                </a:solidFill>
              </a:rPr>
              <a:t> </a:t>
            </a:r>
          </a:p>
          <a:p>
            <a:pPr lvl="2" eaLnBrk="1" hangingPunct="1">
              <a:lnSpc>
                <a:spcPct val="80000"/>
              </a:lnSpc>
              <a:buFont typeface="Wingdings" pitchFamily="2" charset="2"/>
              <a:buChar char="v"/>
            </a:pPr>
            <a:r>
              <a:rPr lang="en-US" sz="1800" smtClean="0"/>
              <a:t>A's ball is the farthest from the hole with B's ball on the same line. Side C-D concedes B's next stroke for the four-ball match only, but B goes ahead and putts before A. In the four-ball match, A is disqualified for the hole (see Decision </a:t>
            </a:r>
            <a:r>
              <a:rPr lang="en-US" sz="1800" smtClean="0">
                <a:hlinkClick r:id="rId2" action="ppaction://hlinkfile"/>
              </a:rPr>
              <a:t>2-4/6</a:t>
            </a:r>
            <a:r>
              <a:rPr lang="en-US" sz="1800" smtClean="0"/>
              <a:t>)</a:t>
            </a:r>
            <a:endParaRPr lang="en-US" sz="1800" smtClean="0">
              <a:solidFill>
                <a:srgbClr val="FF3300"/>
              </a:solidFill>
            </a:endParaRPr>
          </a:p>
          <a:p>
            <a:pPr eaLnBrk="1" hangingPunct="1">
              <a:lnSpc>
                <a:spcPct val="80000"/>
              </a:lnSpc>
            </a:pPr>
            <a:endParaRPr lang="en-US" sz="1800" b="1" smtClean="0">
              <a:solidFill>
                <a:srgbClr val="FF3300"/>
              </a:solidFill>
            </a:endParaRPr>
          </a:p>
          <a:p>
            <a:pPr eaLnBrk="1" hangingPunct="1">
              <a:lnSpc>
                <a:spcPct val="80000"/>
              </a:lnSpc>
            </a:pPr>
            <a:r>
              <a:rPr lang="en-US" sz="1800" b="1" smtClean="0"/>
              <a:t>2-5	CLAIMS  AND  DISPUTES</a:t>
            </a:r>
            <a:r>
              <a:rPr lang="en-US" sz="1400" b="1" smtClean="0"/>
              <a:t> </a:t>
            </a:r>
            <a:r>
              <a:rPr lang="en-US" sz="1400" b="1" smtClean="0">
                <a:solidFill>
                  <a:srgbClr val="FF3300"/>
                </a:solidFill>
              </a:rPr>
              <a:t>if a player makes a claim in a doubt or dispute and no rules official is available, the players must continue the match without delay. The </a:t>
            </a:r>
            <a:r>
              <a:rPr lang="en-US" sz="1400" b="1" i="1" smtClean="0">
                <a:solidFill>
                  <a:srgbClr val="FF3300"/>
                </a:solidFill>
                <a:hlinkClick r:id="rId3"/>
              </a:rPr>
              <a:t>Committee</a:t>
            </a:r>
            <a:r>
              <a:rPr lang="en-US" sz="1400" b="1" smtClean="0">
                <a:solidFill>
                  <a:srgbClr val="FF3300"/>
                </a:solidFill>
              </a:rPr>
              <a:t> may consider a claim only if the player making the claim notifies his opponent (i) that he is making a claim, (ii) of the facts of the situation and (iii) that he wants a ruling. The claim must be made before any player in the match plays from the next </a:t>
            </a:r>
            <a:r>
              <a:rPr lang="en-US" sz="1400" b="1" i="1" smtClean="0">
                <a:solidFill>
                  <a:srgbClr val="FF3300"/>
                </a:solidFill>
                <a:hlinkClick r:id="rId3"/>
              </a:rPr>
              <a:t>teeing ground</a:t>
            </a:r>
            <a:r>
              <a:rPr lang="en-US" sz="1400" b="1" smtClean="0">
                <a:solidFill>
                  <a:srgbClr val="FF3300"/>
                </a:solidFill>
              </a:rPr>
              <a:t> or, in the case of the last hole of the match, before all players in the match leave the </a:t>
            </a:r>
            <a:r>
              <a:rPr lang="en-US" sz="1400" b="1" i="1" smtClean="0">
                <a:solidFill>
                  <a:srgbClr val="FF3300"/>
                </a:solidFill>
                <a:hlinkClick r:id="rId3"/>
              </a:rPr>
              <a:t>putting green</a:t>
            </a:r>
            <a:r>
              <a:rPr lang="en-US" sz="1400" smtClean="0">
                <a:solidFill>
                  <a:srgbClr val="FF3300"/>
                </a:solidFill>
              </a:rPr>
              <a:t> </a:t>
            </a:r>
          </a:p>
          <a:p>
            <a:pPr eaLnBrk="1" hangingPunct="1">
              <a:lnSpc>
                <a:spcPct val="80000"/>
              </a:lnSpc>
            </a:pPr>
            <a:endParaRPr lang="en-US" sz="1400" b="1" smtClean="0">
              <a:solidFill>
                <a:srgbClr val="FF3300"/>
              </a:solidFill>
            </a:endParaRPr>
          </a:p>
          <a:p>
            <a:pPr eaLnBrk="1" hangingPunct="1">
              <a:lnSpc>
                <a:spcPct val="80000"/>
              </a:lnSpc>
            </a:pPr>
            <a:r>
              <a:rPr lang="en-US" sz="1800" b="1" smtClean="0"/>
              <a:t>2-6	GENERAL  PENALTY </a:t>
            </a:r>
            <a:r>
              <a:rPr lang="en-US" sz="1800" b="1" smtClean="0">
                <a:solidFill>
                  <a:srgbClr val="FF3300"/>
                </a:solidFill>
              </a:rPr>
              <a:t>Loss of hole</a:t>
            </a:r>
            <a:endParaRPr lang="en-US" sz="1800" b="1" smtClean="0"/>
          </a:p>
        </p:txBody>
      </p:sp>
      <p:sp>
        <p:nvSpPr>
          <p:cNvPr id="4813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813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8132" name="Picture 8" descr="CGA NEW - Color"/>
          <p:cNvPicPr>
            <a:picLocks noChangeAspect="1" noChangeArrowheads="1"/>
          </p:cNvPicPr>
          <p:nvPr/>
        </p:nvPicPr>
        <p:blipFill>
          <a:blip r:embed="rId4"/>
          <a:srcRect/>
          <a:stretch>
            <a:fillRect/>
          </a:stretch>
        </p:blipFill>
        <p:spPr bwMode="auto">
          <a:xfrm>
            <a:off x="381000" y="304800"/>
            <a:ext cx="762000" cy="76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2"/>
          <p:cNvSpPr>
            <a:spLocks noGrp="1" noChangeArrowheads="1"/>
          </p:cNvSpPr>
          <p:nvPr>
            <p:ph type="body" idx="4294967295"/>
          </p:nvPr>
        </p:nvSpPr>
        <p:spPr>
          <a:xfrm>
            <a:off x="457200" y="1143000"/>
            <a:ext cx="8229600" cy="5410200"/>
          </a:xfrm>
        </p:spPr>
        <p:txBody>
          <a:bodyPr/>
          <a:lstStyle/>
          <a:p>
            <a:pPr eaLnBrk="1" hangingPunct="1"/>
            <a:endParaRPr lang="en-US" sz="2800" b="1" u="sng" smtClean="0"/>
          </a:p>
          <a:p>
            <a:pPr eaLnBrk="1" hangingPunct="1"/>
            <a:r>
              <a:rPr lang="en-US" sz="2800" b="1" u="sng" smtClean="0"/>
              <a:t>USGA  MATCH PLAY RULES OF GOLF</a:t>
            </a:r>
            <a:r>
              <a:rPr lang="en-US" sz="2400" b="1" u="sng" smtClean="0"/>
              <a:t> </a:t>
            </a:r>
            <a:r>
              <a:rPr lang="en-US" sz="1800" b="1" u="sng" smtClean="0"/>
              <a:t>(cont’d)</a:t>
            </a:r>
            <a:endParaRPr lang="en-US" sz="1800" b="1" smtClean="0"/>
          </a:p>
          <a:p>
            <a:pPr eaLnBrk="1" hangingPunct="1"/>
            <a:endParaRPr lang="en-US" sz="2400" b="1" smtClean="0"/>
          </a:p>
          <a:p>
            <a:pPr lvl="1" eaLnBrk="1" hangingPunct="1">
              <a:buFontTx/>
              <a:buChar char="•"/>
            </a:pPr>
            <a:r>
              <a:rPr lang="en-US" b="1" smtClean="0"/>
              <a:t>3-3 SECOND  BALL</a:t>
            </a:r>
          </a:p>
          <a:p>
            <a:pPr lvl="2" eaLnBrk="1" hangingPunct="1"/>
            <a:r>
              <a:rPr lang="en-US" b="1" smtClean="0">
                <a:solidFill>
                  <a:srgbClr val="FF3300"/>
                </a:solidFill>
              </a:rPr>
              <a:t>not allowed in Match Play</a:t>
            </a:r>
            <a:endParaRPr lang="en-US" smtClean="0"/>
          </a:p>
          <a:p>
            <a:pPr lvl="1" eaLnBrk="1" hangingPunct="1"/>
            <a:endParaRPr lang="en-US" sz="2000" b="1" smtClean="0"/>
          </a:p>
          <a:p>
            <a:pPr lvl="1" eaLnBrk="1" hangingPunct="1">
              <a:buFontTx/>
              <a:buChar char="•"/>
            </a:pPr>
            <a:r>
              <a:rPr lang="en-US" b="1" smtClean="0"/>
              <a:t>10-1 ORDER OF PLAY</a:t>
            </a:r>
          </a:p>
          <a:p>
            <a:pPr lvl="2" eaLnBrk="1" hangingPunct="1"/>
            <a:r>
              <a:rPr lang="en-US" b="1" smtClean="0">
                <a:solidFill>
                  <a:srgbClr val="FF3300"/>
                </a:solidFill>
              </a:rPr>
              <a:t>playing out of turn may constitute a replay</a:t>
            </a:r>
            <a:endParaRPr lang="en-US" smtClean="0"/>
          </a:p>
        </p:txBody>
      </p:sp>
      <p:sp>
        <p:nvSpPr>
          <p:cNvPr id="4915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915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49156" name="Picture 8" descr="CGA NEW - Color"/>
          <p:cNvPicPr>
            <a:picLocks noChangeAspect="1" noChangeArrowheads="1"/>
          </p:cNvPicPr>
          <p:nvPr/>
        </p:nvPicPr>
        <p:blipFill>
          <a:blip r:embed="rId2"/>
          <a:srcRect/>
          <a:stretch>
            <a:fillRect/>
          </a:stretch>
        </p:blipFill>
        <p:spPr bwMode="auto">
          <a:xfrm>
            <a:off x="381000" y="304800"/>
            <a:ext cx="762000" cy="76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1"/>
                                        </p:tgtEl>
                                        <p:attrNameLst>
                                          <p:attrName>style.visibility</p:attrName>
                                        </p:attrNameLst>
                                      </p:cBhvr>
                                      <p:to>
                                        <p:strVal val="visible"/>
                                      </p:to>
                                    </p:set>
                                    <p:animEffect transition="in" filter="fade">
                                      <p:cBhvr>
                                        <p:cTn id="7" dur="2000"/>
                                        <p:tgtEl>
                                          <p:spTgt spid="51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p:cNvSpPr>
            <a:spLocks noGrp="1" noChangeArrowheads="1"/>
          </p:cNvSpPr>
          <p:nvPr>
            <p:ph type="body" idx="4294967295"/>
          </p:nvPr>
        </p:nvSpPr>
        <p:spPr>
          <a:xfrm>
            <a:off x="457200" y="1143000"/>
            <a:ext cx="8229600" cy="5410200"/>
          </a:xfrm>
        </p:spPr>
        <p:txBody>
          <a:bodyPr/>
          <a:lstStyle/>
          <a:p>
            <a:pPr eaLnBrk="1" hangingPunct="1">
              <a:lnSpc>
                <a:spcPct val="80000"/>
              </a:lnSpc>
            </a:pPr>
            <a:endParaRPr lang="en-US" sz="2000" b="1" u="sng" smtClean="0"/>
          </a:p>
          <a:p>
            <a:pPr eaLnBrk="1" hangingPunct="1">
              <a:lnSpc>
                <a:spcPct val="80000"/>
              </a:lnSpc>
            </a:pPr>
            <a:r>
              <a:rPr lang="en-US" sz="2000" b="1" u="sng" smtClean="0"/>
              <a:t>USGA  MATCH PLAY RULES OF GOLF (cont’d)</a:t>
            </a:r>
            <a:endParaRPr lang="en-US" sz="2000" b="1" smtClean="0"/>
          </a:p>
          <a:p>
            <a:pPr eaLnBrk="1" hangingPunct="1">
              <a:lnSpc>
                <a:spcPct val="80000"/>
              </a:lnSpc>
            </a:pPr>
            <a:endParaRPr lang="en-US" sz="800" b="1" smtClean="0"/>
          </a:p>
          <a:p>
            <a:pPr lvl="1" eaLnBrk="1" hangingPunct="1">
              <a:lnSpc>
                <a:spcPct val="80000"/>
              </a:lnSpc>
              <a:buFontTx/>
              <a:buChar char="•"/>
            </a:pPr>
            <a:r>
              <a:rPr lang="en-US" sz="1400" b="1" smtClean="0"/>
              <a:t>30-3</a:t>
            </a:r>
            <a:r>
              <a:rPr lang="en-US" sz="1400" b="1" i="1" smtClean="0"/>
              <a:t>. </a:t>
            </a:r>
            <a:r>
              <a:rPr lang="en-US" sz="1400" b="1" smtClean="0"/>
              <a:t> BEST-BALL AND FOUR-BALL MATCH PLAY</a:t>
            </a:r>
          </a:p>
          <a:p>
            <a:pPr lvl="2" eaLnBrk="1" hangingPunct="1">
              <a:lnSpc>
                <a:spcPct val="80000"/>
              </a:lnSpc>
              <a:buFontTx/>
              <a:buAutoNum type="alphaLcPeriod"/>
            </a:pPr>
            <a:r>
              <a:rPr lang="en-US" sz="1400" b="1" smtClean="0"/>
              <a:t>REPRESENTATION OF SIDE</a:t>
            </a:r>
            <a:r>
              <a:rPr lang="en-US" sz="1200" b="1" smtClean="0"/>
              <a:t> - </a:t>
            </a:r>
            <a:r>
              <a:rPr lang="en-US" sz="1200" smtClean="0">
                <a:solidFill>
                  <a:srgbClr val="FF3300"/>
                </a:solidFill>
              </a:rPr>
              <a:t>An absent </a:t>
            </a:r>
            <a:r>
              <a:rPr lang="en-US" sz="1200" i="1" smtClean="0">
                <a:solidFill>
                  <a:srgbClr val="FF3300"/>
                </a:solidFill>
                <a:hlinkClick r:id="rId2"/>
              </a:rPr>
              <a:t>partner</a:t>
            </a:r>
            <a:r>
              <a:rPr lang="en-US" sz="1200" smtClean="0">
                <a:solidFill>
                  <a:srgbClr val="FF3300"/>
                </a:solidFill>
              </a:rPr>
              <a:t> may join a match between holes, but not during play of a hole</a:t>
            </a:r>
            <a:r>
              <a:rPr lang="en-US" sz="1200" smtClean="0"/>
              <a:t> </a:t>
            </a:r>
          </a:p>
          <a:p>
            <a:pPr lvl="2" eaLnBrk="1" hangingPunct="1">
              <a:lnSpc>
                <a:spcPct val="80000"/>
              </a:lnSpc>
              <a:buFontTx/>
              <a:buAutoNum type="alphaLcPeriod"/>
            </a:pPr>
            <a:endParaRPr lang="en-US" sz="800" b="1" smtClean="0"/>
          </a:p>
          <a:p>
            <a:pPr lvl="2" eaLnBrk="1" hangingPunct="1">
              <a:lnSpc>
                <a:spcPct val="80000"/>
              </a:lnSpc>
              <a:buFontTx/>
              <a:buAutoNum type="alphaLcPeriod"/>
            </a:pPr>
            <a:r>
              <a:rPr lang="en-US" sz="1400" b="1" smtClean="0"/>
              <a:t>ORDER OF PLAY </a:t>
            </a:r>
            <a:r>
              <a:rPr lang="en-US" sz="1400" smtClean="0">
                <a:solidFill>
                  <a:srgbClr val="FF3300"/>
                </a:solidFill>
              </a:rPr>
              <a:t>Balls belonging to the same </a:t>
            </a:r>
            <a:r>
              <a:rPr lang="en-US" sz="1400" i="1" smtClean="0">
                <a:solidFill>
                  <a:srgbClr val="FF3300"/>
                </a:solidFill>
                <a:hlinkClick r:id="rId2"/>
              </a:rPr>
              <a:t>Side</a:t>
            </a:r>
            <a:r>
              <a:rPr lang="en-US" sz="1400" smtClean="0">
                <a:solidFill>
                  <a:srgbClr val="FF3300"/>
                </a:solidFill>
              </a:rPr>
              <a:t> may be played in the order the </a:t>
            </a:r>
            <a:r>
              <a:rPr lang="en-US" sz="1400" i="1" smtClean="0">
                <a:solidFill>
                  <a:srgbClr val="FF3300"/>
                </a:solidFill>
                <a:hlinkClick r:id="rId2"/>
              </a:rPr>
              <a:t>Side</a:t>
            </a:r>
            <a:r>
              <a:rPr lang="en-US" sz="1400" smtClean="0">
                <a:solidFill>
                  <a:srgbClr val="FF3300"/>
                </a:solidFill>
              </a:rPr>
              <a:t> considers best </a:t>
            </a:r>
          </a:p>
          <a:p>
            <a:pPr lvl="2" eaLnBrk="1" hangingPunct="1">
              <a:lnSpc>
                <a:spcPct val="80000"/>
              </a:lnSpc>
              <a:buFontTx/>
              <a:buAutoNum type="alphaLcPeriod"/>
            </a:pPr>
            <a:endParaRPr lang="en-US" sz="800" b="1" smtClean="0"/>
          </a:p>
          <a:p>
            <a:pPr lvl="2" eaLnBrk="1" hangingPunct="1">
              <a:lnSpc>
                <a:spcPct val="80000"/>
              </a:lnSpc>
              <a:buFontTx/>
              <a:buAutoNum type="alphaLcPeriod"/>
            </a:pPr>
            <a:r>
              <a:rPr lang="en-US" sz="1400" b="1" smtClean="0"/>
              <a:t>WRONG BALL </a:t>
            </a:r>
            <a:r>
              <a:rPr lang="en-US" sz="1400" smtClean="0">
                <a:solidFill>
                  <a:srgbClr val="FF3300"/>
                </a:solidFill>
              </a:rPr>
              <a:t>Individual involved is DQ’d for that hole, not his partner</a:t>
            </a:r>
          </a:p>
          <a:p>
            <a:pPr lvl="2" eaLnBrk="1" hangingPunct="1">
              <a:lnSpc>
                <a:spcPct val="80000"/>
              </a:lnSpc>
              <a:buFontTx/>
              <a:buAutoNum type="alphaLcPeriod"/>
            </a:pPr>
            <a:endParaRPr lang="en-US" sz="800" b="1" smtClean="0"/>
          </a:p>
          <a:p>
            <a:pPr lvl="2" eaLnBrk="1" hangingPunct="1">
              <a:lnSpc>
                <a:spcPct val="80000"/>
              </a:lnSpc>
              <a:buFontTx/>
              <a:buAutoNum type="alphaLcPeriod"/>
            </a:pPr>
            <a:r>
              <a:rPr lang="en-US" sz="1400" b="1" smtClean="0"/>
              <a:t>PENALTY TO A SIDE </a:t>
            </a:r>
            <a:r>
              <a:rPr lang="en-US" sz="1200" b="1" smtClean="0"/>
              <a:t>for a breach of any of the following by any </a:t>
            </a:r>
            <a:r>
              <a:rPr lang="en-US" sz="1200" b="1" i="1" smtClean="0">
                <a:hlinkClick r:id="rId2"/>
              </a:rPr>
              <a:t>partner</a:t>
            </a:r>
            <a:r>
              <a:rPr lang="en-US" sz="1200" smtClean="0"/>
              <a:t> </a:t>
            </a:r>
            <a:endParaRPr lang="en-US" sz="1400" b="1" smtClean="0"/>
          </a:p>
          <a:p>
            <a:pPr lvl="3" eaLnBrk="1" hangingPunct="1">
              <a:lnSpc>
                <a:spcPct val="80000"/>
              </a:lnSpc>
              <a:buFontTx/>
              <a:buChar char="•"/>
            </a:pPr>
            <a:r>
              <a:rPr lang="en-US" sz="1200" smtClean="0"/>
              <a:t>Rule 4 Clubs</a:t>
            </a:r>
          </a:p>
          <a:p>
            <a:pPr lvl="3" eaLnBrk="1" hangingPunct="1">
              <a:lnSpc>
                <a:spcPct val="80000"/>
              </a:lnSpc>
              <a:buFontTx/>
              <a:buChar char="•"/>
            </a:pPr>
            <a:r>
              <a:rPr lang="en-US" sz="1200" smtClean="0"/>
              <a:t>Rule 6-4 Caddie</a:t>
            </a:r>
          </a:p>
          <a:p>
            <a:pPr lvl="2" eaLnBrk="1" hangingPunct="1">
              <a:lnSpc>
                <a:spcPct val="80000"/>
              </a:lnSpc>
              <a:buFontTx/>
              <a:buAutoNum type="alphaLcPeriod"/>
            </a:pPr>
            <a:endParaRPr lang="en-US" sz="800" b="1" smtClean="0"/>
          </a:p>
          <a:p>
            <a:pPr lvl="2" eaLnBrk="1" hangingPunct="1">
              <a:lnSpc>
                <a:spcPct val="80000"/>
              </a:lnSpc>
              <a:buFontTx/>
              <a:buAutoNum type="alphaLcPeriod"/>
            </a:pPr>
            <a:r>
              <a:rPr lang="en-US" sz="1400" b="1" smtClean="0"/>
              <a:t>DISQUALIFICATION OF SIDE</a:t>
            </a:r>
          </a:p>
          <a:p>
            <a:pPr lvl="3" eaLnBrk="1" hangingPunct="1">
              <a:lnSpc>
                <a:spcPct val="80000"/>
              </a:lnSpc>
            </a:pPr>
            <a:r>
              <a:rPr lang="en-US" sz="1400" u="sng" smtClean="0"/>
              <a:t>A side shall be disqualified</a:t>
            </a:r>
            <a:r>
              <a:rPr lang="en-US" sz="1400" smtClean="0"/>
              <a:t> for a breach of any of the following by any partner:</a:t>
            </a:r>
          </a:p>
          <a:p>
            <a:pPr lvl="4" eaLnBrk="1" hangingPunct="1">
              <a:lnSpc>
                <a:spcPct val="80000"/>
              </a:lnSpc>
            </a:pPr>
            <a:r>
              <a:rPr lang="en-US" sz="1400" smtClean="0"/>
              <a:t>Rule 1-3		Agreement to Waive Rules.</a:t>
            </a:r>
          </a:p>
          <a:p>
            <a:pPr lvl="4" eaLnBrk="1" hangingPunct="1">
              <a:lnSpc>
                <a:spcPct val="80000"/>
              </a:lnSpc>
            </a:pPr>
            <a:r>
              <a:rPr lang="en-US" sz="1400" smtClean="0"/>
              <a:t>Rule 4-1or 2	Clubs.</a:t>
            </a:r>
          </a:p>
          <a:p>
            <a:pPr lvl="4" eaLnBrk="1" hangingPunct="1">
              <a:lnSpc>
                <a:spcPct val="80000"/>
              </a:lnSpc>
            </a:pPr>
            <a:r>
              <a:rPr lang="en-US" sz="1400" smtClean="0"/>
              <a:t>Rule 5-1or 2</a:t>
            </a:r>
            <a:r>
              <a:rPr lang="en-US" sz="1400" i="1" smtClean="0"/>
              <a:t>	</a:t>
            </a:r>
            <a:r>
              <a:rPr lang="en-US" sz="1400" smtClean="0"/>
              <a:t>The Ball.</a:t>
            </a:r>
          </a:p>
          <a:p>
            <a:pPr lvl="4" eaLnBrk="1" hangingPunct="1">
              <a:lnSpc>
                <a:spcPct val="80000"/>
              </a:lnSpc>
            </a:pPr>
            <a:r>
              <a:rPr lang="en-US" sz="1400" smtClean="0"/>
              <a:t>Rule 6-2a	Handicap (playing off higher handicap).</a:t>
            </a:r>
          </a:p>
          <a:p>
            <a:pPr lvl="4" eaLnBrk="1" hangingPunct="1">
              <a:lnSpc>
                <a:spcPct val="80000"/>
              </a:lnSpc>
            </a:pPr>
            <a:r>
              <a:rPr lang="en-US" sz="1400" smtClean="0"/>
              <a:t>Rule 6-4		Caddie.</a:t>
            </a:r>
          </a:p>
          <a:p>
            <a:pPr lvl="4" eaLnBrk="1" hangingPunct="1">
              <a:lnSpc>
                <a:spcPct val="80000"/>
              </a:lnSpc>
            </a:pPr>
            <a:r>
              <a:rPr lang="en-US" sz="1400" smtClean="0"/>
              <a:t>Rule 6-7		Undue Delay; Slow Play (repeated offense).</a:t>
            </a:r>
          </a:p>
          <a:p>
            <a:pPr lvl="4" eaLnBrk="1" hangingPunct="1">
              <a:lnSpc>
                <a:spcPct val="80000"/>
              </a:lnSpc>
            </a:pPr>
            <a:r>
              <a:rPr lang="en-US" sz="1400" smtClean="0"/>
              <a:t>Rule 14-3	Artificial Devices and Unusual Equipment.</a:t>
            </a:r>
            <a:endParaRPr lang="en-US" sz="1400" b="1" smtClean="0"/>
          </a:p>
          <a:p>
            <a:pPr lvl="3" eaLnBrk="1" hangingPunct="1">
              <a:lnSpc>
                <a:spcPct val="80000"/>
              </a:lnSpc>
            </a:pPr>
            <a:endParaRPr lang="en-US" sz="1000" smtClean="0"/>
          </a:p>
        </p:txBody>
      </p:sp>
      <p:sp>
        <p:nvSpPr>
          <p:cNvPr id="5017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017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0180" name="Picture 8" descr="CGA NEW - Color"/>
          <p:cNvPicPr>
            <a:picLocks noChangeAspect="1" noChangeArrowheads="1"/>
          </p:cNvPicPr>
          <p:nvPr/>
        </p:nvPicPr>
        <p:blipFill>
          <a:blip r:embed="rId3"/>
          <a:srcRect/>
          <a:stretch>
            <a:fillRect/>
          </a:stretch>
        </p:blipFill>
        <p:spPr bwMode="auto">
          <a:xfrm>
            <a:off x="381000" y="304800"/>
            <a:ext cx="762000" cy="76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fade">
                                      <p:cBhvr>
                                        <p:cTn id="7" dur="20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457200" y="1600200"/>
            <a:ext cx="8229600" cy="4267200"/>
          </a:xfrm>
        </p:spPr>
        <p:txBody>
          <a:bodyPr/>
          <a:lstStyle/>
          <a:p>
            <a:pPr marL="609600" indent="-609600" eaLnBrk="1" hangingPunct="1">
              <a:lnSpc>
                <a:spcPct val="80000"/>
              </a:lnSpc>
              <a:buFontTx/>
              <a:buNone/>
              <a:defRPr/>
            </a:pPr>
            <a:r>
              <a:rPr lang="en-US" b="1" u="sng">
                <a:effectLst>
                  <a:outerShdw blurRad="38100" dist="38100" dir="2700000" algn="tl">
                    <a:srgbClr val="C0C0C0"/>
                  </a:outerShdw>
                </a:effectLst>
              </a:rPr>
              <a:t>Rules of Play</a:t>
            </a:r>
            <a:endParaRPr lang="en-US" b="1" u="sng"/>
          </a:p>
          <a:p>
            <a:pPr marL="609600" indent="-609600" eaLnBrk="1" hangingPunct="1">
              <a:lnSpc>
                <a:spcPct val="80000"/>
              </a:lnSpc>
              <a:defRPr/>
            </a:pPr>
            <a:endParaRPr lang="en-US" sz="2800" b="1" u="sng"/>
          </a:p>
          <a:p>
            <a:pPr marL="609600" indent="-609600" eaLnBrk="1" hangingPunct="1">
              <a:lnSpc>
                <a:spcPct val="80000"/>
              </a:lnSpc>
              <a:buFontTx/>
              <a:buAutoNum type="arabicPeriod" startAt="13"/>
              <a:defRPr/>
            </a:pPr>
            <a:r>
              <a:rPr lang="en-US" sz="2800"/>
              <a:t>BALLS AND IMPLEMENTS</a:t>
            </a:r>
          </a:p>
          <a:p>
            <a:pPr marL="990600" lvl="1" indent="-533400" eaLnBrk="1" hangingPunct="1">
              <a:lnSpc>
                <a:spcPct val="80000"/>
              </a:lnSpc>
              <a:defRPr/>
            </a:pPr>
            <a:r>
              <a:rPr lang="en-US" sz="2400"/>
              <a:t>must conform to USGA standards</a:t>
            </a:r>
          </a:p>
          <a:p>
            <a:pPr marL="990600" lvl="1" indent="-533400" eaLnBrk="1" hangingPunct="1">
              <a:lnSpc>
                <a:spcPct val="80000"/>
              </a:lnSpc>
              <a:defRPr/>
            </a:pPr>
            <a:r>
              <a:rPr lang="en-US" sz="2400"/>
              <a:t>maximum 14 clubs</a:t>
            </a:r>
          </a:p>
          <a:p>
            <a:pPr marL="990600" lvl="1" indent="-533400" eaLnBrk="1" hangingPunct="1">
              <a:lnSpc>
                <a:spcPct val="80000"/>
              </a:lnSpc>
              <a:defRPr/>
            </a:pPr>
            <a:r>
              <a:rPr lang="en-US" sz="2400">
                <a:solidFill>
                  <a:srgbClr val="FF3300"/>
                </a:solidFill>
              </a:rPr>
              <a:t>“One Ball” rule not in effect</a:t>
            </a:r>
          </a:p>
          <a:p>
            <a:pPr marL="990600" lvl="1" indent="-533400" eaLnBrk="1" hangingPunct="1">
              <a:lnSpc>
                <a:spcPct val="80000"/>
              </a:lnSpc>
              <a:defRPr/>
            </a:pPr>
            <a:endParaRPr lang="en-US" sz="2400"/>
          </a:p>
          <a:p>
            <a:pPr marL="609600" indent="-609600" eaLnBrk="1" hangingPunct="1">
              <a:lnSpc>
                <a:spcPct val="80000"/>
              </a:lnSpc>
              <a:buFontTx/>
              <a:buAutoNum type="arabicPeriod" startAt="14"/>
              <a:defRPr/>
            </a:pPr>
            <a:r>
              <a:rPr lang="en-US" sz="2800"/>
              <a:t>MATCH PLAY CLAIMS</a:t>
            </a:r>
          </a:p>
          <a:p>
            <a:pPr marL="990600" lvl="1" indent="-533400" eaLnBrk="1" hangingPunct="1">
              <a:lnSpc>
                <a:spcPct val="80000"/>
              </a:lnSpc>
              <a:defRPr/>
            </a:pPr>
            <a:r>
              <a:rPr lang="en-US" sz="2400"/>
              <a:t>must be made before teeing off on next hole</a:t>
            </a:r>
          </a:p>
          <a:p>
            <a:pPr marL="990600" lvl="1" indent="-533400" eaLnBrk="1" hangingPunct="1">
              <a:lnSpc>
                <a:spcPct val="80000"/>
              </a:lnSpc>
              <a:defRPr/>
            </a:pPr>
            <a:r>
              <a:rPr lang="en-US" sz="2400"/>
              <a:t>the privilege of playing a 2nd ball </a:t>
            </a:r>
            <a:r>
              <a:rPr lang="en-US" sz="2400" u="sng"/>
              <a:t>does not exist</a:t>
            </a:r>
          </a:p>
        </p:txBody>
      </p:sp>
      <p:sp>
        <p:nvSpPr>
          <p:cNvPr id="5120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120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120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457200" y="1600200"/>
            <a:ext cx="8229600" cy="4267200"/>
          </a:xfrm>
        </p:spPr>
        <p:txBody>
          <a:bodyPr/>
          <a:lstStyle/>
          <a:p>
            <a:pPr marL="609600" indent="-609600" eaLnBrk="1" hangingPunct="1">
              <a:lnSpc>
                <a:spcPct val="80000"/>
              </a:lnSpc>
              <a:buFontTx/>
              <a:buNone/>
              <a:defRPr/>
            </a:pPr>
            <a:r>
              <a:rPr lang="en-US" b="1" u="sng" dirty="0">
                <a:effectLst>
                  <a:outerShdw blurRad="38100" dist="38100" dir="2700000" algn="tl">
                    <a:srgbClr val="C0C0C0"/>
                  </a:outerShdw>
                </a:effectLst>
              </a:rPr>
              <a:t>Rules of Play</a:t>
            </a:r>
            <a:endParaRPr lang="en-US" b="1" u="sng" dirty="0"/>
          </a:p>
          <a:p>
            <a:pPr marL="609600" indent="-609600" eaLnBrk="1" hangingPunct="1">
              <a:lnSpc>
                <a:spcPct val="80000"/>
              </a:lnSpc>
              <a:defRPr/>
            </a:pPr>
            <a:endParaRPr lang="en-US" sz="2400" b="1" u="sng" dirty="0"/>
          </a:p>
          <a:p>
            <a:pPr marL="609600" indent="-609600" eaLnBrk="1" hangingPunct="1">
              <a:lnSpc>
                <a:spcPct val="80000"/>
              </a:lnSpc>
              <a:buFontTx/>
              <a:buAutoNum type="arabicPeriod" startAt="15"/>
              <a:defRPr/>
            </a:pPr>
            <a:r>
              <a:rPr lang="en-US" sz="2800" dirty="0"/>
              <a:t>ADVICE</a:t>
            </a:r>
          </a:p>
          <a:p>
            <a:pPr marL="990600" lvl="1" indent="-533400" eaLnBrk="1" hangingPunct="1">
              <a:lnSpc>
                <a:spcPct val="80000"/>
              </a:lnSpc>
              <a:defRPr/>
            </a:pPr>
            <a:r>
              <a:rPr lang="en-US" sz="2400" dirty="0"/>
              <a:t>when a four-ball match is closed out;</a:t>
            </a:r>
          </a:p>
          <a:p>
            <a:pPr marL="1371600" lvl="2" indent="-457200" eaLnBrk="1" hangingPunct="1">
              <a:lnSpc>
                <a:spcPct val="80000"/>
              </a:lnSpc>
              <a:defRPr/>
            </a:pPr>
            <a:r>
              <a:rPr lang="en-US" sz="2000" dirty="0"/>
              <a:t>players </a:t>
            </a:r>
            <a:r>
              <a:rPr lang="en-US" sz="2000" u="sng" dirty="0"/>
              <a:t>no longer remain</a:t>
            </a:r>
            <a:r>
              <a:rPr lang="en-US" sz="2000" dirty="0"/>
              <a:t> partners</a:t>
            </a:r>
          </a:p>
          <a:p>
            <a:pPr marL="1371600" lvl="2" indent="-457200" eaLnBrk="1" hangingPunct="1">
              <a:lnSpc>
                <a:spcPct val="80000"/>
              </a:lnSpc>
              <a:defRPr/>
            </a:pPr>
            <a:r>
              <a:rPr lang="en-US" sz="2000" dirty="0"/>
              <a:t>players may no longer give each other advice</a:t>
            </a:r>
          </a:p>
          <a:p>
            <a:pPr marL="1752600" lvl="3" indent="-381000" eaLnBrk="1" hangingPunct="1">
              <a:lnSpc>
                <a:spcPct val="80000"/>
              </a:lnSpc>
              <a:defRPr/>
            </a:pPr>
            <a:r>
              <a:rPr lang="en-US" sz="1800" dirty="0">
                <a:solidFill>
                  <a:srgbClr val="FF0000"/>
                </a:solidFill>
              </a:rPr>
              <a:t>except when one players individual match is closed and</a:t>
            </a:r>
          </a:p>
          <a:p>
            <a:pPr marL="1752600" lvl="3" indent="-381000" eaLnBrk="1" hangingPunct="1">
              <a:lnSpc>
                <a:spcPct val="80000"/>
              </a:lnSpc>
              <a:buFontTx/>
              <a:buNone/>
              <a:defRPr/>
            </a:pPr>
            <a:r>
              <a:rPr lang="en-US" sz="1800" dirty="0">
                <a:solidFill>
                  <a:srgbClr val="FF0000"/>
                </a:solidFill>
              </a:rPr>
              <a:t>he becomes the only and a non-playing caddy to his partner    </a:t>
            </a:r>
          </a:p>
          <a:p>
            <a:pPr marL="1371600" lvl="2" indent="-457200" eaLnBrk="1" hangingPunct="1">
              <a:lnSpc>
                <a:spcPct val="80000"/>
              </a:lnSpc>
              <a:defRPr/>
            </a:pPr>
            <a:endParaRPr lang="en-US" sz="2000" dirty="0">
              <a:solidFill>
                <a:srgbClr val="FF0000"/>
              </a:solidFill>
            </a:endParaRPr>
          </a:p>
          <a:p>
            <a:pPr marL="609600" indent="-609600" eaLnBrk="1" hangingPunct="1">
              <a:lnSpc>
                <a:spcPct val="80000"/>
              </a:lnSpc>
              <a:buFontTx/>
              <a:buAutoNum type="arabicPeriod" startAt="16"/>
              <a:defRPr/>
            </a:pPr>
            <a:r>
              <a:rPr lang="en-US" sz="2800" dirty="0"/>
              <a:t>GOLF CARTS AND CADDIES</a:t>
            </a:r>
          </a:p>
          <a:p>
            <a:pPr marL="990600" lvl="1" indent="-533400" eaLnBrk="1" hangingPunct="1">
              <a:lnSpc>
                <a:spcPct val="80000"/>
              </a:lnSpc>
              <a:defRPr/>
            </a:pPr>
            <a:r>
              <a:rPr lang="en-US" sz="2400" dirty="0"/>
              <a:t>equal caddy availability</a:t>
            </a:r>
          </a:p>
          <a:p>
            <a:pPr marL="990600" lvl="1" indent="-533400" eaLnBrk="1" hangingPunct="1">
              <a:lnSpc>
                <a:spcPct val="80000"/>
              </a:lnSpc>
              <a:defRPr/>
            </a:pPr>
            <a:endParaRPr lang="en-US" dirty="0"/>
          </a:p>
        </p:txBody>
      </p:sp>
      <p:sp>
        <p:nvSpPr>
          <p:cNvPr id="5222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222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222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defRPr/>
            </a:pPr>
            <a:r>
              <a:rPr lang="en-US" sz="2800" b="1" u="sng" smtClean="0">
                <a:effectLst>
                  <a:outerShdw blurRad="38100" dist="38100" dir="2700000" algn="tl">
                    <a:srgbClr val="C0C0C0"/>
                  </a:outerShdw>
                </a:effectLst>
              </a:rPr>
              <a:t>Rules of Play</a:t>
            </a:r>
            <a:endParaRPr lang="en-US" sz="2800" b="1" u="sng" smtClean="0"/>
          </a:p>
          <a:p>
            <a:pPr marL="609600" indent="-609600" eaLnBrk="1" hangingPunct="1">
              <a:lnSpc>
                <a:spcPct val="90000"/>
              </a:lnSpc>
              <a:defRPr/>
            </a:pPr>
            <a:endParaRPr lang="en-US" sz="2800" smtClean="0"/>
          </a:p>
          <a:p>
            <a:pPr marL="609600" indent="-609600" eaLnBrk="1" hangingPunct="1">
              <a:lnSpc>
                <a:spcPct val="90000"/>
              </a:lnSpc>
              <a:buFontTx/>
              <a:buAutoNum type="arabicPeriod" startAt="17"/>
              <a:defRPr/>
            </a:pPr>
            <a:r>
              <a:rPr lang="en-US" sz="2800" smtClean="0"/>
              <a:t>POSTPONED AND SUSPENDED MATCHES</a:t>
            </a:r>
          </a:p>
          <a:p>
            <a:pPr marL="609600" indent="-609600" eaLnBrk="1" hangingPunct="1">
              <a:lnSpc>
                <a:spcPct val="90000"/>
              </a:lnSpc>
              <a:buFontTx/>
              <a:buAutoNum type="arabicPeriod" startAt="17"/>
              <a:defRPr/>
            </a:pPr>
            <a:endParaRPr lang="en-US" sz="1400" smtClean="0"/>
          </a:p>
          <a:p>
            <a:pPr marL="990600" lvl="1" indent="-533400" eaLnBrk="1" hangingPunct="1">
              <a:lnSpc>
                <a:spcPct val="90000"/>
              </a:lnSpc>
              <a:defRPr/>
            </a:pPr>
            <a:r>
              <a:rPr lang="en-US" sz="2400" smtClean="0"/>
              <a:t>rescheduled by both captains if postponed</a:t>
            </a:r>
          </a:p>
          <a:p>
            <a:pPr marL="990600" lvl="1" indent="-533400" eaLnBrk="1" hangingPunct="1">
              <a:lnSpc>
                <a:spcPct val="90000"/>
              </a:lnSpc>
              <a:defRPr/>
            </a:pPr>
            <a:endParaRPr lang="en-US" sz="1200" smtClean="0"/>
          </a:p>
          <a:p>
            <a:pPr marL="990600" lvl="1" indent="-533400" eaLnBrk="1" hangingPunct="1">
              <a:lnSpc>
                <a:spcPct val="90000"/>
              </a:lnSpc>
              <a:defRPr/>
            </a:pPr>
            <a:r>
              <a:rPr lang="en-US" sz="2400" smtClean="0"/>
              <a:t>suspended: </a:t>
            </a:r>
            <a:r>
              <a:rPr lang="en-US" sz="2400" smtClean="0">
                <a:solidFill>
                  <a:srgbClr val="FF3300"/>
                </a:solidFill>
              </a:rPr>
              <a:t>ALL matches NOT completing 9 holes</a:t>
            </a:r>
            <a:r>
              <a:rPr lang="en-US" sz="2400" smtClean="0"/>
              <a:t>;</a:t>
            </a:r>
          </a:p>
          <a:p>
            <a:pPr marL="1371600" lvl="2" indent="-457200" eaLnBrk="1" hangingPunct="1">
              <a:lnSpc>
                <a:spcPct val="90000"/>
              </a:lnSpc>
              <a:defRPr/>
            </a:pPr>
            <a:r>
              <a:rPr lang="en-US" sz="2000" smtClean="0"/>
              <a:t>entire match to be replayed at later date</a:t>
            </a:r>
          </a:p>
          <a:p>
            <a:pPr marL="1371600" lvl="2" indent="-457200" eaLnBrk="1" hangingPunct="1">
              <a:lnSpc>
                <a:spcPct val="90000"/>
              </a:lnSpc>
              <a:defRPr/>
            </a:pPr>
            <a:endParaRPr lang="en-US" sz="1200" smtClean="0"/>
          </a:p>
          <a:p>
            <a:pPr marL="990600" lvl="1" indent="-533400" eaLnBrk="1" hangingPunct="1">
              <a:lnSpc>
                <a:spcPct val="90000"/>
              </a:lnSpc>
              <a:defRPr/>
            </a:pPr>
            <a:r>
              <a:rPr lang="en-US" sz="2400" smtClean="0"/>
              <a:t>suspended: </a:t>
            </a:r>
            <a:r>
              <a:rPr lang="en-US" sz="2400" smtClean="0">
                <a:solidFill>
                  <a:srgbClr val="FF3300"/>
                </a:solidFill>
              </a:rPr>
              <a:t>ALL matches COMPLETING 9 holes</a:t>
            </a:r>
            <a:r>
              <a:rPr lang="en-US" sz="2400" smtClean="0"/>
              <a:t>;</a:t>
            </a:r>
          </a:p>
          <a:p>
            <a:pPr marL="1371600" lvl="2" indent="-457200" eaLnBrk="1" hangingPunct="1">
              <a:lnSpc>
                <a:spcPct val="90000"/>
              </a:lnSpc>
              <a:defRPr/>
            </a:pPr>
            <a:r>
              <a:rPr lang="en-US" sz="2000" smtClean="0"/>
              <a:t>all matches stand based on the last completed hole at the time play was suspended  </a:t>
            </a:r>
          </a:p>
          <a:p>
            <a:pPr marL="1371600" lvl="2" indent="-457200" eaLnBrk="1" hangingPunct="1">
              <a:lnSpc>
                <a:spcPct val="90000"/>
              </a:lnSpc>
              <a:defRPr/>
            </a:pPr>
            <a:endParaRPr lang="en-US" sz="1800" smtClean="0"/>
          </a:p>
          <a:p>
            <a:pPr marL="990600" lvl="1" indent="-533400" eaLnBrk="1" hangingPunct="1">
              <a:lnSpc>
                <a:spcPct val="90000"/>
              </a:lnSpc>
              <a:defRPr/>
            </a:pPr>
            <a:endParaRPr lang="en-US" sz="2400" smtClean="0"/>
          </a:p>
        </p:txBody>
      </p:sp>
      <p:sp>
        <p:nvSpPr>
          <p:cNvPr id="5325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325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3252" name="Picture 9"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457200" y="1600200"/>
            <a:ext cx="8229600" cy="4267200"/>
          </a:xfrm>
        </p:spPr>
        <p:txBody>
          <a:bodyPr/>
          <a:lstStyle/>
          <a:p>
            <a:pPr marL="609600" indent="-609600" eaLnBrk="1" hangingPunct="1">
              <a:buFontTx/>
              <a:buNone/>
              <a:defRPr/>
            </a:pPr>
            <a:r>
              <a:rPr lang="en-US" sz="2400" b="1" u="sng">
                <a:effectLst>
                  <a:outerShdw blurRad="38100" dist="38100" dir="2700000" algn="tl">
                    <a:srgbClr val="C0C0C0"/>
                  </a:outerShdw>
                </a:effectLst>
              </a:rPr>
              <a:t>Rules of Play</a:t>
            </a:r>
            <a:endParaRPr lang="en-US" sz="2400" b="1" u="sng"/>
          </a:p>
          <a:p>
            <a:pPr marL="609600" indent="-609600" eaLnBrk="1" hangingPunct="1">
              <a:defRPr/>
            </a:pPr>
            <a:endParaRPr lang="en-US" sz="2800" b="1" u="sng"/>
          </a:p>
          <a:p>
            <a:pPr marL="609600" indent="-609600" eaLnBrk="1" hangingPunct="1">
              <a:buFontTx/>
              <a:buAutoNum type="arabicPeriod" startAt="18"/>
              <a:defRPr/>
            </a:pPr>
            <a:r>
              <a:rPr lang="en-US" sz="2800"/>
              <a:t>WITHDRAWAL FROM TEAM PLAY</a:t>
            </a:r>
          </a:p>
          <a:p>
            <a:pPr marL="990600" lvl="1" indent="-533400" eaLnBrk="1" hangingPunct="1">
              <a:defRPr/>
            </a:pPr>
            <a:r>
              <a:rPr lang="en-US" sz="2400"/>
              <a:t>may result in ineligibility next year</a:t>
            </a:r>
          </a:p>
          <a:p>
            <a:pPr marL="990600" lvl="1" indent="-533400" eaLnBrk="1" hangingPunct="1">
              <a:defRPr/>
            </a:pPr>
            <a:endParaRPr lang="en-US" sz="2400"/>
          </a:p>
          <a:p>
            <a:pPr marL="609600" indent="-609600" eaLnBrk="1" hangingPunct="1">
              <a:buFontTx/>
              <a:buAutoNum type="arabicPeriod" startAt="19"/>
              <a:defRPr/>
            </a:pPr>
            <a:r>
              <a:rPr lang="en-US" sz="2800"/>
              <a:t>FORFEITURES</a:t>
            </a:r>
          </a:p>
          <a:p>
            <a:pPr marL="990600" lvl="1" indent="-533400" eaLnBrk="1" hangingPunct="1">
              <a:defRPr/>
            </a:pPr>
            <a:r>
              <a:rPr lang="en-US" sz="2400"/>
              <a:t>shall be scored as "no match“</a:t>
            </a:r>
          </a:p>
          <a:p>
            <a:pPr marL="990600" lvl="1" indent="-533400" eaLnBrk="1" hangingPunct="1">
              <a:defRPr/>
            </a:pPr>
            <a:r>
              <a:rPr lang="en-US" sz="2400"/>
              <a:t>previous matches played will be considered as "no match" in determining the final group standings</a:t>
            </a:r>
          </a:p>
          <a:p>
            <a:pPr marL="990600" lvl="1" indent="-533400" eaLnBrk="1" hangingPunct="1">
              <a:defRPr/>
            </a:pPr>
            <a:endParaRPr lang="en-US" sz="2400"/>
          </a:p>
          <a:p>
            <a:pPr marL="990600" lvl="1" indent="-533400" eaLnBrk="1" hangingPunct="1">
              <a:defRPr/>
            </a:pPr>
            <a:endParaRPr lang="en-US" sz="2400"/>
          </a:p>
        </p:txBody>
      </p:sp>
      <p:sp>
        <p:nvSpPr>
          <p:cNvPr id="5427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427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427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457200" y="1600200"/>
            <a:ext cx="8229600" cy="4267200"/>
          </a:xfrm>
        </p:spPr>
        <p:txBody>
          <a:bodyPr/>
          <a:lstStyle/>
          <a:p>
            <a:pPr marL="609600" indent="-609600" eaLnBrk="1" hangingPunct="1">
              <a:buFontTx/>
              <a:buNone/>
              <a:defRPr/>
            </a:pPr>
            <a:r>
              <a:rPr lang="en-US" b="1" u="sng" dirty="0" smtClean="0">
                <a:effectLst>
                  <a:outerShdw blurRad="38100" dist="38100" dir="2700000" algn="tl">
                    <a:srgbClr val="C0C0C0"/>
                  </a:outerShdw>
                </a:effectLst>
              </a:rPr>
              <a:t>Rules of Play</a:t>
            </a:r>
            <a:endParaRPr lang="en-US" b="1" u="sng" dirty="0" smtClean="0"/>
          </a:p>
          <a:p>
            <a:pPr marL="609600" indent="-609600" eaLnBrk="1" hangingPunct="1">
              <a:defRPr/>
            </a:pPr>
            <a:endParaRPr lang="en-US" sz="1600" b="1" u="sng" dirty="0" smtClean="0"/>
          </a:p>
          <a:p>
            <a:pPr marL="609600" indent="-609600" eaLnBrk="1" hangingPunct="1">
              <a:buFontTx/>
              <a:buAutoNum type="arabicPeriod" startAt="20"/>
              <a:defRPr/>
            </a:pPr>
            <a:r>
              <a:rPr lang="en-US" dirty="0" smtClean="0"/>
              <a:t> </a:t>
            </a:r>
            <a:r>
              <a:rPr lang="en-US" sz="2800" dirty="0" smtClean="0"/>
              <a:t>PROTESTS</a:t>
            </a:r>
          </a:p>
          <a:p>
            <a:pPr marL="990600" lvl="1" indent="-533400" eaLnBrk="1" hangingPunct="1">
              <a:defRPr/>
            </a:pPr>
            <a:r>
              <a:rPr lang="en-US" sz="2000" dirty="0" smtClean="0"/>
              <a:t>once the results form has been reviewed and agreed by both team Captains, the results of the match will be considered "official", unless a valid protest has been made</a:t>
            </a:r>
          </a:p>
          <a:p>
            <a:pPr marL="990600" lvl="1" indent="-533400" eaLnBrk="1" hangingPunct="1">
              <a:defRPr/>
            </a:pPr>
            <a:r>
              <a:rPr lang="en-US" sz="2000" dirty="0" smtClean="0">
                <a:solidFill>
                  <a:srgbClr val="FF0000"/>
                </a:solidFill>
              </a:rPr>
              <a:t>subsequent protest shall not be considered unless it is based on facts previously unknown to the team making the claim</a:t>
            </a:r>
          </a:p>
          <a:p>
            <a:pPr marL="990600" lvl="1" indent="-533400" eaLnBrk="1" hangingPunct="1">
              <a:defRPr/>
            </a:pPr>
            <a:r>
              <a:rPr lang="en-US" sz="2000" dirty="0" smtClean="0"/>
              <a:t>must be made by the </a:t>
            </a:r>
            <a:r>
              <a:rPr lang="en-US" sz="2000" u="sng" dirty="0" smtClean="0"/>
              <a:t>team Captain</a:t>
            </a:r>
          </a:p>
          <a:p>
            <a:pPr marL="990600" lvl="1" indent="-533400" eaLnBrk="1" hangingPunct="1">
              <a:defRPr/>
            </a:pPr>
            <a:r>
              <a:rPr lang="en-US" sz="2000" dirty="0" smtClean="0">
                <a:solidFill>
                  <a:srgbClr val="FF0000"/>
                </a:solidFill>
              </a:rPr>
              <a:t>must be registered with the opponent's Captain </a:t>
            </a:r>
          </a:p>
          <a:p>
            <a:pPr marL="990600" lvl="1" indent="-533400" eaLnBrk="1" hangingPunct="1">
              <a:defRPr/>
            </a:pPr>
            <a:r>
              <a:rPr lang="en-US" sz="2000" dirty="0" smtClean="0"/>
              <a:t>must be submitted in writing (</a:t>
            </a:r>
            <a:r>
              <a:rPr lang="en-US" sz="2000" i="1" dirty="0" smtClean="0"/>
              <a:t>email accepted</a:t>
            </a:r>
            <a:r>
              <a:rPr lang="en-US" sz="2000" dirty="0" smtClean="0"/>
              <a:t>)</a:t>
            </a:r>
          </a:p>
        </p:txBody>
      </p:sp>
      <p:sp>
        <p:nvSpPr>
          <p:cNvPr id="5529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529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530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body" idx="1"/>
          </p:nvPr>
        </p:nvSpPr>
        <p:spPr>
          <a:xfrm>
            <a:off x="457200" y="1600200"/>
            <a:ext cx="8229600" cy="4267200"/>
          </a:xfrm>
        </p:spPr>
        <p:txBody>
          <a:bodyPr/>
          <a:lstStyle/>
          <a:p>
            <a:pPr marL="609600" indent="-609600" eaLnBrk="1" hangingPunct="1">
              <a:buFontTx/>
              <a:buNone/>
            </a:pPr>
            <a:r>
              <a:rPr lang="en-US" b="1" u="sng" smtClean="0">
                <a:effectLst>
                  <a:outerShdw blurRad="38100" dist="38100" dir="2700000" algn="tl">
                    <a:srgbClr val="C0C0C0"/>
                  </a:outerShdw>
                </a:effectLst>
              </a:rPr>
              <a:t>Rules of Play</a:t>
            </a:r>
            <a:endParaRPr lang="en-US" b="1" u="sng" smtClean="0"/>
          </a:p>
          <a:p>
            <a:pPr marL="609600" indent="-609600" eaLnBrk="1" hangingPunct="1"/>
            <a:endParaRPr lang="en-US" sz="2800" b="1" u="sng" smtClean="0"/>
          </a:p>
          <a:p>
            <a:pPr marL="609600" indent="-609600" eaLnBrk="1" hangingPunct="1">
              <a:buFontTx/>
              <a:buAutoNum type="arabicPeriod" startAt="21"/>
            </a:pPr>
            <a:r>
              <a:rPr lang="en-US" sz="2800" smtClean="0"/>
              <a:t>GROUP WINNERS</a:t>
            </a:r>
          </a:p>
          <a:p>
            <a:pPr marL="990600" lvl="1" indent="-533400" eaLnBrk="1" hangingPunct="1"/>
            <a:r>
              <a:rPr lang="en-US" sz="2400" smtClean="0"/>
              <a:t>determined on “</a:t>
            </a:r>
            <a:r>
              <a:rPr lang="en-US" sz="2400" b="1" u="sng" smtClean="0"/>
              <a:t>Record points”</a:t>
            </a:r>
            <a:r>
              <a:rPr lang="en-US" sz="2400" smtClean="0"/>
              <a:t> based on the Club’s won and lost record</a:t>
            </a:r>
          </a:p>
          <a:p>
            <a:pPr marL="1371600" lvl="2" indent="-457200" eaLnBrk="1" hangingPunct="1"/>
            <a:r>
              <a:rPr lang="en-US" sz="2000" smtClean="0"/>
              <a:t>three  (3) points for a win </a:t>
            </a:r>
          </a:p>
          <a:p>
            <a:pPr marL="1371600" lvl="2" indent="-457200" eaLnBrk="1" hangingPunct="1"/>
            <a:r>
              <a:rPr lang="en-US" sz="2000" smtClean="0"/>
              <a:t>one    (1) point for a tie </a:t>
            </a:r>
          </a:p>
          <a:p>
            <a:pPr marL="1371600" lvl="2" indent="-457200" eaLnBrk="1" hangingPunct="1"/>
            <a:r>
              <a:rPr lang="en-US" sz="2000" smtClean="0"/>
              <a:t>zero   (0) points for a loss</a:t>
            </a:r>
          </a:p>
          <a:p>
            <a:pPr marL="990600" lvl="1" indent="-533400" eaLnBrk="1" hangingPunct="1"/>
            <a:r>
              <a:rPr lang="en-US" sz="2400" smtClean="0"/>
              <a:t>accumulated match points used to break ties</a:t>
            </a:r>
          </a:p>
        </p:txBody>
      </p:sp>
      <p:sp>
        <p:nvSpPr>
          <p:cNvPr id="5632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632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632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C:\Users\Tom\Pictures\2012 Interclub\2nd Pic.jpg"/>
          <p:cNvPicPr>
            <a:picLocks noChangeAspect="1" noChangeArrowheads="1"/>
          </p:cNvPicPr>
          <p:nvPr/>
        </p:nvPicPr>
        <p:blipFill>
          <a:blip r:embed="rId2"/>
          <a:srcRect/>
          <a:stretch>
            <a:fillRect/>
          </a:stretch>
        </p:blipFill>
        <p:spPr bwMode="auto">
          <a:xfrm>
            <a:off x="990600" y="1524000"/>
            <a:ext cx="7924800" cy="5284788"/>
          </a:xfrm>
          <a:prstGeom prst="rect">
            <a:avLst/>
          </a:prstGeom>
          <a:noFill/>
          <a:ln w="9525">
            <a:noFill/>
            <a:miter lim="800000"/>
            <a:headEnd/>
            <a:tailEnd/>
          </a:ln>
        </p:spPr>
      </p:pic>
      <p:sp>
        <p:nvSpPr>
          <p:cNvPr id="20482"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0483"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0484" name="Picture 5" descr="CGA NEW - Color"/>
          <p:cNvPicPr>
            <a:picLocks noChangeAspect="1" noChangeArrowheads="1"/>
          </p:cNvPicPr>
          <p:nvPr/>
        </p:nvPicPr>
        <p:blipFill>
          <a:blip r:embed="rId3"/>
          <a:srcRect/>
          <a:stretch>
            <a:fillRect/>
          </a:stretch>
        </p:blipFill>
        <p:spPr bwMode="auto">
          <a:xfrm>
            <a:off x="381000" y="304800"/>
            <a:ext cx="1066800" cy="1066800"/>
          </a:xfrm>
          <a:prstGeom prst="rect">
            <a:avLst/>
          </a:prstGeom>
          <a:noFill/>
          <a:ln w="9525">
            <a:noFill/>
            <a:miter lim="800000"/>
            <a:headEnd/>
            <a:tailEnd/>
          </a:ln>
        </p:spPr>
      </p:pic>
      <p:cxnSp>
        <p:nvCxnSpPr>
          <p:cNvPr id="20485" name="Straight Arrow Connector 7"/>
          <p:cNvCxnSpPr>
            <a:cxnSpLocks noChangeShapeType="1"/>
          </p:cNvCxnSpPr>
          <p:nvPr/>
        </p:nvCxnSpPr>
        <p:spPr bwMode="auto">
          <a:xfrm>
            <a:off x="1752600" y="457200"/>
            <a:ext cx="990600" cy="1371600"/>
          </a:xfrm>
          <a:prstGeom prst="straightConnector1">
            <a:avLst/>
          </a:prstGeom>
          <a:noFill/>
          <a:ln w="44450" algn="ctr">
            <a:solidFill>
              <a:srgbClr val="0070C0"/>
            </a:solidFill>
            <a:round/>
            <a:headEnd/>
            <a:tailEnd type="arrow" w="med" len="med"/>
          </a:ln>
        </p:spPr>
      </p:cxnSp>
      <p:cxnSp>
        <p:nvCxnSpPr>
          <p:cNvPr id="20486" name="Straight Arrow Connector 8"/>
          <p:cNvCxnSpPr>
            <a:cxnSpLocks noChangeShapeType="1"/>
          </p:cNvCxnSpPr>
          <p:nvPr/>
        </p:nvCxnSpPr>
        <p:spPr bwMode="auto">
          <a:xfrm>
            <a:off x="457200" y="4165600"/>
            <a:ext cx="2057400" cy="1778000"/>
          </a:xfrm>
          <a:prstGeom prst="straightConnector1">
            <a:avLst/>
          </a:prstGeom>
          <a:noFill/>
          <a:ln w="44450" algn="ctr">
            <a:solidFill>
              <a:srgbClr val="0070C0"/>
            </a:solidFill>
            <a:round/>
            <a:headEnd/>
            <a:tailEnd type="arrow" w="med" len="med"/>
          </a:ln>
        </p:spPr>
      </p:cxnSp>
      <p:cxnSp>
        <p:nvCxnSpPr>
          <p:cNvPr id="20487" name="Straight Arrow Connector 9"/>
          <p:cNvCxnSpPr>
            <a:cxnSpLocks noChangeShapeType="1"/>
          </p:cNvCxnSpPr>
          <p:nvPr/>
        </p:nvCxnSpPr>
        <p:spPr bwMode="auto">
          <a:xfrm>
            <a:off x="609600" y="2038350"/>
            <a:ext cx="2209800" cy="1619250"/>
          </a:xfrm>
          <a:prstGeom prst="straightConnector1">
            <a:avLst/>
          </a:prstGeom>
          <a:noFill/>
          <a:ln w="44450" algn="ctr">
            <a:solidFill>
              <a:srgbClr val="0070C0"/>
            </a:solidFill>
            <a:round/>
            <a:headEnd/>
            <a:tailEnd type="arrow" w="med" len="med"/>
          </a:ln>
        </p:spPr>
      </p:cxnSp>
      <p:cxnSp>
        <p:nvCxnSpPr>
          <p:cNvPr id="20488" name="Straight Arrow Connector 10"/>
          <p:cNvCxnSpPr>
            <a:cxnSpLocks noChangeShapeType="1"/>
          </p:cNvCxnSpPr>
          <p:nvPr/>
        </p:nvCxnSpPr>
        <p:spPr bwMode="auto">
          <a:xfrm flipH="1">
            <a:off x="3581400" y="1143000"/>
            <a:ext cx="762000" cy="1581150"/>
          </a:xfrm>
          <a:prstGeom prst="straightConnector1">
            <a:avLst/>
          </a:prstGeom>
          <a:noFill/>
          <a:ln w="44450" algn="ctr">
            <a:solidFill>
              <a:srgbClr val="0070C0"/>
            </a:solidFill>
            <a:round/>
            <a:headEnd/>
            <a:tailEnd type="arrow" w="med" len="med"/>
          </a:ln>
        </p:spPr>
      </p:cxnSp>
      <p:cxnSp>
        <p:nvCxnSpPr>
          <p:cNvPr id="20489" name="Straight Arrow Connector 11"/>
          <p:cNvCxnSpPr>
            <a:cxnSpLocks noChangeShapeType="1"/>
          </p:cNvCxnSpPr>
          <p:nvPr/>
        </p:nvCxnSpPr>
        <p:spPr bwMode="auto">
          <a:xfrm flipH="1">
            <a:off x="5318125" y="1371600"/>
            <a:ext cx="930275" cy="2209800"/>
          </a:xfrm>
          <a:prstGeom prst="straightConnector1">
            <a:avLst/>
          </a:prstGeom>
          <a:noFill/>
          <a:ln w="44450" algn="ctr">
            <a:solidFill>
              <a:srgbClr val="0070C0"/>
            </a:solidFill>
            <a:round/>
            <a:headEnd/>
            <a:tailEnd type="arrow" w="med" len="med"/>
          </a:ln>
        </p:spPr>
      </p:cxnSp>
      <p:sp>
        <p:nvSpPr>
          <p:cNvPr id="20490" name="TextBox 13"/>
          <p:cNvSpPr txBox="1">
            <a:spLocks noChangeArrowheads="1"/>
          </p:cNvSpPr>
          <p:nvPr/>
        </p:nvSpPr>
        <p:spPr bwMode="auto">
          <a:xfrm>
            <a:off x="381000" y="1752600"/>
            <a:ext cx="304800" cy="369888"/>
          </a:xfrm>
          <a:prstGeom prst="rect">
            <a:avLst/>
          </a:prstGeom>
          <a:noFill/>
          <a:ln w="9525">
            <a:noFill/>
            <a:miter lim="800000"/>
            <a:headEnd/>
            <a:tailEnd/>
          </a:ln>
        </p:spPr>
        <p:txBody>
          <a:bodyPr>
            <a:spAutoFit/>
          </a:bodyPr>
          <a:lstStyle/>
          <a:p>
            <a:r>
              <a:rPr lang="en-US"/>
              <a:t>A</a:t>
            </a:r>
          </a:p>
        </p:txBody>
      </p:sp>
      <p:sp>
        <p:nvSpPr>
          <p:cNvPr id="20491" name="TextBox 20"/>
          <p:cNvSpPr txBox="1">
            <a:spLocks noChangeArrowheads="1"/>
          </p:cNvSpPr>
          <p:nvPr/>
        </p:nvSpPr>
        <p:spPr bwMode="auto">
          <a:xfrm>
            <a:off x="6096000" y="974725"/>
            <a:ext cx="304800" cy="369888"/>
          </a:xfrm>
          <a:prstGeom prst="rect">
            <a:avLst/>
          </a:prstGeom>
          <a:noFill/>
          <a:ln w="9525">
            <a:noFill/>
            <a:miter lim="800000"/>
            <a:headEnd/>
            <a:tailEnd/>
          </a:ln>
        </p:spPr>
        <p:txBody>
          <a:bodyPr>
            <a:spAutoFit/>
          </a:bodyPr>
          <a:lstStyle/>
          <a:p>
            <a:r>
              <a:rPr lang="en-US"/>
              <a:t>D</a:t>
            </a:r>
          </a:p>
        </p:txBody>
      </p:sp>
      <p:sp>
        <p:nvSpPr>
          <p:cNvPr id="20492" name="TextBox 21"/>
          <p:cNvSpPr txBox="1">
            <a:spLocks noChangeArrowheads="1"/>
          </p:cNvSpPr>
          <p:nvPr/>
        </p:nvSpPr>
        <p:spPr bwMode="auto">
          <a:xfrm>
            <a:off x="4191000" y="781050"/>
            <a:ext cx="304800" cy="369888"/>
          </a:xfrm>
          <a:prstGeom prst="rect">
            <a:avLst/>
          </a:prstGeom>
          <a:noFill/>
          <a:ln w="9525">
            <a:noFill/>
            <a:miter lim="800000"/>
            <a:headEnd/>
            <a:tailEnd/>
          </a:ln>
        </p:spPr>
        <p:txBody>
          <a:bodyPr>
            <a:spAutoFit/>
          </a:bodyPr>
          <a:lstStyle/>
          <a:p>
            <a:r>
              <a:rPr lang="en-US"/>
              <a:t>C</a:t>
            </a:r>
          </a:p>
        </p:txBody>
      </p:sp>
      <p:sp>
        <p:nvSpPr>
          <p:cNvPr id="20493" name="TextBox 22"/>
          <p:cNvSpPr txBox="1">
            <a:spLocks noChangeArrowheads="1"/>
          </p:cNvSpPr>
          <p:nvPr/>
        </p:nvSpPr>
        <p:spPr bwMode="auto">
          <a:xfrm>
            <a:off x="1457325" y="196850"/>
            <a:ext cx="304800" cy="368300"/>
          </a:xfrm>
          <a:prstGeom prst="rect">
            <a:avLst/>
          </a:prstGeom>
          <a:noFill/>
          <a:ln w="9525">
            <a:noFill/>
            <a:miter lim="800000"/>
            <a:headEnd/>
            <a:tailEnd/>
          </a:ln>
        </p:spPr>
        <p:txBody>
          <a:bodyPr>
            <a:spAutoFit/>
          </a:bodyPr>
          <a:lstStyle/>
          <a:p>
            <a:r>
              <a:rPr lang="en-US"/>
              <a:t>B</a:t>
            </a:r>
          </a:p>
        </p:txBody>
      </p:sp>
      <p:sp>
        <p:nvSpPr>
          <p:cNvPr id="20494" name="TextBox 23"/>
          <p:cNvSpPr txBox="1">
            <a:spLocks noChangeArrowheads="1"/>
          </p:cNvSpPr>
          <p:nvPr/>
        </p:nvSpPr>
        <p:spPr bwMode="auto">
          <a:xfrm>
            <a:off x="219075" y="3797300"/>
            <a:ext cx="304800" cy="368300"/>
          </a:xfrm>
          <a:prstGeom prst="rect">
            <a:avLst/>
          </a:prstGeom>
          <a:noFill/>
          <a:ln w="9525">
            <a:noFill/>
            <a:miter lim="800000"/>
            <a:headEnd/>
            <a:tailEnd/>
          </a:ln>
        </p:spPr>
        <p:txBody>
          <a:bodyPr>
            <a:spAutoFit/>
          </a:bodyPr>
          <a:lstStyle/>
          <a:p>
            <a:r>
              <a:rPr lang="en-US"/>
              <a:t>F</a:t>
            </a:r>
          </a:p>
        </p:txBody>
      </p:sp>
      <p:cxnSp>
        <p:nvCxnSpPr>
          <p:cNvPr id="20495" name="Straight Arrow Connector 24"/>
          <p:cNvCxnSpPr>
            <a:cxnSpLocks noChangeShapeType="1"/>
          </p:cNvCxnSpPr>
          <p:nvPr/>
        </p:nvCxnSpPr>
        <p:spPr bwMode="auto">
          <a:xfrm flipH="1">
            <a:off x="7315200" y="1344613"/>
            <a:ext cx="1066800" cy="2713037"/>
          </a:xfrm>
          <a:prstGeom prst="straightConnector1">
            <a:avLst/>
          </a:prstGeom>
          <a:noFill/>
          <a:ln w="44450" algn="ctr">
            <a:solidFill>
              <a:srgbClr val="0070C0"/>
            </a:solidFill>
            <a:round/>
            <a:headEnd/>
            <a:tailEnd type="arrow" w="med" len="med"/>
          </a:ln>
        </p:spPr>
      </p:cxnSp>
      <p:sp>
        <p:nvSpPr>
          <p:cNvPr id="20496" name="TextBox 26"/>
          <p:cNvSpPr txBox="1">
            <a:spLocks noChangeArrowheads="1"/>
          </p:cNvSpPr>
          <p:nvPr/>
        </p:nvSpPr>
        <p:spPr bwMode="auto">
          <a:xfrm>
            <a:off x="8382000" y="941388"/>
            <a:ext cx="304800" cy="368300"/>
          </a:xfrm>
          <a:prstGeom prst="rect">
            <a:avLst/>
          </a:prstGeom>
          <a:noFill/>
          <a:ln w="9525">
            <a:noFill/>
            <a:miter lim="800000"/>
            <a:headEnd/>
            <a:tailEnd/>
          </a:ln>
        </p:spPr>
        <p:txBody>
          <a:bodyPr>
            <a:spAutoFit/>
          </a:bodyPr>
          <a:lstStyle/>
          <a:p>
            <a:r>
              <a:rPr lang="en-US"/>
              <a:t>E</a:t>
            </a:r>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pPr>
            <a:r>
              <a:rPr lang="en-US" b="1" u="sng" smtClean="0">
                <a:effectLst>
                  <a:outerShdw blurRad="38100" dist="38100" dir="2700000" algn="tl">
                    <a:srgbClr val="C0C0C0"/>
                  </a:outerShdw>
                </a:effectLst>
              </a:rPr>
              <a:t>Rules of Play</a:t>
            </a:r>
            <a:endParaRPr lang="en-US" b="1" u="sng" smtClean="0"/>
          </a:p>
          <a:p>
            <a:pPr marL="609600" indent="-609600" eaLnBrk="1" hangingPunct="1">
              <a:lnSpc>
                <a:spcPct val="90000"/>
              </a:lnSpc>
            </a:pPr>
            <a:endParaRPr lang="en-US" b="1" u="sng" smtClean="0"/>
          </a:p>
          <a:p>
            <a:pPr marL="609600" indent="-609600" eaLnBrk="1" hangingPunct="1">
              <a:lnSpc>
                <a:spcPct val="90000"/>
              </a:lnSpc>
              <a:buFontTx/>
              <a:buAutoNum type="arabicPeriod" startAt="22"/>
            </a:pPr>
            <a:r>
              <a:rPr lang="en-US" sz="2800" smtClean="0"/>
              <a:t>PLAY-OFF MATCHES</a:t>
            </a:r>
          </a:p>
          <a:p>
            <a:pPr marL="990600" lvl="1" indent="-533400" eaLnBrk="1" hangingPunct="1">
              <a:lnSpc>
                <a:spcPct val="90000"/>
              </a:lnSpc>
            </a:pPr>
            <a:r>
              <a:rPr lang="en-US" sz="2000" smtClean="0"/>
              <a:t>Minimum of 32 teams qualify for play-offs (group winners +)</a:t>
            </a:r>
          </a:p>
          <a:p>
            <a:pPr marL="990600" lvl="1" indent="-533400" eaLnBrk="1" hangingPunct="1">
              <a:lnSpc>
                <a:spcPct val="90000"/>
              </a:lnSpc>
            </a:pPr>
            <a:r>
              <a:rPr lang="en-US" sz="2000" smtClean="0"/>
              <a:t>single elimination pairings made by the CGA</a:t>
            </a:r>
          </a:p>
          <a:p>
            <a:pPr marL="990600" lvl="1" indent="-533400" eaLnBrk="1" hangingPunct="1">
              <a:lnSpc>
                <a:spcPct val="90000"/>
              </a:lnSpc>
            </a:pPr>
            <a:r>
              <a:rPr lang="en-US" sz="2000" smtClean="0"/>
              <a:t>1</a:t>
            </a:r>
            <a:r>
              <a:rPr lang="en-US" sz="2000" baseline="30000" smtClean="0"/>
              <a:t>st</a:t>
            </a:r>
            <a:r>
              <a:rPr lang="en-US" sz="2000" smtClean="0"/>
              <a:t> round will avoid same group match-ups</a:t>
            </a:r>
          </a:p>
          <a:p>
            <a:pPr marL="990600" lvl="1" indent="-533400" eaLnBrk="1" hangingPunct="1">
              <a:lnSpc>
                <a:spcPct val="90000"/>
              </a:lnSpc>
            </a:pPr>
            <a:r>
              <a:rPr lang="en-US" sz="2000" smtClean="0"/>
              <a:t>split format first three rounds </a:t>
            </a:r>
            <a:r>
              <a:rPr lang="en-US" sz="1400" smtClean="0"/>
              <a:t>(6 players at home and 6 away)</a:t>
            </a:r>
          </a:p>
          <a:p>
            <a:pPr marL="990600" lvl="1" indent="-533400" eaLnBrk="1" hangingPunct="1">
              <a:lnSpc>
                <a:spcPct val="90000"/>
              </a:lnSpc>
            </a:pPr>
            <a:r>
              <a:rPr lang="en-US" sz="2000" smtClean="0"/>
              <a:t>players must have participated in one</a:t>
            </a:r>
            <a:r>
              <a:rPr lang="en-US" sz="2000" u="sng" smtClean="0"/>
              <a:t> regular season</a:t>
            </a:r>
            <a:r>
              <a:rPr lang="en-US" sz="2000" smtClean="0"/>
              <a:t> match</a:t>
            </a:r>
          </a:p>
          <a:p>
            <a:pPr marL="1371600" lvl="2" indent="-457200" eaLnBrk="1" hangingPunct="1">
              <a:lnSpc>
                <a:spcPct val="90000"/>
              </a:lnSpc>
            </a:pPr>
            <a:r>
              <a:rPr lang="en-US" sz="1800" smtClean="0"/>
              <a:t>as a </a:t>
            </a:r>
            <a:r>
              <a:rPr lang="en-US" sz="1800" u="sng" smtClean="0"/>
              <a:t>competitor</a:t>
            </a:r>
          </a:p>
          <a:p>
            <a:pPr marL="1371600" lvl="2" indent="-457200" eaLnBrk="1" hangingPunct="1">
              <a:lnSpc>
                <a:spcPct val="90000"/>
              </a:lnSpc>
            </a:pPr>
            <a:r>
              <a:rPr lang="en-US" sz="1800" smtClean="0"/>
              <a:t>or as an </a:t>
            </a:r>
            <a:r>
              <a:rPr lang="en-US" sz="1800" u="sng" smtClean="0"/>
              <a:t>alternate</a:t>
            </a:r>
            <a:endParaRPr lang="en-US" sz="1800" smtClean="0"/>
          </a:p>
        </p:txBody>
      </p:sp>
      <p:sp>
        <p:nvSpPr>
          <p:cNvPr id="5734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734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734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defRPr/>
            </a:pPr>
            <a:r>
              <a:rPr lang="en-US" sz="3600" b="1" u="sng" smtClean="0">
                <a:effectLst>
                  <a:outerShdw blurRad="38100" dist="38100" dir="2700000" algn="tl">
                    <a:srgbClr val="C0C0C0"/>
                  </a:outerShdw>
                </a:effectLst>
              </a:rPr>
              <a:t>Rules of Play</a:t>
            </a:r>
            <a:endParaRPr lang="en-US" sz="3600" b="1" u="sng" smtClean="0"/>
          </a:p>
          <a:p>
            <a:pPr marL="609600" indent="-609600" eaLnBrk="1" hangingPunct="1">
              <a:lnSpc>
                <a:spcPct val="90000"/>
              </a:lnSpc>
              <a:defRPr/>
            </a:pPr>
            <a:endParaRPr lang="en-US" sz="2400" b="1" u="sng" smtClean="0"/>
          </a:p>
          <a:p>
            <a:pPr marL="609600" indent="-609600" eaLnBrk="1" hangingPunct="1">
              <a:lnSpc>
                <a:spcPct val="90000"/>
              </a:lnSpc>
              <a:buFontTx/>
              <a:buAutoNum type="arabicPeriod" startAt="22"/>
              <a:defRPr/>
            </a:pPr>
            <a:r>
              <a:rPr lang="en-US" smtClean="0"/>
              <a:t>PLAY-OFF MATCHES (cont’d)</a:t>
            </a:r>
          </a:p>
          <a:p>
            <a:pPr marL="990600" lvl="1" indent="-533400" eaLnBrk="1" hangingPunct="1">
              <a:lnSpc>
                <a:spcPct val="90000"/>
              </a:lnSpc>
              <a:defRPr/>
            </a:pPr>
            <a:r>
              <a:rPr lang="en-US" sz="2400" smtClean="0"/>
              <a:t>INDEXES</a:t>
            </a:r>
          </a:p>
          <a:p>
            <a:pPr marL="1371600" lvl="2" indent="-457200" eaLnBrk="1" hangingPunct="1">
              <a:lnSpc>
                <a:spcPct val="90000"/>
              </a:lnSpc>
              <a:defRPr/>
            </a:pPr>
            <a:r>
              <a:rPr lang="en-US" sz="2000" smtClean="0"/>
              <a:t>eligible players play at 100% of their 12 month </a:t>
            </a:r>
            <a:r>
              <a:rPr lang="en-US" sz="2000" b="1" smtClean="0"/>
              <a:t>Low Index</a:t>
            </a:r>
          </a:p>
          <a:p>
            <a:pPr marL="1371600" lvl="2" indent="-457200" eaLnBrk="1" hangingPunct="1">
              <a:lnSpc>
                <a:spcPct val="90000"/>
              </a:lnSpc>
              <a:defRPr/>
            </a:pPr>
            <a:r>
              <a:rPr lang="en-US" sz="2000" smtClean="0"/>
              <a:t>maximum LI is </a:t>
            </a:r>
            <a:r>
              <a:rPr lang="en-US" sz="2000" u="sng" smtClean="0"/>
              <a:t>18.4</a:t>
            </a:r>
            <a:endParaRPr lang="en-US" sz="2000" smtClean="0"/>
          </a:p>
          <a:p>
            <a:pPr marL="1371600" lvl="2" indent="-457200" eaLnBrk="1" hangingPunct="1">
              <a:lnSpc>
                <a:spcPct val="90000"/>
              </a:lnSpc>
              <a:defRPr/>
            </a:pPr>
            <a:r>
              <a:rPr lang="en-US" sz="2000" smtClean="0"/>
              <a:t>multi-member players must use lowest index from any club</a:t>
            </a:r>
          </a:p>
          <a:p>
            <a:pPr marL="990600" lvl="1" indent="-533400" eaLnBrk="1" hangingPunct="1">
              <a:lnSpc>
                <a:spcPct val="90000"/>
              </a:lnSpc>
              <a:defRPr/>
            </a:pPr>
            <a:r>
              <a:rPr lang="en-US" sz="2400" smtClean="0"/>
              <a:t>HANDICAPS</a:t>
            </a:r>
          </a:p>
          <a:p>
            <a:pPr marL="1371600" lvl="2" indent="-457200" eaLnBrk="1" hangingPunct="1">
              <a:lnSpc>
                <a:spcPct val="90000"/>
              </a:lnSpc>
              <a:defRPr/>
            </a:pPr>
            <a:r>
              <a:rPr lang="en-US" sz="2000" smtClean="0"/>
              <a:t>based on </a:t>
            </a:r>
            <a:r>
              <a:rPr lang="en-US" sz="2000" b="1" smtClean="0"/>
              <a:t>home course</a:t>
            </a:r>
            <a:r>
              <a:rPr lang="en-US" sz="2000" smtClean="0"/>
              <a:t> handicap </a:t>
            </a:r>
            <a:r>
              <a:rPr lang="en-US" sz="2000" i="1" smtClean="0"/>
              <a:t>(excluding “final-four”)</a:t>
            </a:r>
          </a:p>
          <a:p>
            <a:pPr marL="1371600" lvl="2" indent="-457200" eaLnBrk="1" hangingPunct="1">
              <a:lnSpc>
                <a:spcPct val="90000"/>
              </a:lnSpc>
              <a:defRPr/>
            </a:pPr>
            <a:r>
              <a:rPr lang="en-US" sz="2000" smtClean="0"/>
              <a:t>strokes allotted off lowest handicap (four-ball &amp; individual)</a:t>
            </a:r>
          </a:p>
        </p:txBody>
      </p:sp>
      <p:sp>
        <p:nvSpPr>
          <p:cNvPr id="58370"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8371"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8372"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body" idx="1"/>
          </p:nvPr>
        </p:nvSpPr>
        <p:spPr>
          <a:xfrm>
            <a:off x="457200" y="1600200"/>
            <a:ext cx="8229600" cy="4876800"/>
          </a:xfrm>
        </p:spPr>
        <p:txBody>
          <a:bodyPr/>
          <a:lstStyle/>
          <a:p>
            <a:pPr marL="609600" indent="-609600" eaLnBrk="1" hangingPunct="1">
              <a:lnSpc>
                <a:spcPct val="90000"/>
              </a:lnSpc>
              <a:buFontTx/>
              <a:buNone/>
            </a:pPr>
            <a:r>
              <a:rPr lang="en-US" b="1" u="sng" smtClean="0">
                <a:effectLst>
                  <a:outerShdw blurRad="38100" dist="38100" dir="2700000" algn="tl">
                    <a:srgbClr val="C0C0C0"/>
                  </a:outerShdw>
                </a:effectLst>
              </a:rPr>
              <a:t>Rules of Play</a:t>
            </a:r>
            <a:endParaRPr lang="en-US" b="1" u="sng" smtClean="0"/>
          </a:p>
          <a:p>
            <a:pPr marL="609600" indent="-609600" eaLnBrk="1" hangingPunct="1">
              <a:lnSpc>
                <a:spcPct val="90000"/>
              </a:lnSpc>
            </a:pPr>
            <a:endParaRPr lang="en-US" sz="2000" b="1" u="sng" smtClean="0"/>
          </a:p>
          <a:p>
            <a:pPr marL="609600" indent="-609600" eaLnBrk="1" hangingPunct="1">
              <a:lnSpc>
                <a:spcPct val="90000"/>
              </a:lnSpc>
              <a:buFontTx/>
              <a:buAutoNum type="arabicPeriod" startAt="22"/>
            </a:pPr>
            <a:r>
              <a:rPr lang="en-US" sz="2800" smtClean="0"/>
              <a:t>PLAY-OFF MATCHES (cont’d)</a:t>
            </a:r>
          </a:p>
          <a:p>
            <a:pPr marL="990600" lvl="1" indent="-533400" eaLnBrk="1" hangingPunct="1">
              <a:lnSpc>
                <a:spcPct val="90000"/>
              </a:lnSpc>
            </a:pPr>
            <a:r>
              <a:rPr lang="en-US" sz="2400" smtClean="0"/>
              <a:t>PAIRINGS</a:t>
            </a:r>
          </a:p>
          <a:p>
            <a:pPr marL="1371600" lvl="2" indent="-457200" eaLnBrk="1" hangingPunct="1">
              <a:lnSpc>
                <a:spcPct val="90000"/>
              </a:lnSpc>
            </a:pPr>
            <a:r>
              <a:rPr lang="en-US" sz="1800" smtClean="0"/>
              <a:t>paired in sequence from low to high</a:t>
            </a:r>
          </a:p>
          <a:p>
            <a:pPr marL="1371600" lvl="2" indent="-457200" eaLnBrk="1" hangingPunct="1">
              <a:lnSpc>
                <a:spcPct val="90000"/>
              </a:lnSpc>
            </a:pPr>
            <a:r>
              <a:rPr lang="en-US" sz="1800" b="1" smtClean="0">
                <a:solidFill>
                  <a:srgbClr val="FF0000"/>
                </a:solidFill>
              </a:rPr>
              <a:t>lowest handicaps must tee off last</a:t>
            </a:r>
          </a:p>
          <a:p>
            <a:pPr marL="1371600" lvl="2" indent="-457200" eaLnBrk="1" hangingPunct="1">
              <a:lnSpc>
                <a:spcPct val="90000"/>
              </a:lnSpc>
            </a:pPr>
            <a:r>
              <a:rPr lang="en-US" sz="1800" smtClean="0"/>
              <a:t>CGA will designate club “O” and club “E”</a:t>
            </a:r>
          </a:p>
          <a:p>
            <a:pPr marL="1828800" lvl="3" indent="-457200" eaLnBrk="1" hangingPunct="1">
              <a:lnSpc>
                <a:spcPct val="90000"/>
              </a:lnSpc>
            </a:pPr>
            <a:r>
              <a:rPr lang="en-US" sz="1400" smtClean="0"/>
              <a:t>(“O” = teams 1, 3, 5 and “E” = teams 2, 4, 6) </a:t>
            </a:r>
          </a:p>
          <a:p>
            <a:pPr marL="1371600" lvl="2" indent="-457200" eaLnBrk="1" hangingPunct="1">
              <a:lnSpc>
                <a:spcPct val="90000"/>
              </a:lnSpc>
            </a:pPr>
            <a:r>
              <a:rPr lang="en-US" sz="1800" smtClean="0"/>
              <a:t>1 player swap option to assist with travel issues (</a:t>
            </a:r>
            <a:r>
              <a:rPr lang="en-US" sz="1800" u="sng" smtClean="0"/>
              <a:t>see rule 9.F</a:t>
            </a:r>
            <a:r>
              <a:rPr lang="en-US" sz="1800" smtClean="0"/>
              <a:t>)</a:t>
            </a:r>
          </a:p>
          <a:p>
            <a:pPr marL="1371600" lvl="2" indent="-457200" eaLnBrk="1" hangingPunct="1">
              <a:lnSpc>
                <a:spcPct val="90000"/>
              </a:lnSpc>
            </a:pPr>
            <a:r>
              <a:rPr lang="en-US" sz="1800" smtClean="0"/>
              <a:t>alternates play at the lowest LI if no time to re-arrange lineup</a:t>
            </a:r>
          </a:p>
          <a:p>
            <a:pPr marL="1371600" lvl="2" indent="-457200" eaLnBrk="1" hangingPunct="1">
              <a:lnSpc>
                <a:spcPct val="90000"/>
              </a:lnSpc>
            </a:pPr>
            <a:r>
              <a:rPr lang="en-US" sz="1800" smtClean="0"/>
              <a:t>two-man team may be represented by one player </a:t>
            </a:r>
          </a:p>
          <a:p>
            <a:pPr marL="1371600" lvl="2" indent="-457200" eaLnBrk="1" hangingPunct="1">
              <a:lnSpc>
                <a:spcPct val="90000"/>
              </a:lnSpc>
            </a:pPr>
            <a:r>
              <a:rPr lang="en-US" sz="1800" smtClean="0"/>
              <a:t>joining a match in progress allowed with restrictions</a:t>
            </a:r>
          </a:p>
          <a:p>
            <a:pPr marL="1371600" lvl="2" indent="-457200" eaLnBrk="1" hangingPunct="1">
              <a:lnSpc>
                <a:spcPct val="90000"/>
              </a:lnSpc>
            </a:pPr>
            <a:r>
              <a:rPr lang="en-US" sz="1800" smtClean="0"/>
              <a:t>alternates not allowed for players that started a match but W/D</a:t>
            </a:r>
          </a:p>
        </p:txBody>
      </p:sp>
      <p:sp>
        <p:nvSpPr>
          <p:cNvPr id="59394"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9395"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59396"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body" idx="1"/>
          </p:nvPr>
        </p:nvSpPr>
        <p:spPr>
          <a:xfrm>
            <a:off x="457200" y="1600200"/>
            <a:ext cx="8229600" cy="4267200"/>
          </a:xfrm>
        </p:spPr>
        <p:txBody>
          <a:bodyPr/>
          <a:lstStyle/>
          <a:p>
            <a:pPr marL="609600" indent="-609600" eaLnBrk="1" hangingPunct="1">
              <a:lnSpc>
                <a:spcPct val="90000"/>
              </a:lnSpc>
              <a:buFontTx/>
              <a:buNone/>
              <a:defRPr/>
            </a:pPr>
            <a:r>
              <a:rPr lang="en-US" b="1" u="sng" dirty="0">
                <a:effectLst>
                  <a:outerShdw blurRad="38100" dist="38100" dir="2700000" algn="tl">
                    <a:srgbClr val="C0C0C0"/>
                  </a:outerShdw>
                </a:effectLst>
              </a:rPr>
              <a:t>Rules of Play</a:t>
            </a:r>
            <a:endParaRPr lang="en-US" b="1" u="sng" dirty="0"/>
          </a:p>
          <a:p>
            <a:pPr marL="609600" indent="-609600" eaLnBrk="1" hangingPunct="1">
              <a:lnSpc>
                <a:spcPct val="90000"/>
              </a:lnSpc>
              <a:defRPr/>
            </a:pPr>
            <a:endParaRPr lang="en-US" sz="2000" b="1" u="sng" dirty="0"/>
          </a:p>
          <a:p>
            <a:pPr marL="609600" indent="-609600" eaLnBrk="1" hangingPunct="1">
              <a:lnSpc>
                <a:spcPct val="90000"/>
              </a:lnSpc>
              <a:buFontTx/>
              <a:buAutoNum type="arabicPeriod" startAt="22"/>
              <a:defRPr/>
            </a:pPr>
            <a:r>
              <a:rPr lang="en-US" sz="2800" dirty="0"/>
              <a:t>PLAY-OFF MATCHES (cont’d)</a:t>
            </a:r>
          </a:p>
          <a:p>
            <a:pPr marL="990600" lvl="1" indent="-533400" eaLnBrk="1" hangingPunct="1">
              <a:lnSpc>
                <a:spcPct val="90000"/>
              </a:lnSpc>
              <a:defRPr/>
            </a:pPr>
            <a:r>
              <a:rPr lang="en-US" sz="2000" dirty="0"/>
              <a:t>ties broken by sudden-death</a:t>
            </a:r>
          </a:p>
          <a:p>
            <a:pPr marL="1371600" lvl="2" indent="-457200" eaLnBrk="1" hangingPunct="1">
              <a:lnSpc>
                <a:spcPct val="90000"/>
              </a:lnSpc>
              <a:defRPr/>
            </a:pPr>
            <a:r>
              <a:rPr lang="en-US" sz="1800" dirty="0"/>
              <a:t>beginning on hole #1 at </a:t>
            </a:r>
            <a:r>
              <a:rPr lang="en-US" sz="1600" dirty="0"/>
              <a:t>each course</a:t>
            </a:r>
          </a:p>
          <a:p>
            <a:pPr marL="1371600" lvl="2" indent="-457200" eaLnBrk="1" hangingPunct="1">
              <a:lnSpc>
                <a:spcPct val="90000"/>
              </a:lnSpc>
              <a:defRPr/>
            </a:pPr>
            <a:r>
              <a:rPr lang="en-US" sz="1800" dirty="0"/>
              <a:t>involves only the # 1 teams from each club </a:t>
            </a:r>
          </a:p>
          <a:p>
            <a:pPr marL="1371600" lvl="2" indent="-457200" eaLnBrk="1" hangingPunct="1">
              <a:lnSpc>
                <a:spcPct val="90000"/>
              </a:lnSpc>
              <a:defRPr/>
            </a:pPr>
            <a:r>
              <a:rPr lang="en-US" sz="1800" dirty="0"/>
              <a:t>eligible players unavailable due to injury or an emergency leave ONLY, the team Captain may select the next lowest handicap player (except alternates) and he must play at the lower LI (his or that of the player he is replacing)</a:t>
            </a:r>
          </a:p>
          <a:p>
            <a:pPr marL="990600" lvl="1" indent="-533400" eaLnBrk="1" hangingPunct="1">
              <a:lnSpc>
                <a:spcPct val="90000"/>
              </a:lnSpc>
              <a:defRPr/>
            </a:pPr>
            <a:r>
              <a:rPr lang="en-US" sz="2000" dirty="0">
                <a:solidFill>
                  <a:srgbClr val="FF3300"/>
                </a:solidFill>
              </a:rPr>
              <a:t>“</a:t>
            </a:r>
            <a:r>
              <a:rPr lang="en-US" sz="2000" dirty="0" smtClean="0">
                <a:solidFill>
                  <a:srgbClr val="FF3300"/>
                </a:solidFill>
              </a:rPr>
              <a:t>Finals”</a:t>
            </a:r>
            <a:endParaRPr lang="en-US" sz="2000" dirty="0">
              <a:solidFill>
                <a:srgbClr val="FF3300"/>
              </a:solidFill>
            </a:endParaRPr>
          </a:p>
          <a:p>
            <a:pPr marL="1371600" lvl="2" indent="-457200" eaLnBrk="1" hangingPunct="1">
              <a:lnSpc>
                <a:spcPct val="90000"/>
              </a:lnSpc>
              <a:defRPr/>
            </a:pPr>
            <a:r>
              <a:rPr lang="en-US" sz="1800" dirty="0">
                <a:solidFill>
                  <a:srgbClr val="FF3300"/>
                </a:solidFill>
              </a:rPr>
              <a:t>sixteen (16) players &amp; two (2) alternates</a:t>
            </a:r>
          </a:p>
          <a:p>
            <a:pPr marL="1371600" lvl="2" indent="-457200" eaLnBrk="1" hangingPunct="1">
              <a:lnSpc>
                <a:spcPct val="90000"/>
              </a:lnSpc>
              <a:defRPr/>
            </a:pPr>
            <a:r>
              <a:rPr lang="en-US" sz="1800" dirty="0">
                <a:solidFill>
                  <a:srgbClr val="FF3300"/>
                </a:solidFill>
              </a:rPr>
              <a:t>competing for 48 match points</a:t>
            </a:r>
          </a:p>
          <a:p>
            <a:pPr marL="990600" lvl="1" indent="-533400" eaLnBrk="1" hangingPunct="1">
              <a:lnSpc>
                <a:spcPct val="90000"/>
              </a:lnSpc>
              <a:defRPr/>
            </a:pPr>
            <a:endParaRPr lang="en-US" sz="2400" dirty="0">
              <a:solidFill>
                <a:srgbClr val="FF3300"/>
              </a:solidFill>
            </a:endParaRPr>
          </a:p>
        </p:txBody>
      </p:sp>
      <p:sp>
        <p:nvSpPr>
          <p:cNvPr id="60418"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0419"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60420"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body" idx="1"/>
          </p:nvPr>
        </p:nvSpPr>
        <p:spPr>
          <a:xfrm>
            <a:off x="457200" y="1600200"/>
            <a:ext cx="8229600" cy="4953000"/>
          </a:xfrm>
        </p:spPr>
        <p:txBody>
          <a:bodyPr/>
          <a:lstStyle/>
          <a:p>
            <a:pPr marL="609600" indent="-609600" eaLnBrk="1" hangingPunct="1">
              <a:lnSpc>
                <a:spcPct val="80000"/>
              </a:lnSpc>
              <a:buFontTx/>
              <a:buNone/>
            </a:pPr>
            <a:r>
              <a:rPr lang="en-US" b="1" u="sng" smtClean="0">
                <a:effectLst>
                  <a:outerShdw blurRad="38100" dist="38100" dir="2700000" algn="tl">
                    <a:srgbClr val="C0C0C0"/>
                  </a:outerShdw>
                </a:effectLst>
              </a:rPr>
              <a:t>Rules of Play</a:t>
            </a:r>
            <a:endParaRPr lang="en-US" b="1" u="sng" smtClean="0"/>
          </a:p>
          <a:p>
            <a:pPr marL="609600" indent="-609600" eaLnBrk="1" hangingPunct="1">
              <a:lnSpc>
                <a:spcPct val="80000"/>
              </a:lnSpc>
            </a:pPr>
            <a:endParaRPr lang="en-US" sz="2000" b="1" u="sng" smtClean="0"/>
          </a:p>
          <a:p>
            <a:pPr marL="609600" indent="-609600" eaLnBrk="1" hangingPunct="1">
              <a:lnSpc>
                <a:spcPct val="80000"/>
              </a:lnSpc>
              <a:spcBef>
                <a:spcPct val="0"/>
              </a:spcBef>
              <a:buFontTx/>
              <a:buAutoNum type="arabicPeriod" startAt="23"/>
            </a:pPr>
            <a:r>
              <a:rPr lang="en-US" sz="1800" b="1" smtClean="0"/>
              <a:t>POLICY for COURSE USAGE</a:t>
            </a:r>
          </a:p>
          <a:p>
            <a:pPr marL="547688" lvl="1" indent="-173038" eaLnBrk="1" hangingPunct="1">
              <a:lnSpc>
                <a:spcPct val="80000"/>
              </a:lnSpc>
              <a:spcBef>
                <a:spcPct val="0"/>
              </a:spcBef>
              <a:buFont typeface="Arial" charset="0"/>
              <a:buChar char="•"/>
            </a:pPr>
            <a:r>
              <a:rPr lang="en-US" sz="1600" smtClean="0"/>
              <a:t>available for all scheduled matches</a:t>
            </a:r>
          </a:p>
          <a:p>
            <a:pPr marL="947738" lvl="2" indent="-173038" eaLnBrk="1" hangingPunct="1">
              <a:lnSpc>
                <a:spcPct val="80000"/>
              </a:lnSpc>
              <a:spcBef>
                <a:spcPct val="0"/>
              </a:spcBef>
            </a:pPr>
            <a:r>
              <a:rPr lang="en-US" sz="1200" smtClean="0"/>
              <a:t>regular season</a:t>
            </a:r>
          </a:p>
          <a:p>
            <a:pPr marL="947738" lvl="2" indent="-173038" eaLnBrk="1" hangingPunct="1">
              <a:lnSpc>
                <a:spcPct val="80000"/>
              </a:lnSpc>
              <a:spcBef>
                <a:spcPct val="0"/>
              </a:spcBef>
            </a:pPr>
            <a:r>
              <a:rPr lang="en-US" sz="1200" smtClean="0"/>
              <a:t>postponed or suspended matches</a:t>
            </a:r>
          </a:p>
          <a:p>
            <a:pPr marL="947738" lvl="2" indent="-173038" eaLnBrk="1" hangingPunct="1">
              <a:lnSpc>
                <a:spcPct val="80000"/>
              </a:lnSpc>
              <a:spcBef>
                <a:spcPct val="0"/>
              </a:spcBef>
            </a:pPr>
            <a:r>
              <a:rPr lang="en-US" sz="1200" smtClean="0"/>
              <a:t>play-off matches</a:t>
            </a:r>
          </a:p>
          <a:p>
            <a:pPr marL="547688" lvl="1" indent="-173038" eaLnBrk="1" hangingPunct="1">
              <a:lnSpc>
                <a:spcPct val="80000"/>
              </a:lnSpc>
              <a:spcBef>
                <a:spcPct val="0"/>
              </a:spcBef>
              <a:buFont typeface="Arial" charset="0"/>
              <a:buChar char="•"/>
            </a:pPr>
            <a:r>
              <a:rPr lang="en-US" sz="1600" smtClean="0"/>
              <a:t>If host course unavailable, play the match at an alternate site</a:t>
            </a:r>
          </a:p>
          <a:p>
            <a:pPr marL="547688" lvl="1" indent="-173038" eaLnBrk="1" hangingPunct="1">
              <a:lnSpc>
                <a:spcPct val="80000"/>
              </a:lnSpc>
              <a:spcBef>
                <a:spcPct val="0"/>
              </a:spcBef>
              <a:buFont typeface="Arial" charset="0"/>
              <a:buChar char="•"/>
            </a:pPr>
            <a:r>
              <a:rPr lang="en-US" sz="1600" smtClean="0"/>
              <a:t>captains must </a:t>
            </a:r>
            <a:r>
              <a:rPr lang="en-US" sz="1600" u="sng" smtClean="0"/>
              <a:t>strive</a:t>
            </a:r>
            <a:r>
              <a:rPr lang="en-US" sz="1600" smtClean="0"/>
              <a:t> to reschedule cancelled matches to avoid forfeiture</a:t>
            </a:r>
            <a:endParaRPr lang="en-US" sz="1600" b="1" smtClean="0"/>
          </a:p>
          <a:p>
            <a:pPr marL="609600" indent="-609600" eaLnBrk="1" hangingPunct="1">
              <a:lnSpc>
                <a:spcPct val="80000"/>
              </a:lnSpc>
              <a:spcBef>
                <a:spcPct val="0"/>
              </a:spcBef>
              <a:buFontTx/>
              <a:buAutoNum type="arabicPeriod" startAt="23"/>
            </a:pPr>
            <a:endParaRPr lang="en-US" sz="1800" b="1" smtClean="0"/>
          </a:p>
          <a:p>
            <a:pPr marL="609600" indent="-609600" eaLnBrk="1" hangingPunct="1">
              <a:lnSpc>
                <a:spcPct val="80000"/>
              </a:lnSpc>
              <a:spcBef>
                <a:spcPct val="0"/>
              </a:spcBef>
              <a:buFontTx/>
              <a:buAutoNum type="arabicPeriod" startAt="23"/>
            </a:pPr>
            <a:r>
              <a:rPr lang="en-US" sz="1800" b="1" smtClean="0"/>
              <a:t>PACE OF PLAY:</a:t>
            </a:r>
          </a:p>
          <a:p>
            <a:pPr marL="947738" lvl="2" indent="-173038" eaLnBrk="1" hangingPunct="1">
              <a:lnSpc>
                <a:spcPct val="80000"/>
              </a:lnSpc>
              <a:spcBef>
                <a:spcPct val="0"/>
              </a:spcBef>
            </a:pPr>
            <a:r>
              <a:rPr lang="en-US" sz="1600" smtClean="0"/>
              <a:t>play without undue delay (USGA Rule 6-7 )</a:t>
            </a:r>
          </a:p>
          <a:p>
            <a:pPr marL="947738" lvl="2" indent="-173038" eaLnBrk="1" hangingPunct="1">
              <a:lnSpc>
                <a:spcPct val="80000"/>
              </a:lnSpc>
              <a:spcBef>
                <a:spcPct val="0"/>
              </a:spcBef>
            </a:pPr>
            <a:r>
              <a:rPr lang="en-US" sz="1600" smtClean="0"/>
              <a:t>penalty for breach of Rule 6-7 is loss of hole</a:t>
            </a:r>
            <a:r>
              <a:rPr lang="en-US" sz="1600" b="1" smtClean="0"/>
              <a:t> </a:t>
            </a:r>
          </a:p>
          <a:p>
            <a:pPr marL="547688" lvl="1" indent="-173038" eaLnBrk="1" hangingPunct="1">
              <a:lnSpc>
                <a:spcPct val="80000"/>
              </a:lnSpc>
              <a:spcBef>
                <a:spcPct val="0"/>
              </a:spcBef>
              <a:buFontTx/>
              <a:buChar char="•"/>
            </a:pPr>
            <a:endParaRPr lang="en-US" sz="1600" smtClean="0"/>
          </a:p>
          <a:p>
            <a:pPr marL="609600" indent="-609600" eaLnBrk="1" hangingPunct="1">
              <a:lnSpc>
                <a:spcPct val="80000"/>
              </a:lnSpc>
              <a:spcBef>
                <a:spcPct val="0"/>
              </a:spcBef>
              <a:buFontTx/>
              <a:buAutoNum type="arabicPeriod" startAt="23"/>
            </a:pPr>
            <a:r>
              <a:rPr lang="en-US" sz="1800" b="1" smtClean="0">
                <a:solidFill>
                  <a:srgbClr val="FF3300"/>
                </a:solidFill>
              </a:rPr>
              <a:t>USE OF PORTABLE PHONES:</a:t>
            </a:r>
          </a:p>
          <a:p>
            <a:pPr marL="947738" lvl="2" indent="-173038" eaLnBrk="1" hangingPunct="1">
              <a:lnSpc>
                <a:spcPct val="80000"/>
              </a:lnSpc>
              <a:spcBef>
                <a:spcPct val="0"/>
              </a:spcBef>
            </a:pPr>
            <a:r>
              <a:rPr lang="en-US" sz="1600" smtClean="0"/>
              <a:t>except in emergency situations, use of cell phones, pagers, beepers or similar audible devices is prohibited </a:t>
            </a:r>
          </a:p>
          <a:p>
            <a:pPr marL="947738" lvl="2" indent="-173038" eaLnBrk="1" hangingPunct="1">
              <a:lnSpc>
                <a:spcPct val="80000"/>
              </a:lnSpc>
              <a:spcBef>
                <a:spcPct val="0"/>
              </a:spcBef>
            </a:pPr>
            <a:r>
              <a:rPr lang="en-US" sz="1600" smtClean="0">
                <a:solidFill>
                  <a:srgbClr val="FF3300"/>
                </a:solidFill>
              </a:rPr>
              <a:t>penalty – 1</a:t>
            </a:r>
            <a:r>
              <a:rPr lang="en-US" sz="1600" baseline="30000" smtClean="0">
                <a:solidFill>
                  <a:srgbClr val="FF3300"/>
                </a:solidFill>
              </a:rPr>
              <a:t>st</a:t>
            </a:r>
            <a:r>
              <a:rPr lang="en-US" sz="1600" smtClean="0">
                <a:solidFill>
                  <a:srgbClr val="FF3300"/>
                </a:solidFill>
              </a:rPr>
              <a:t> offense = warning. 2</a:t>
            </a:r>
            <a:r>
              <a:rPr lang="en-US" sz="1600" baseline="30000" smtClean="0">
                <a:solidFill>
                  <a:srgbClr val="FF3300"/>
                </a:solidFill>
              </a:rPr>
              <a:t>nd</a:t>
            </a:r>
            <a:r>
              <a:rPr lang="en-US" sz="1600" smtClean="0">
                <a:solidFill>
                  <a:srgbClr val="FF3300"/>
                </a:solidFill>
              </a:rPr>
              <a:t> offense = disqualification</a:t>
            </a:r>
          </a:p>
          <a:p>
            <a:pPr marL="547688" lvl="1" indent="-173038" eaLnBrk="1" hangingPunct="1">
              <a:lnSpc>
                <a:spcPct val="80000"/>
              </a:lnSpc>
              <a:spcBef>
                <a:spcPct val="0"/>
              </a:spcBef>
              <a:buFontTx/>
              <a:buChar char="•"/>
            </a:pPr>
            <a:endParaRPr lang="en-US" sz="1800" smtClean="0"/>
          </a:p>
          <a:p>
            <a:pPr marL="609600" indent="-609600" eaLnBrk="1" hangingPunct="1">
              <a:lnSpc>
                <a:spcPct val="80000"/>
              </a:lnSpc>
              <a:spcBef>
                <a:spcPct val="0"/>
              </a:spcBef>
              <a:buFontTx/>
              <a:buAutoNum type="arabicPeriod" startAt="23"/>
            </a:pPr>
            <a:r>
              <a:rPr lang="en-US" sz="1800" b="1" smtClean="0"/>
              <a:t>ETIQUETTE:</a:t>
            </a:r>
          </a:p>
          <a:p>
            <a:pPr marL="947738" lvl="2" indent="-173038" eaLnBrk="1" hangingPunct="1">
              <a:lnSpc>
                <a:spcPct val="80000"/>
              </a:lnSpc>
              <a:spcBef>
                <a:spcPct val="0"/>
              </a:spcBef>
            </a:pPr>
            <a:r>
              <a:rPr lang="en-US" sz="1600" smtClean="0"/>
              <a:t>See USGA Rule 33-7</a:t>
            </a:r>
          </a:p>
        </p:txBody>
      </p:sp>
      <p:sp>
        <p:nvSpPr>
          <p:cNvPr id="61442"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1443"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61444"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p:txBody>
          <a:bodyPr/>
          <a:lstStyle/>
          <a:p>
            <a:pPr algn="ctr" eaLnBrk="1" hangingPunct="1">
              <a:buFontTx/>
              <a:buNone/>
              <a:defRPr/>
            </a:pPr>
            <a:endParaRPr lang="en-US" sz="3600" b="1" smtClean="0">
              <a:effectLst>
                <a:outerShdw blurRad="38100" dist="38100" dir="2700000" algn="tl">
                  <a:srgbClr val="C0C0C0"/>
                </a:outerShdw>
              </a:effectLst>
            </a:endParaRPr>
          </a:p>
          <a:p>
            <a:pPr algn="ctr" eaLnBrk="1" hangingPunct="1">
              <a:buFontTx/>
              <a:buNone/>
              <a:defRPr/>
            </a:pPr>
            <a:r>
              <a:rPr lang="en-US" sz="7200" b="1" smtClean="0">
                <a:effectLst>
                  <a:outerShdw blurRad="38100" dist="38100" dir="2700000" algn="tl">
                    <a:srgbClr val="C0C0C0"/>
                  </a:outerShdw>
                </a:effectLst>
              </a:rPr>
              <a:t>Any Questions ?</a:t>
            </a:r>
            <a:endParaRPr lang="en-US" sz="7200" b="1" i="1" smtClean="0">
              <a:effectLst>
                <a:outerShdw blurRad="38100" dist="38100" dir="2700000" algn="tl">
                  <a:srgbClr val="C0C0C0"/>
                </a:outerShdw>
              </a:effectLst>
            </a:endParaRPr>
          </a:p>
        </p:txBody>
      </p:sp>
      <p:sp>
        <p:nvSpPr>
          <p:cNvPr id="6246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62467"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p:txBody>
          <a:bodyPr/>
          <a:lstStyle/>
          <a:p>
            <a:pPr algn="ctr" eaLnBrk="1" hangingPunct="1">
              <a:buFontTx/>
              <a:buNone/>
              <a:defRPr/>
            </a:pPr>
            <a:r>
              <a:rPr lang="en-US" sz="3600" b="1" u="sng">
                <a:effectLst>
                  <a:outerShdw blurRad="38100" dist="38100" dir="2700000" algn="tl">
                    <a:srgbClr val="C0C0C0"/>
                  </a:outerShdw>
                </a:effectLst>
              </a:rPr>
              <a:t>Captains Duties</a:t>
            </a:r>
            <a:endParaRPr lang="en-US" sz="3600" u="sng"/>
          </a:p>
          <a:p>
            <a:pPr eaLnBrk="1" hangingPunct="1">
              <a:defRPr/>
            </a:pPr>
            <a:endParaRPr lang="en-US" sz="2800"/>
          </a:p>
          <a:p>
            <a:pPr eaLnBrk="1" hangingPunct="1">
              <a:defRPr/>
            </a:pPr>
            <a:r>
              <a:rPr lang="en-US" sz="3600" b="1" i="1">
                <a:effectLst>
                  <a:outerShdw blurRad="38100" dist="38100" dir="2700000" algn="tl">
                    <a:srgbClr val="C0C0C0"/>
                  </a:outerShdw>
                </a:effectLst>
              </a:rPr>
              <a:t>Checklist</a:t>
            </a:r>
          </a:p>
          <a:p>
            <a:pPr lvl="1" eaLnBrk="1" hangingPunct="1">
              <a:defRPr/>
            </a:pPr>
            <a:r>
              <a:rPr lang="en-US" sz="3200" b="1" i="1">
                <a:effectLst>
                  <a:outerShdw blurRad="38100" dist="38100" dir="2700000" algn="tl">
                    <a:srgbClr val="C0C0C0"/>
                  </a:outerShdw>
                </a:effectLst>
              </a:rPr>
              <a:t>Before the season begins</a:t>
            </a:r>
          </a:p>
          <a:p>
            <a:pPr lvl="1" eaLnBrk="1" hangingPunct="1">
              <a:defRPr/>
            </a:pPr>
            <a:r>
              <a:rPr lang="en-US" sz="3200" b="1" i="1">
                <a:effectLst>
                  <a:outerShdw blurRad="38100" dist="38100" dir="2700000" algn="tl">
                    <a:srgbClr val="C0C0C0"/>
                  </a:outerShdw>
                </a:effectLst>
              </a:rPr>
              <a:t>Before each match</a:t>
            </a:r>
          </a:p>
          <a:p>
            <a:pPr lvl="1" eaLnBrk="1" hangingPunct="1">
              <a:defRPr/>
            </a:pPr>
            <a:r>
              <a:rPr lang="en-US" sz="3200" b="1" i="1">
                <a:effectLst>
                  <a:outerShdw blurRad="38100" dist="38100" dir="2700000" algn="tl">
                    <a:srgbClr val="C0C0C0"/>
                  </a:outerShdw>
                </a:effectLst>
              </a:rPr>
              <a:t>After each match</a:t>
            </a:r>
          </a:p>
        </p:txBody>
      </p:sp>
      <p:sp>
        <p:nvSpPr>
          <p:cNvPr id="6349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349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6349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2" name="Rectangle 2"/>
          <p:cNvSpPr>
            <a:spLocks noGrp="1" noChangeArrowheads="1"/>
          </p:cNvSpPr>
          <p:nvPr>
            <p:ph type="body" idx="4294967295"/>
          </p:nvPr>
        </p:nvSpPr>
        <p:spPr>
          <a:xfrm>
            <a:off x="457200" y="1447800"/>
            <a:ext cx="8229600" cy="609600"/>
          </a:xfrm>
        </p:spPr>
        <p:txBody>
          <a:bodyPr/>
          <a:lstStyle/>
          <a:p>
            <a:pPr algn="ctr" eaLnBrk="1" hangingPunct="1">
              <a:buFontTx/>
              <a:buNone/>
              <a:defRPr/>
            </a:pPr>
            <a:r>
              <a:rPr lang="en-US" sz="2800" b="1">
                <a:effectLst>
                  <a:outerShdw blurRad="38100" dist="38100" dir="2700000" algn="tl">
                    <a:srgbClr val="C0C0C0"/>
                  </a:outerShdw>
                </a:effectLst>
              </a:rPr>
              <a:t>Captains 1st Duty - Assemble your Team</a:t>
            </a:r>
            <a:endParaRPr lang="en-US" sz="2800"/>
          </a:p>
        </p:txBody>
      </p:sp>
      <p:sp>
        <p:nvSpPr>
          <p:cNvPr id="64514"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4515" name="Text Box 4"/>
          <p:cNvSpPr txBox="1">
            <a:spLocks noChangeArrowheads="1"/>
          </p:cNvSpPr>
          <p:nvPr/>
        </p:nvSpPr>
        <p:spPr bwMode="auto">
          <a:xfrm>
            <a:off x="2057400" y="381000"/>
            <a:ext cx="6629400" cy="862013"/>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a:p>
            <a:pPr algn="ctr" eaLnBrk="0" hangingPunct="0">
              <a:spcBef>
                <a:spcPct val="50000"/>
              </a:spcBef>
            </a:pPr>
            <a:endParaRPr lang="en-US" sz="1200" b="1" i="1"/>
          </a:p>
        </p:txBody>
      </p:sp>
      <p:pic>
        <p:nvPicPr>
          <p:cNvPr id="64516"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
        <p:nvSpPr>
          <p:cNvPr id="64517" name="Rectangle 1"/>
          <p:cNvSpPr>
            <a:spLocks noChangeArrowheads="1"/>
          </p:cNvSpPr>
          <p:nvPr/>
        </p:nvSpPr>
        <p:spPr bwMode="auto">
          <a:xfrm>
            <a:off x="152400" y="2743200"/>
            <a:ext cx="2133600" cy="1616075"/>
          </a:xfrm>
          <a:prstGeom prst="rect">
            <a:avLst/>
          </a:prstGeom>
          <a:noFill/>
          <a:ln w="9525">
            <a:noFill/>
            <a:miter lim="800000"/>
            <a:headEnd/>
            <a:tailEnd/>
          </a:ln>
        </p:spPr>
        <p:txBody>
          <a:bodyPr>
            <a:spAutoFit/>
          </a:bodyPr>
          <a:lstStyle/>
          <a:p>
            <a:pPr marL="609600" indent="-609600" algn="ctr">
              <a:lnSpc>
                <a:spcPct val="90000"/>
              </a:lnSpc>
            </a:pPr>
            <a:r>
              <a:rPr lang="en-US" b="1"/>
              <a:t>2012</a:t>
            </a:r>
          </a:p>
          <a:p>
            <a:pPr marL="609600" indent="-609600" algn="ctr">
              <a:lnSpc>
                <a:spcPct val="90000"/>
              </a:lnSpc>
            </a:pPr>
            <a:r>
              <a:rPr lang="en-US" b="1"/>
              <a:t>Interclub</a:t>
            </a:r>
          </a:p>
          <a:p>
            <a:pPr marL="609600" indent="-609600" algn="ctr">
              <a:lnSpc>
                <a:spcPct val="90000"/>
              </a:lnSpc>
            </a:pPr>
            <a:r>
              <a:rPr lang="en-US" b="1"/>
              <a:t>Champions</a:t>
            </a:r>
          </a:p>
          <a:p>
            <a:pPr marL="990600" lvl="1" indent="-533400" algn="ctr">
              <a:lnSpc>
                <a:spcPct val="90000"/>
              </a:lnSpc>
            </a:pPr>
            <a:endParaRPr lang="en-US" b="1"/>
          </a:p>
          <a:p>
            <a:pPr marL="609600" indent="-609600" algn="ctr">
              <a:lnSpc>
                <a:spcPct val="90000"/>
              </a:lnSpc>
            </a:pPr>
            <a:r>
              <a:rPr lang="en-US" sz="2000" b="1" i="1"/>
              <a:t>River Hills CC</a:t>
            </a:r>
          </a:p>
          <a:p>
            <a:pPr marL="609600" indent="-609600" algn="ctr">
              <a:lnSpc>
                <a:spcPct val="90000"/>
              </a:lnSpc>
            </a:pPr>
            <a:r>
              <a:rPr lang="en-US" b="1" i="1"/>
              <a:t>Lake Wylie, SC</a:t>
            </a:r>
          </a:p>
        </p:txBody>
      </p:sp>
      <p:pic>
        <p:nvPicPr>
          <p:cNvPr id="64518" name="Picture 1"/>
          <p:cNvPicPr>
            <a:picLocks noChangeAspect="1"/>
          </p:cNvPicPr>
          <p:nvPr/>
        </p:nvPicPr>
        <p:blipFill>
          <a:blip r:embed="rId3"/>
          <a:srcRect/>
          <a:stretch>
            <a:fillRect/>
          </a:stretch>
        </p:blipFill>
        <p:spPr bwMode="auto">
          <a:xfrm>
            <a:off x="2533650" y="2209800"/>
            <a:ext cx="5473700" cy="410527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fade">
                                      <p:cBhvr>
                                        <p:cTn id="7" dur="2000"/>
                                        <p:tgtEl>
                                          <p:spTgt spid="302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body" idx="4294967295"/>
          </p:nvPr>
        </p:nvSpPr>
        <p:spPr>
          <a:xfrm>
            <a:off x="457200" y="1600200"/>
            <a:ext cx="8229600" cy="4876800"/>
          </a:xfrm>
        </p:spPr>
        <p:txBody>
          <a:bodyPr/>
          <a:lstStyle/>
          <a:p>
            <a:pPr algn="ctr" eaLnBrk="1" hangingPunct="1">
              <a:buFontTx/>
              <a:buNone/>
            </a:pPr>
            <a:r>
              <a:rPr lang="en-US" sz="3600" b="1" smtClean="0">
                <a:effectLst>
                  <a:outerShdw blurRad="38100" dist="38100" dir="2700000" algn="tl">
                    <a:srgbClr val="C0C0C0"/>
                  </a:outerShdw>
                </a:effectLst>
              </a:rPr>
              <a:t>Captains Duties (Checklist)</a:t>
            </a:r>
          </a:p>
          <a:p>
            <a:pPr algn="ctr" eaLnBrk="1" hangingPunct="1">
              <a:buFontTx/>
              <a:buNone/>
            </a:pPr>
            <a:endParaRPr lang="en-US" sz="2400" b="1" smtClean="0">
              <a:effectLst>
                <a:outerShdw blurRad="38100" dist="38100" dir="2700000" algn="tl">
                  <a:srgbClr val="C0C0C0"/>
                </a:outerShdw>
              </a:effectLst>
            </a:endParaRPr>
          </a:p>
          <a:p>
            <a:pPr eaLnBrk="1" hangingPunct="1"/>
            <a:r>
              <a:rPr lang="en-US" b="1" u="sng" smtClean="0"/>
              <a:t>Before Season</a:t>
            </a:r>
          </a:p>
          <a:p>
            <a:pPr lvl="1" eaLnBrk="1" hangingPunct="1"/>
            <a:endParaRPr lang="en-US" sz="800" u="sng" smtClean="0">
              <a:effectLst>
                <a:outerShdw blurRad="38100" dist="38100" dir="2700000" algn="tl">
                  <a:srgbClr val="C0C0C0"/>
                </a:outerShdw>
              </a:effectLst>
            </a:endParaRPr>
          </a:p>
          <a:p>
            <a:pPr lvl="1" eaLnBrk="1" hangingPunct="1"/>
            <a:r>
              <a:rPr lang="en-US" smtClean="0">
                <a:effectLst>
                  <a:outerShdw blurRad="38100" dist="38100" dir="2700000" algn="tl">
                    <a:srgbClr val="C0C0C0"/>
                  </a:outerShdw>
                </a:effectLst>
              </a:rPr>
              <a:t>Assemble your Team</a:t>
            </a:r>
            <a:endParaRPr lang="en-US" smtClean="0">
              <a:solidFill>
                <a:srgbClr val="FF3300"/>
              </a:solidFill>
              <a:effectLst>
                <a:outerShdw blurRad="38100" dist="38100" dir="2700000" algn="tl">
                  <a:srgbClr val="C0C0C0"/>
                </a:outerShdw>
              </a:effectLst>
            </a:endParaRPr>
          </a:p>
          <a:p>
            <a:pPr lvl="2" eaLnBrk="1" hangingPunct="1"/>
            <a:r>
              <a:rPr lang="en-US" smtClean="0">
                <a:effectLst>
                  <a:outerShdw blurRad="38100" dist="38100" dir="2700000" algn="tl">
                    <a:srgbClr val="C0C0C0"/>
                  </a:outerShdw>
                </a:effectLst>
              </a:rPr>
              <a:t>Create Team Roster on TPP</a:t>
            </a:r>
          </a:p>
          <a:p>
            <a:pPr lvl="2" eaLnBrk="1" hangingPunct="1"/>
            <a:r>
              <a:rPr lang="en-US" smtClean="0">
                <a:effectLst>
                  <a:outerShdw blurRad="38100" dist="38100" dir="2700000" algn="tl">
                    <a:srgbClr val="C0C0C0"/>
                  </a:outerShdw>
                </a:effectLst>
              </a:rPr>
              <a:t>No limit to the number of players listed</a:t>
            </a:r>
          </a:p>
          <a:p>
            <a:pPr lvl="2" eaLnBrk="1" hangingPunct="1"/>
            <a:r>
              <a:rPr lang="en-US" smtClean="0">
                <a:effectLst>
                  <a:outerShdw blurRad="38100" dist="38100" dir="2700000" algn="tl">
                    <a:srgbClr val="C0C0C0"/>
                  </a:outerShdw>
                </a:effectLst>
              </a:rPr>
              <a:t>Players cannot be added after your last regular season match</a:t>
            </a:r>
          </a:p>
          <a:p>
            <a:pPr lvl="2" eaLnBrk="1" hangingPunct="1"/>
            <a:r>
              <a:rPr lang="en-US" smtClean="0">
                <a:effectLst>
                  <a:outerShdw blurRad="38100" dist="38100" dir="2700000" algn="tl">
                    <a:srgbClr val="C0C0C0"/>
                  </a:outerShdw>
                </a:effectLst>
              </a:rPr>
              <a:t>Must meet </a:t>
            </a:r>
            <a:r>
              <a:rPr lang="en-US" u="sng" smtClean="0">
                <a:effectLst>
                  <a:outerShdw blurRad="38100" dist="38100" dir="2700000" algn="tl">
                    <a:srgbClr val="C0C0C0"/>
                  </a:outerShdw>
                </a:effectLst>
              </a:rPr>
              <a:t>all</a:t>
            </a:r>
            <a:r>
              <a:rPr lang="en-US" smtClean="0">
                <a:effectLst>
                  <a:outerShdw blurRad="38100" dist="38100" dir="2700000" algn="tl">
                    <a:srgbClr val="C0C0C0"/>
                  </a:outerShdw>
                </a:effectLst>
              </a:rPr>
              <a:t> eligibility requirements </a:t>
            </a:r>
            <a:r>
              <a:rPr lang="en-US" i="1" smtClean="0">
                <a:effectLst>
                  <a:outerShdw blurRad="38100" dist="38100" dir="2700000" algn="tl">
                    <a:srgbClr val="C0C0C0"/>
                  </a:outerShdw>
                </a:effectLst>
              </a:rPr>
              <a:t>(Rule 1)</a:t>
            </a:r>
            <a:endParaRPr lang="en-US" smtClean="0">
              <a:effectLst>
                <a:outerShdw blurRad="38100" dist="38100" dir="2700000" algn="tl">
                  <a:srgbClr val="C0C0C0"/>
                </a:outerShdw>
              </a:effectLst>
            </a:endParaRPr>
          </a:p>
          <a:p>
            <a:pPr lvl="2" eaLnBrk="1" hangingPunct="1">
              <a:buFontTx/>
              <a:buNone/>
            </a:pPr>
            <a:endParaRPr lang="en-US" sz="1600" smtClean="0"/>
          </a:p>
        </p:txBody>
      </p:sp>
      <p:sp>
        <p:nvSpPr>
          <p:cNvPr id="6553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553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6554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fade">
                                      <p:cBhvr>
                                        <p:cTn id="7" dur="20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body" idx="4294967295"/>
          </p:nvPr>
        </p:nvSpPr>
        <p:spPr/>
        <p:txBody>
          <a:bodyPr/>
          <a:lstStyle/>
          <a:p>
            <a:pPr algn="ctr" eaLnBrk="1" hangingPunct="1">
              <a:buFontTx/>
              <a:buNone/>
            </a:pPr>
            <a:r>
              <a:rPr lang="en-US" sz="3600" b="1" smtClean="0">
                <a:effectLst>
                  <a:outerShdw blurRad="38100" dist="38100" dir="2700000" algn="tl">
                    <a:srgbClr val="C0C0C0"/>
                  </a:outerShdw>
                </a:effectLst>
              </a:rPr>
              <a:t>Captains Duties (Checklist)</a:t>
            </a:r>
          </a:p>
          <a:p>
            <a:pPr algn="ctr" eaLnBrk="1" hangingPunct="1">
              <a:buFontTx/>
              <a:buNone/>
            </a:pPr>
            <a:endParaRPr lang="en-US" sz="2400" b="1" smtClean="0">
              <a:effectLst>
                <a:outerShdw blurRad="38100" dist="38100" dir="2700000" algn="tl">
                  <a:srgbClr val="C0C0C0"/>
                </a:outerShdw>
              </a:effectLst>
            </a:endParaRPr>
          </a:p>
          <a:p>
            <a:pPr eaLnBrk="1" hangingPunct="1"/>
            <a:r>
              <a:rPr lang="en-US" b="1" u="sng" smtClean="0"/>
              <a:t>Before Season</a:t>
            </a:r>
            <a:r>
              <a:rPr lang="en-US" b="1" smtClean="0">
                <a:effectLst>
                  <a:outerShdw blurRad="38100" dist="38100" dir="2700000" algn="tl">
                    <a:srgbClr val="C0C0C0"/>
                  </a:outerShdw>
                </a:effectLst>
              </a:rPr>
              <a:t> </a:t>
            </a:r>
            <a:endParaRPr lang="en-US" sz="2400" b="1" smtClean="0">
              <a:effectLst>
                <a:outerShdw blurRad="38100" dist="38100" dir="2700000" algn="tl">
                  <a:srgbClr val="C0C0C0"/>
                </a:outerShdw>
              </a:effectLst>
            </a:endParaRPr>
          </a:p>
          <a:p>
            <a:pPr lvl="1" eaLnBrk="1" hangingPunct="1"/>
            <a:r>
              <a:rPr lang="en-US" sz="2000" smtClean="0">
                <a:effectLst>
                  <a:outerShdw blurRad="38100" dist="38100" dir="2700000" algn="tl">
                    <a:srgbClr val="C0C0C0"/>
                  </a:outerShdw>
                </a:effectLst>
              </a:rPr>
              <a:t>Assemble your Team</a:t>
            </a:r>
          </a:p>
          <a:p>
            <a:pPr lvl="1" eaLnBrk="1" hangingPunct="1"/>
            <a:r>
              <a:rPr lang="en-US" sz="3600" smtClean="0">
                <a:effectLst>
                  <a:outerShdw blurRad="38100" dist="38100" dir="2700000" algn="tl">
                    <a:srgbClr val="C0C0C0"/>
                  </a:outerShdw>
                </a:effectLst>
              </a:rPr>
              <a:t>Contact opposing Captains</a:t>
            </a:r>
          </a:p>
          <a:p>
            <a:pPr lvl="2" eaLnBrk="1" hangingPunct="1"/>
            <a:r>
              <a:rPr lang="en-US" smtClean="0"/>
              <a:t>discuss fees and social plans</a:t>
            </a:r>
          </a:p>
          <a:p>
            <a:pPr lvl="2" eaLnBrk="1" hangingPunct="1"/>
            <a:r>
              <a:rPr lang="en-US" smtClean="0"/>
              <a:t>generate regular season schedules</a:t>
            </a:r>
          </a:p>
          <a:p>
            <a:pPr lvl="3" eaLnBrk="1" hangingPunct="1"/>
            <a:r>
              <a:rPr lang="en-US" smtClean="0"/>
              <a:t>email to: </a:t>
            </a:r>
            <a:r>
              <a:rPr lang="en-US" smtClean="0">
                <a:hlinkClick r:id="rId2"/>
              </a:rPr>
              <a:t>interclub@carolinasgolf.org</a:t>
            </a:r>
            <a:endParaRPr lang="en-US" smtClean="0"/>
          </a:p>
        </p:txBody>
      </p:sp>
      <p:sp>
        <p:nvSpPr>
          <p:cNvPr id="6656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656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66564" name="Picture 8" descr="CGA NEW - Color"/>
          <p:cNvPicPr>
            <a:picLocks noChangeAspect="1" noChangeArrowheads="1"/>
          </p:cNvPicPr>
          <p:nvPr/>
        </p:nvPicPr>
        <p:blipFill>
          <a:blip r:embed="rId3"/>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p:txBody>
          <a:bodyPr/>
          <a:lstStyle/>
          <a:p>
            <a:pPr algn="ctr" eaLnBrk="1" hangingPunct="1">
              <a:buFontTx/>
              <a:buNone/>
              <a:defRPr/>
            </a:pPr>
            <a:r>
              <a:rPr lang="en-US" sz="4000">
                <a:effectLst>
                  <a:outerShdw blurRad="38100" dist="38100" dir="2700000" algn="tl">
                    <a:srgbClr val="C0C0C0"/>
                  </a:outerShdw>
                </a:effectLst>
              </a:rPr>
              <a:t>Ask questions anytime</a:t>
            </a:r>
          </a:p>
        </p:txBody>
      </p:sp>
      <p:sp>
        <p:nvSpPr>
          <p:cNvPr id="2150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1507"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150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21509" name="Picture 11" descr="MPj04395360000[1]"/>
          <p:cNvPicPr>
            <a:picLocks noChangeAspect="1" noChangeArrowheads="1"/>
          </p:cNvPicPr>
          <p:nvPr/>
        </p:nvPicPr>
        <p:blipFill>
          <a:blip r:embed="rId3"/>
          <a:srcRect/>
          <a:stretch>
            <a:fillRect/>
          </a:stretch>
        </p:blipFill>
        <p:spPr bwMode="auto">
          <a:xfrm>
            <a:off x="1524000" y="2514600"/>
            <a:ext cx="6400800" cy="34448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7586"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graphicFrame>
        <p:nvGraphicFramePr>
          <p:cNvPr id="39222" name="Group 310"/>
          <p:cNvGraphicFramePr>
            <a:graphicFrameLocks noGrp="1"/>
          </p:cNvGraphicFramePr>
          <p:nvPr>
            <p:ph sz="half" idx="4294967295"/>
          </p:nvPr>
        </p:nvGraphicFramePr>
        <p:xfrm>
          <a:off x="533400" y="2209800"/>
          <a:ext cx="7924800" cy="4389120"/>
        </p:xfrm>
        <a:graphic>
          <a:graphicData uri="http://schemas.openxmlformats.org/drawingml/2006/table">
            <a:tbl>
              <a:tblPr/>
              <a:tblGrid>
                <a:gridCol w="1981200"/>
                <a:gridCol w="1981200"/>
                <a:gridCol w="1981200"/>
                <a:gridCol w="1981200"/>
              </a:tblGrid>
              <a:tr h="2444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Group No.</a:t>
                      </a:r>
                      <a:endParaRPr kumimoji="0" lang="en-US" sz="2800" b="0" i="0" u="none" strike="noStrike" cap="none" normalizeH="0" baseline="0" dirty="0" smtClean="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cap="flat">
                      <a:noFill/>
                    </a:lnR>
                    <a:lnT cap="flat">
                      <a:noFill/>
                    </a:lnT>
                    <a:lnB>
                      <a:noFill/>
                    </a:lnB>
                    <a:lnTlToBr>
                      <a:noFill/>
                    </a:lnTlToBr>
                    <a:lnBlToTr>
                      <a:noFill/>
                    </a:lnBlToTr>
                    <a:noFill/>
                  </a:tcPr>
                </a:tc>
              </a:tr>
              <a:tr h="2555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Team 1:</a:t>
                      </a:r>
                      <a:endParaRPr kumimoji="0" lang="en-US" sz="28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555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Team 2:</a:t>
                      </a:r>
                      <a:endParaRPr kumimoji="0" lang="en-US" sz="2800" b="0" i="0" u="none" strike="noStrike" cap="none" normalizeH="0" baseline="0" dirty="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555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Team 3:</a:t>
                      </a:r>
                      <a:endParaRPr kumimoji="0" lang="en-US" sz="28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555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Team 4:</a:t>
                      </a:r>
                      <a:endParaRPr kumimoji="0" lang="en-US" sz="28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171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1698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HOST CLUB</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GUEST CLUB</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DATE</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T-TIME</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27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7648" name="Rectangle 311"/>
          <p:cNvSpPr>
            <a:spLocks noChangeArrowheads="1"/>
          </p:cNvSpPr>
          <p:nvPr/>
        </p:nvSpPr>
        <p:spPr bwMode="auto">
          <a:xfrm>
            <a:off x="2590800" y="1295400"/>
            <a:ext cx="4564063" cy="687388"/>
          </a:xfrm>
          <a:prstGeom prst="rect">
            <a:avLst/>
          </a:prstGeom>
          <a:noFill/>
          <a:ln w="9525">
            <a:noFill/>
            <a:miter lim="800000"/>
            <a:headEnd/>
            <a:tailEnd/>
          </a:ln>
        </p:spPr>
        <p:txBody>
          <a:bodyPr>
            <a:spAutoFit/>
          </a:bodyPr>
          <a:lstStyle/>
          <a:p>
            <a:pPr algn="ctr" eaLnBrk="0" hangingPunct="0"/>
            <a:r>
              <a:rPr lang="en-US" b="1"/>
              <a:t>CGA Carolinas Interclub Team Play</a:t>
            </a:r>
          </a:p>
          <a:p>
            <a:pPr algn="ctr" eaLnBrk="0" hangingPunct="0"/>
            <a:r>
              <a:rPr lang="en-US" b="1" u="sng"/>
              <a:t>Schedule</a:t>
            </a:r>
          </a:p>
        </p:txBody>
      </p:sp>
      <p:pic>
        <p:nvPicPr>
          <p:cNvPr id="67649" name="Picture 313"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body" idx="4294967295"/>
          </p:nvPr>
        </p:nvSpPr>
        <p:spPr/>
        <p:txBody>
          <a:bodyPr/>
          <a:lstStyle/>
          <a:p>
            <a:pPr algn="ctr" eaLnBrk="1" hangingPunct="1">
              <a:buFontTx/>
              <a:buNone/>
            </a:pPr>
            <a:r>
              <a:rPr lang="en-US" sz="3600" b="1" smtClean="0">
                <a:effectLst>
                  <a:outerShdw blurRad="38100" dist="38100" dir="2700000" algn="tl">
                    <a:srgbClr val="C0C0C0"/>
                  </a:outerShdw>
                </a:effectLst>
              </a:rPr>
              <a:t>Captains Duties (Checklist)</a:t>
            </a:r>
          </a:p>
          <a:p>
            <a:pPr algn="ctr" eaLnBrk="1" hangingPunct="1">
              <a:buFontTx/>
              <a:buNone/>
            </a:pPr>
            <a:endParaRPr lang="en-US" sz="2400" b="1" smtClean="0">
              <a:effectLst>
                <a:outerShdw blurRad="38100" dist="38100" dir="2700000" algn="tl">
                  <a:srgbClr val="C0C0C0"/>
                </a:outerShdw>
              </a:effectLst>
            </a:endParaRPr>
          </a:p>
          <a:p>
            <a:pPr eaLnBrk="1" hangingPunct="1"/>
            <a:r>
              <a:rPr lang="en-US" b="1" u="sng" smtClean="0"/>
              <a:t>Before Season</a:t>
            </a:r>
            <a:r>
              <a:rPr lang="en-US" b="1" smtClean="0">
                <a:effectLst>
                  <a:outerShdw blurRad="38100" dist="38100" dir="2700000" algn="tl">
                    <a:srgbClr val="C0C0C0"/>
                  </a:outerShdw>
                </a:effectLst>
              </a:rPr>
              <a:t> </a:t>
            </a:r>
          </a:p>
          <a:p>
            <a:pPr lvl="1" eaLnBrk="1" hangingPunct="1"/>
            <a:r>
              <a:rPr lang="en-US" sz="2000" smtClean="0">
                <a:effectLst>
                  <a:outerShdw blurRad="38100" dist="38100" dir="2700000" algn="tl">
                    <a:srgbClr val="C0C0C0"/>
                  </a:outerShdw>
                </a:effectLst>
              </a:rPr>
              <a:t>Assemble your Team</a:t>
            </a:r>
          </a:p>
          <a:p>
            <a:pPr lvl="1" eaLnBrk="1" hangingPunct="1"/>
            <a:r>
              <a:rPr lang="en-US" sz="2000" smtClean="0">
                <a:effectLst>
                  <a:outerShdw blurRad="38100" dist="38100" dir="2700000" algn="tl">
                    <a:srgbClr val="C0C0C0"/>
                  </a:outerShdw>
                </a:effectLst>
              </a:rPr>
              <a:t>Submit regular season schedule to CGA</a:t>
            </a:r>
          </a:p>
          <a:p>
            <a:pPr lvl="1" eaLnBrk="1" hangingPunct="1"/>
            <a:r>
              <a:rPr lang="en-US" sz="3200" b="1" smtClean="0">
                <a:effectLst>
                  <a:outerShdw blurRad="38100" dist="38100" dir="2700000" algn="tl">
                    <a:srgbClr val="C0C0C0"/>
                  </a:outerShdw>
                </a:effectLst>
              </a:rPr>
              <a:t>Hold Team meeting</a:t>
            </a:r>
            <a:endParaRPr lang="en-US" sz="3200" smtClean="0">
              <a:effectLst>
                <a:outerShdw blurRad="38100" dist="38100" dir="2700000" algn="tl">
                  <a:srgbClr val="C0C0C0"/>
                </a:outerShdw>
              </a:effectLst>
            </a:endParaRPr>
          </a:p>
          <a:p>
            <a:pPr lvl="2" eaLnBrk="1" hangingPunct="1"/>
            <a:r>
              <a:rPr lang="en-US" smtClean="0">
                <a:effectLst>
                  <a:outerShdw blurRad="38100" dist="38100" dir="2700000" algn="tl">
                    <a:srgbClr val="C0C0C0"/>
                  </a:outerShdw>
                </a:effectLst>
              </a:rPr>
              <a:t>discuss interclub rules and format</a:t>
            </a:r>
          </a:p>
          <a:p>
            <a:pPr lvl="2" eaLnBrk="1" hangingPunct="1"/>
            <a:r>
              <a:rPr lang="en-US" smtClean="0">
                <a:effectLst>
                  <a:outerShdw blurRad="38100" dist="38100" dir="2700000" algn="tl">
                    <a:srgbClr val="C0C0C0"/>
                  </a:outerShdw>
                </a:effectLst>
              </a:rPr>
              <a:t>review match play rules</a:t>
            </a:r>
          </a:p>
        </p:txBody>
      </p:sp>
      <p:sp>
        <p:nvSpPr>
          <p:cNvPr id="6861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861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6861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2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body" idx="4294967295"/>
          </p:nvPr>
        </p:nvSpPr>
        <p:spPr/>
        <p:txBody>
          <a:bodyPr/>
          <a:lstStyle/>
          <a:p>
            <a:pPr algn="ctr" eaLnBrk="1" hangingPunct="1">
              <a:buFontTx/>
              <a:buNone/>
            </a:pPr>
            <a:r>
              <a:rPr lang="en-US" sz="3600" b="1" smtClean="0">
                <a:effectLst>
                  <a:outerShdw blurRad="38100" dist="38100" dir="2700000" algn="tl">
                    <a:srgbClr val="C0C0C0"/>
                  </a:outerShdw>
                </a:effectLst>
              </a:rPr>
              <a:t>Captains Duties (Checklist)</a:t>
            </a:r>
          </a:p>
          <a:p>
            <a:pPr algn="ctr" eaLnBrk="1" hangingPunct="1">
              <a:buFontTx/>
              <a:buNone/>
            </a:pPr>
            <a:endParaRPr lang="en-US" sz="2400" b="1" smtClean="0">
              <a:effectLst>
                <a:outerShdw blurRad="38100" dist="38100" dir="2700000" algn="tl">
                  <a:srgbClr val="C0C0C0"/>
                </a:outerShdw>
              </a:effectLst>
            </a:endParaRPr>
          </a:p>
          <a:p>
            <a:pPr eaLnBrk="1" hangingPunct="1"/>
            <a:r>
              <a:rPr lang="en-US" b="1" u="sng" smtClean="0"/>
              <a:t>1 Week Before a Match</a:t>
            </a:r>
            <a:r>
              <a:rPr lang="en-US" b="1" smtClean="0">
                <a:effectLst>
                  <a:outerShdw blurRad="38100" dist="38100" dir="2700000" algn="tl">
                    <a:srgbClr val="C0C0C0"/>
                  </a:outerShdw>
                </a:effectLst>
              </a:rPr>
              <a:t> </a:t>
            </a:r>
          </a:p>
          <a:p>
            <a:pPr lvl="1" eaLnBrk="1" hangingPunct="1"/>
            <a:r>
              <a:rPr lang="en-US" b="1" smtClean="0">
                <a:effectLst>
                  <a:outerShdw blurRad="38100" dist="38100" dir="2700000" algn="tl">
                    <a:srgbClr val="C0C0C0"/>
                  </a:outerShdw>
                </a:effectLst>
              </a:rPr>
              <a:t>Confirm the schedule (date and tee times)</a:t>
            </a:r>
            <a:r>
              <a:rPr lang="en-US" smtClean="0"/>
              <a:t> </a:t>
            </a:r>
          </a:p>
          <a:p>
            <a:pPr lvl="1" algn="ctr" eaLnBrk="1" hangingPunct="1">
              <a:buFontTx/>
              <a:buNone/>
            </a:pPr>
            <a:r>
              <a:rPr lang="en-US" sz="2400" smtClean="0"/>
              <a:t>NOTE: must inform the CGA of a re-scheduled match</a:t>
            </a:r>
            <a:r>
              <a:rPr lang="en-US" smtClean="0"/>
              <a:t> </a:t>
            </a:r>
          </a:p>
        </p:txBody>
      </p:sp>
      <p:sp>
        <p:nvSpPr>
          <p:cNvPr id="6963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963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6963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fade">
                                      <p:cBhvr>
                                        <p:cTn id="7" dur="2000"/>
                                        <p:tgtEl>
                                          <p:spTgt spid="190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8" name="Rectangle 2"/>
          <p:cNvSpPr>
            <a:spLocks noGrp="1" noChangeArrowheads="1"/>
          </p:cNvSpPr>
          <p:nvPr>
            <p:ph type="body" idx="4294967295"/>
          </p:nvPr>
        </p:nvSpPr>
        <p:spPr/>
        <p:txBody>
          <a:bodyPr/>
          <a:lstStyle/>
          <a:p>
            <a:pPr algn="ctr" eaLnBrk="1" hangingPunct="1">
              <a:buFontTx/>
              <a:buNone/>
            </a:pPr>
            <a:r>
              <a:rPr lang="en-US" sz="3600" b="1" smtClean="0">
                <a:effectLst>
                  <a:outerShdw blurRad="38100" dist="38100" dir="2700000" algn="tl">
                    <a:srgbClr val="C0C0C0"/>
                  </a:outerShdw>
                </a:effectLst>
              </a:rPr>
              <a:t>Captains Duties (Checklist)</a:t>
            </a:r>
          </a:p>
          <a:p>
            <a:pPr algn="ctr" eaLnBrk="1" hangingPunct="1">
              <a:buFontTx/>
              <a:buNone/>
            </a:pPr>
            <a:endParaRPr lang="en-US" sz="2400" b="1" smtClean="0">
              <a:effectLst>
                <a:outerShdw blurRad="38100" dist="38100" dir="2700000" algn="tl">
                  <a:srgbClr val="C0C0C0"/>
                </a:outerShdw>
              </a:effectLst>
            </a:endParaRPr>
          </a:p>
          <a:p>
            <a:pPr eaLnBrk="1" hangingPunct="1"/>
            <a:r>
              <a:rPr lang="en-US" b="1" u="sng" smtClean="0"/>
              <a:t>1 Week Before a Match</a:t>
            </a:r>
            <a:r>
              <a:rPr lang="en-US" b="1" smtClean="0">
                <a:effectLst>
                  <a:outerShdw blurRad="38100" dist="38100" dir="2700000" algn="tl">
                    <a:srgbClr val="C0C0C0"/>
                  </a:outerShdw>
                </a:effectLst>
              </a:rPr>
              <a:t> </a:t>
            </a:r>
          </a:p>
          <a:p>
            <a:pPr lvl="1" eaLnBrk="1" hangingPunct="1"/>
            <a:r>
              <a:rPr lang="en-US" sz="2000" smtClean="0">
                <a:effectLst>
                  <a:outerShdw blurRad="38100" dist="38100" dir="2700000" algn="tl">
                    <a:srgbClr val="C0C0C0"/>
                  </a:outerShdw>
                </a:effectLst>
              </a:rPr>
              <a:t>Confirm the schedule (date and tee times)</a:t>
            </a:r>
          </a:p>
          <a:p>
            <a:pPr lvl="1" eaLnBrk="1" hangingPunct="1"/>
            <a:r>
              <a:rPr lang="en-US" sz="3200" smtClean="0"/>
              <a:t>Confirm set of </a:t>
            </a:r>
            <a:r>
              <a:rPr lang="en-US" sz="3200" u="sng" smtClean="0"/>
              <a:t>tees</a:t>
            </a:r>
            <a:r>
              <a:rPr lang="en-US" sz="3200" smtClean="0"/>
              <a:t> to be used (in TPP)</a:t>
            </a:r>
          </a:p>
          <a:p>
            <a:pPr lvl="2" eaLnBrk="1" hangingPunct="1"/>
            <a:r>
              <a:rPr lang="en-US" smtClean="0">
                <a:effectLst>
                  <a:outerShdw blurRad="38100" dist="38100" dir="2700000" algn="tl">
                    <a:srgbClr val="C0C0C0"/>
                  </a:outerShdw>
                </a:effectLst>
              </a:rPr>
              <a:t>Slope</a:t>
            </a:r>
          </a:p>
          <a:p>
            <a:pPr lvl="2" eaLnBrk="1" hangingPunct="1"/>
            <a:r>
              <a:rPr lang="en-US" smtClean="0">
                <a:effectLst>
                  <a:outerShdw blurRad="38100" dist="38100" dir="2700000" algn="tl">
                    <a:srgbClr val="C0C0C0"/>
                  </a:outerShdw>
                </a:effectLst>
              </a:rPr>
              <a:t>Course Rating</a:t>
            </a:r>
            <a:endParaRPr lang="en-US" smtClean="0"/>
          </a:p>
        </p:txBody>
      </p:sp>
      <p:sp>
        <p:nvSpPr>
          <p:cNvPr id="70658"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0659" name="Text Box 4"/>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70660"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fade">
                                      <p:cBhvr>
                                        <p:cTn id="7" dur="2000"/>
                                        <p:tgtEl>
                                          <p:spTgt spid="295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a:xfrm>
            <a:off x="457200" y="1447800"/>
            <a:ext cx="8229600" cy="5029200"/>
          </a:xfrm>
        </p:spPr>
        <p:txBody>
          <a:bodyPr/>
          <a:lstStyle/>
          <a:p>
            <a:pPr algn="ctr" eaLnBrk="1" hangingPunct="1">
              <a:buFontTx/>
              <a:buNone/>
              <a:defRPr/>
            </a:pPr>
            <a:r>
              <a:rPr lang="en-US" sz="3600" b="1" dirty="0" smtClean="0">
                <a:effectLst>
                  <a:outerShdw blurRad="38100" dist="38100" dir="2700000" algn="tl">
                    <a:srgbClr val="C0C0C0"/>
                  </a:outerShdw>
                </a:effectLst>
              </a:rPr>
              <a:t>Captains Duties (Checklist)</a:t>
            </a:r>
          </a:p>
          <a:p>
            <a:pPr algn="ctr" eaLnBrk="1" hangingPunct="1">
              <a:buFontTx/>
              <a:buNone/>
              <a:defRPr/>
            </a:pPr>
            <a:endParaRPr lang="en-US" sz="2400" b="1" dirty="0" smtClean="0">
              <a:effectLst>
                <a:outerShdw blurRad="38100" dist="38100" dir="2700000" algn="tl">
                  <a:srgbClr val="C0C0C0"/>
                </a:outerShdw>
              </a:effectLst>
            </a:endParaRPr>
          </a:p>
          <a:p>
            <a:pPr eaLnBrk="1" hangingPunct="1">
              <a:defRPr/>
            </a:pPr>
            <a:r>
              <a:rPr lang="en-US" sz="2400" b="1" u="sng" dirty="0" smtClean="0"/>
              <a:t>5 Days before the match, both Captains should;</a:t>
            </a:r>
            <a:endParaRPr lang="en-US" sz="2400" dirty="0" smtClean="0"/>
          </a:p>
          <a:p>
            <a:pPr lvl="1" eaLnBrk="1" hangingPunct="1">
              <a:defRPr/>
            </a:pPr>
            <a:endParaRPr lang="en-US" sz="2400" dirty="0" smtClean="0"/>
          </a:p>
          <a:p>
            <a:pPr lvl="1" eaLnBrk="1" hangingPunct="1">
              <a:defRPr/>
            </a:pPr>
            <a:r>
              <a:rPr lang="en-US" sz="2000" dirty="0" smtClean="0"/>
              <a:t>Prepare a 12 man match roster (on TPP)</a:t>
            </a:r>
          </a:p>
          <a:p>
            <a:pPr lvl="2" eaLnBrk="1" hangingPunct="1">
              <a:defRPr/>
            </a:pPr>
            <a:r>
              <a:rPr lang="en-US" sz="2000" b="1" dirty="0" smtClean="0"/>
              <a:t>list players in order (low to high) </a:t>
            </a:r>
          </a:p>
          <a:p>
            <a:pPr lvl="2" eaLnBrk="1" hangingPunct="1">
              <a:defRPr/>
            </a:pPr>
            <a:r>
              <a:rPr lang="en-US" sz="2000" b="1" dirty="0"/>
              <a:t>Exchange rosters </a:t>
            </a:r>
            <a:r>
              <a:rPr lang="en-US" sz="2000" dirty="0"/>
              <a:t>(via email</a:t>
            </a:r>
            <a:r>
              <a:rPr lang="en-US" sz="2000" dirty="0" smtClean="0"/>
              <a:t>)</a:t>
            </a:r>
            <a:endParaRPr lang="en-US" sz="2000" b="1" dirty="0" smtClean="0"/>
          </a:p>
          <a:p>
            <a:pPr lvl="2" eaLnBrk="1" hangingPunct="1">
              <a:defRPr/>
            </a:pPr>
            <a:r>
              <a:rPr lang="en-US" sz="2000" b="1" dirty="0" smtClean="0"/>
              <a:t>Review/verify opponents players </a:t>
            </a:r>
            <a:r>
              <a:rPr lang="en-US" sz="2000" b="1" dirty="0"/>
              <a:t>LI and </a:t>
            </a:r>
            <a:r>
              <a:rPr lang="en-US" sz="2000" b="1" dirty="0" smtClean="0"/>
              <a:t>course </a:t>
            </a:r>
            <a:r>
              <a:rPr lang="en-US" sz="2000" b="1" dirty="0" err="1"/>
              <a:t>hdcp</a:t>
            </a:r>
            <a:endParaRPr lang="en-US" sz="2000" b="1" dirty="0"/>
          </a:p>
          <a:p>
            <a:pPr lvl="2" eaLnBrk="1" hangingPunct="1">
              <a:defRPr/>
            </a:pPr>
            <a:r>
              <a:rPr lang="en-US" sz="2000" dirty="0">
                <a:solidFill>
                  <a:srgbClr val="FF0000"/>
                </a:solidFill>
              </a:rPr>
              <a:t>LI questions/issues ?</a:t>
            </a:r>
            <a:r>
              <a:rPr lang="en-US" sz="2000" dirty="0"/>
              <a:t> Notify the CGA for resolution</a:t>
            </a:r>
          </a:p>
          <a:p>
            <a:pPr lvl="2" eaLnBrk="1" hangingPunct="1">
              <a:defRPr/>
            </a:pPr>
            <a:r>
              <a:rPr lang="en-US" sz="2000" b="1" dirty="0" smtClean="0"/>
              <a:t>Print </a:t>
            </a:r>
            <a:r>
              <a:rPr lang="en-US" sz="2000" b="1" dirty="0"/>
              <a:t>2 copies of match/results form</a:t>
            </a:r>
          </a:p>
          <a:p>
            <a:pPr lvl="2" eaLnBrk="1" hangingPunct="1">
              <a:defRPr/>
            </a:pPr>
            <a:endParaRPr lang="en-US" sz="2000" b="1" dirty="0" smtClean="0"/>
          </a:p>
          <a:p>
            <a:pPr lvl="2" eaLnBrk="1" hangingPunct="1">
              <a:defRPr/>
            </a:pPr>
            <a:endParaRPr lang="en-US" sz="2000" b="1" dirty="0" smtClean="0"/>
          </a:p>
        </p:txBody>
      </p:sp>
      <p:sp>
        <p:nvSpPr>
          <p:cNvPr id="7168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168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7168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p:cNvSpPr>
            <a:spLocks noGrp="1" noChangeArrowheads="1"/>
          </p:cNvSpPr>
          <p:nvPr>
            <p:ph type="title" idx="4294967295"/>
          </p:nvPr>
        </p:nvSpPr>
        <p:spPr>
          <a:xfrm>
            <a:off x="457200" y="304800"/>
            <a:ext cx="8229600" cy="381000"/>
          </a:xfrm>
        </p:spPr>
        <p:txBody>
          <a:bodyPr/>
          <a:lstStyle/>
          <a:p>
            <a:pPr eaLnBrk="1" hangingPunct="1"/>
            <a:r>
              <a:rPr lang="en-US" sz="2000" i="1" smtClean="0">
                <a:solidFill>
                  <a:schemeClr val="tx1"/>
                </a:solidFill>
              </a:rPr>
              <a:t>Results Forms – (one course Vs two courses)</a:t>
            </a:r>
          </a:p>
        </p:txBody>
      </p:sp>
      <p:pic>
        <p:nvPicPr>
          <p:cNvPr id="71683" name="Picture 2945"/>
          <p:cNvPicPr>
            <a:picLocks noGrp="1" noChangeAspect="1" noChangeArrowheads="1"/>
          </p:cNvPicPr>
          <p:nvPr>
            <p:ph idx="4294967295"/>
          </p:nvPr>
        </p:nvPicPr>
        <p:blipFill>
          <a:blip r:embed="rId2"/>
          <a:srcRect/>
          <a:stretch>
            <a:fillRect/>
          </a:stretch>
        </p:blipFill>
        <p:spPr>
          <a:xfrm>
            <a:off x="304800" y="847725"/>
            <a:ext cx="4310063" cy="5410200"/>
          </a:xfrm>
          <a:ln>
            <a:solidFill>
              <a:schemeClr val="tx1"/>
            </a:solidFill>
          </a:ln>
        </p:spPr>
      </p:pic>
      <p:pic>
        <p:nvPicPr>
          <p:cNvPr id="72707" name="Picture 6" descr="CGALogoNew2010"/>
          <p:cNvPicPr>
            <a:picLocks noChangeAspect="1" noChangeArrowheads="1"/>
          </p:cNvPicPr>
          <p:nvPr/>
        </p:nvPicPr>
        <p:blipFill>
          <a:blip r:embed="rId3"/>
          <a:srcRect/>
          <a:stretch>
            <a:fillRect/>
          </a:stretch>
        </p:blipFill>
        <p:spPr bwMode="auto">
          <a:xfrm>
            <a:off x="3148013" y="1638300"/>
            <a:ext cx="381000" cy="381000"/>
          </a:xfrm>
          <a:prstGeom prst="rect">
            <a:avLst/>
          </a:prstGeom>
          <a:noFill/>
          <a:ln w="9525">
            <a:noFill/>
            <a:miter lim="800000"/>
            <a:headEnd/>
            <a:tailEnd/>
          </a:ln>
        </p:spPr>
      </p:pic>
      <p:pic>
        <p:nvPicPr>
          <p:cNvPr id="72708" name="Picture 8" descr="CGALogoNew2010"/>
          <p:cNvPicPr>
            <a:picLocks noChangeAspect="1" noChangeArrowheads="1"/>
          </p:cNvPicPr>
          <p:nvPr/>
        </p:nvPicPr>
        <p:blipFill>
          <a:blip r:embed="rId3"/>
          <a:srcRect/>
          <a:stretch>
            <a:fillRect/>
          </a:stretch>
        </p:blipFill>
        <p:spPr bwMode="auto">
          <a:xfrm>
            <a:off x="3148013" y="1638300"/>
            <a:ext cx="381000" cy="381000"/>
          </a:xfrm>
          <a:prstGeom prst="rect">
            <a:avLst/>
          </a:prstGeom>
          <a:noFill/>
          <a:ln w="9525">
            <a:noFill/>
            <a:miter lim="800000"/>
            <a:headEnd/>
            <a:tailEnd/>
          </a:ln>
        </p:spPr>
      </p:pic>
      <p:graphicFrame>
        <p:nvGraphicFramePr>
          <p:cNvPr id="5" name="Table 4"/>
          <p:cNvGraphicFramePr>
            <a:graphicFrameLocks noGrp="1"/>
          </p:cNvGraphicFramePr>
          <p:nvPr/>
        </p:nvGraphicFramePr>
        <p:xfrm>
          <a:off x="4724400" y="838200"/>
          <a:ext cx="4343398" cy="5638799"/>
        </p:xfrm>
        <a:graphic>
          <a:graphicData uri="http://schemas.openxmlformats.org/drawingml/2006/table">
            <a:tbl>
              <a:tblPr/>
              <a:tblGrid>
                <a:gridCol w="219158"/>
                <a:gridCol w="79269"/>
                <a:gridCol w="578204"/>
                <a:gridCol w="180299"/>
                <a:gridCol w="180299"/>
                <a:gridCol w="174082"/>
                <a:gridCol w="200506"/>
                <a:gridCol w="198952"/>
                <a:gridCol w="200506"/>
                <a:gridCol w="153877"/>
                <a:gridCol w="74607"/>
                <a:gridCol w="578204"/>
                <a:gridCol w="180299"/>
                <a:gridCol w="180299"/>
                <a:gridCol w="174082"/>
                <a:gridCol w="200506"/>
                <a:gridCol w="198952"/>
                <a:gridCol w="200506"/>
                <a:gridCol w="390791"/>
              </a:tblGrid>
              <a:tr h="114024">
                <a:tc gridSpan="19">
                  <a:txBody>
                    <a:bodyPr/>
                    <a:lstStyle/>
                    <a:p>
                      <a:pPr algn="ctr" fontAlgn="b"/>
                      <a:r>
                        <a:rPr lang="en-US" sz="600" b="1" i="0" u="none" strike="noStrike" dirty="0">
                          <a:effectLst/>
                          <a:latin typeface="Arial"/>
                        </a:rPr>
                        <a:t>CGA Interclub Team Play</a:t>
                      </a:r>
                      <a:endParaRPr lang="en-US" sz="400" b="0" i="0" u="none" strike="noStrike" dirty="0">
                        <a:effectLst/>
                        <a:latin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4024">
                <a:tc gridSpan="19">
                  <a:txBody>
                    <a:bodyPr/>
                    <a:lstStyle/>
                    <a:p>
                      <a:pPr algn="ctr" fontAlgn="b"/>
                      <a:r>
                        <a:rPr lang="en-US" sz="600" b="1" i="0" u="none" strike="noStrike" dirty="0">
                          <a:effectLst/>
                          <a:latin typeface="Arial"/>
                        </a:rPr>
                        <a:t>RESULTS Form - Split Format Competition (Both Courses Involved)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0766">
                <a:tc gridSpan="19">
                  <a:txBody>
                    <a:bodyPr/>
                    <a:lstStyle/>
                    <a:p>
                      <a:pPr algn="ct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033">
                <a:tc gridSpan="2">
                  <a:txBody>
                    <a:bodyPr/>
                    <a:lstStyle/>
                    <a:p>
                      <a:pPr algn="r" fontAlgn="b"/>
                      <a:r>
                        <a:rPr lang="en-US" sz="400" b="1" i="0" u="none" strike="noStrike">
                          <a:effectLst/>
                          <a:latin typeface="Arial"/>
                        </a:rPr>
                        <a:t>          Date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400" b="1" i="0" u="none" strike="noStrike">
                          <a:effectLst/>
                          <a:latin typeface="Arial"/>
                        </a:rPr>
                        <a:t>9/19/08</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sng"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ct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ct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18775">
                <a:tc>
                  <a:txBody>
                    <a:bodyPr/>
                    <a:lstStyle/>
                    <a:p>
                      <a:pPr algn="r" fontAlgn="b"/>
                      <a:r>
                        <a:rPr lang="en-US" sz="4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gridSpan="2">
                  <a:txBody>
                    <a:bodyPr/>
                    <a:lstStyle/>
                    <a:p>
                      <a:pPr algn="ctr" fontAlgn="b"/>
                      <a:r>
                        <a:rPr lang="en-US" sz="400" b="1" i="0" u="none" strike="noStrike">
                          <a:effectLst/>
                          <a:latin typeface="Arial"/>
                        </a:rPr>
                        <a:t>Final Score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ctr" fontAlgn="b"/>
                      <a:endParaRPr lang="en-US" sz="600" b="0" i="0" u="none" strike="noStrike">
                        <a:effectLst/>
                        <a:latin typeface="Arial"/>
                      </a:endParaRPr>
                    </a:p>
                  </a:txBody>
                  <a:tcPr marL="0" marR="0" marT="0" marB="0" anchor="b">
                    <a:lnL>
                      <a:noFill/>
                    </a:lnL>
                    <a:lnR>
                      <a:noFill/>
                    </a:lnR>
                    <a:lnT>
                      <a:noFill/>
                    </a:lnT>
                    <a:lnB>
                      <a:noFill/>
                    </a:lnB>
                  </a:tcPr>
                </a:tc>
                <a:tc gridSpan="2">
                  <a:txBody>
                    <a:bodyPr/>
                    <a:lstStyle/>
                    <a:p>
                      <a:pPr algn="ctr" fontAlgn="b"/>
                      <a:r>
                        <a:rPr lang="en-US" sz="400" b="1" i="0" u="none" strike="noStrike">
                          <a:effectLst/>
                          <a:latin typeface="Arial"/>
                        </a:rPr>
                        <a:t>Final Score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1" i="0" u="none" strike="noStrike">
                        <a:effectLst/>
                        <a:latin typeface="Arial"/>
                      </a:endParaRPr>
                    </a:p>
                  </a:txBody>
                  <a:tcPr marL="0" marR="0" marT="0" marB="0" anchor="b">
                    <a:lnL>
                      <a:noFill/>
                    </a:lnL>
                    <a:lnR>
                      <a:noFill/>
                    </a:lnR>
                    <a:lnT>
                      <a:noFill/>
                    </a:lnT>
                    <a:lnB>
                      <a:noFill/>
                    </a:lnB>
                  </a:tcPr>
                </a:tc>
                <a:tc>
                  <a:txBody>
                    <a:bodyPr/>
                    <a:lstStyle/>
                    <a:p>
                      <a:pPr algn="l" fontAlgn="b"/>
                      <a:r>
                        <a:rPr lang="en-US" sz="400" b="1"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27327">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en-US" sz="900" b="1" i="0" u="none" strike="noStrike">
                          <a:effectLst/>
                          <a:latin typeface="Arial"/>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algn="ctr"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ctr"/>
                      <a:endParaRPr lang="en-US" sz="400" b="0" i="0" u="none" strike="noStrike">
                        <a:effectLst/>
                        <a:latin typeface="Arial"/>
                      </a:endParaRPr>
                    </a:p>
                  </a:txBody>
                  <a:tcPr marL="0" marR="0" marT="0" marB="0" anchor="ctr">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en-US" sz="900" b="1" i="0" u="none" strike="noStrike">
                          <a:effectLst/>
                          <a:latin typeface="Arial"/>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algn="ctr"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ctr"/>
                      <a:endParaRPr lang="en-US" sz="400" b="0" i="0" u="none" strike="noStrike">
                        <a:effectLst/>
                        <a:latin typeface="Arial"/>
                      </a:endParaRPr>
                    </a:p>
                  </a:txBody>
                  <a:tcPr marL="0" marR="0" marT="0" marB="0" anchor="ctr">
                    <a:lnL>
                      <a:noFill/>
                    </a:lnL>
                    <a:lnR>
                      <a:noFill/>
                    </a:lnR>
                    <a:lnT>
                      <a:noFill/>
                    </a:lnT>
                    <a:lnB>
                      <a:noFill/>
                    </a:lnB>
                  </a:tcPr>
                </a:tc>
                <a:tc>
                  <a:txBody>
                    <a:bodyPr/>
                    <a:lstStyle/>
                    <a:p>
                      <a:pPr algn="l"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27327">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a:txBody>
                    <a:bodyPr/>
                    <a:lstStyle/>
                    <a:p>
                      <a:pPr algn="ctr"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ctr"/>
                      <a:endParaRPr lang="en-US" sz="400" b="0" i="0" u="none" strike="noStrike">
                        <a:effectLst/>
                        <a:latin typeface="Arial"/>
                      </a:endParaRPr>
                    </a:p>
                  </a:txBody>
                  <a:tcPr marL="0" marR="0" marT="0" marB="0" anchor="ctr">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a:txBody>
                    <a:bodyPr/>
                    <a:lstStyle/>
                    <a:p>
                      <a:pPr algn="ctr"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ctr" fontAlgn="ctr"/>
                      <a:endParaRPr lang="en-US" sz="400" b="0" i="0" u="none" strike="noStrike">
                        <a:effectLst/>
                        <a:latin typeface="Arial"/>
                      </a:endParaRPr>
                    </a:p>
                  </a:txBody>
                  <a:tcPr marL="0" marR="0" marT="0" marB="0" anchor="ctr">
                    <a:lnL>
                      <a:noFill/>
                    </a:lnL>
                    <a:lnR>
                      <a:noFill/>
                    </a:lnR>
                    <a:lnT>
                      <a:noFill/>
                    </a:lnT>
                    <a:lnB>
                      <a:noFill/>
                    </a:lnB>
                  </a:tcPr>
                </a:tc>
                <a:tc>
                  <a:txBody>
                    <a:bodyPr/>
                    <a:lstStyle/>
                    <a:p>
                      <a:pPr algn="l"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36829">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r"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effectLst/>
                        <a:latin typeface="Arial"/>
                      </a:endParaRPr>
                    </a:p>
                  </a:txBody>
                  <a:tcPr marL="0" marR="0" marT="0" marB="0" anchor="ctr">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effectLst/>
                        <a:latin typeface="Arial"/>
                      </a:endParaRPr>
                    </a:p>
                  </a:txBody>
                  <a:tcPr marL="0" marR="0" marT="0" marB="0" anchor="ctr">
                    <a:lnL>
                      <a:noFill/>
                    </a:lnL>
                    <a:lnR>
                      <a:noFill/>
                    </a:lnR>
                    <a:lnT>
                      <a:noFill/>
                    </a:lnT>
                    <a:lnB>
                      <a:noFill/>
                    </a:lnB>
                  </a:tcPr>
                </a:tc>
                <a:tc>
                  <a:txBody>
                    <a:bodyPr/>
                    <a:lstStyle/>
                    <a:p>
                      <a:pPr algn="l"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27327">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1" i="0" u="none" strike="noStrike">
                          <a:effectLst/>
                          <a:latin typeface="Arial"/>
                        </a:rPr>
                        <a:t>Club / Team</a:t>
                      </a:r>
                      <a:r>
                        <a:rPr lang="en-US" sz="500" b="0" i="0" u="none" strike="noStrike">
                          <a:effectLst/>
                          <a:latin typeface="Arial"/>
                        </a:rPr>
                        <a:t>:        </a:t>
                      </a:r>
                      <a:endParaRPr lang="en-US" sz="500" b="1" i="0" u="none" strike="noStrike">
                        <a:effectLst/>
                        <a:latin typeface="Arial"/>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l" fontAlgn="b"/>
                      <a:r>
                        <a:rPr lang="en-US" sz="600" b="0" i="0" u="sng" strike="noStrike">
                          <a:effectLst/>
                          <a:latin typeface="Arial"/>
                        </a:rPr>
                        <a:t>Firethorne</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400" b="0" i="0" u="sng" strike="noStrike">
                        <a:effectLst/>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1" i="0" u="none" strike="noStrike">
                          <a:effectLst/>
                          <a:latin typeface="Arial"/>
                        </a:rPr>
                        <a:t>Club / Team</a:t>
                      </a:r>
                      <a:r>
                        <a:rPr lang="en-US" sz="500" b="0" i="0" u="none" strike="noStrike">
                          <a:effectLst/>
                          <a:latin typeface="Arial"/>
                        </a:rPr>
                        <a:t>:        </a:t>
                      </a:r>
                      <a:endParaRPr lang="en-US" sz="500" b="1" i="0" u="none" strike="noStrike">
                        <a:effectLst/>
                        <a:latin typeface="Arial"/>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l" fontAlgn="b"/>
                      <a:r>
                        <a:rPr lang="en-US" sz="600" b="0" i="0" u="sng" strike="noStrike">
                          <a:effectLst/>
                          <a:latin typeface="Arial"/>
                        </a:rPr>
                        <a:t>Verdict Ridge</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400" b="0" i="0" u="sng" strike="noStrike">
                        <a:effectLst/>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123526">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400" b="0" i="0" u="none" strike="noStrike">
                          <a:effectLst/>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27327">
                <a:tc>
                  <a:txBody>
                    <a:bodyPr/>
                    <a:lstStyle/>
                    <a:p>
                      <a:pPr algn="r" fontAlgn="b"/>
                      <a:r>
                        <a:rPr lang="en-US" sz="4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1" u="none" strike="noStrike">
                          <a:effectLst/>
                          <a:latin typeface="Arial"/>
                        </a:rPr>
                        <a:t>Course Played:                             </a:t>
                      </a:r>
                    </a:p>
                  </a:txBody>
                  <a:tcPr marL="91521"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l" fontAlgn="b"/>
                      <a:r>
                        <a:rPr lang="en-US" sz="400" b="1" i="1" u="sng" strike="noStrike">
                          <a:effectLst/>
                          <a:latin typeface="Arial"/>
                        </a:rPr>
                        <a:t>Firethorne</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400" b="0" i="1" u="none" strike="noStrike">
                          <a:effectLst/>
                          <a:latin typeface="Arial"/>
                        </a:rPr>
                        <a:t>Tees (Color):</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400" b="1" i="1" u="sng" strike="noStrike">
                          <a:effectLst/>
                          <a:latin typeface="Arial"/>
                        </a:rPr>
                        <a:t>Blue</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1" u="none" strike="noStrike">
                          <a:effectLst/>
                          <a:latin typeface="Arial"/>
                        </a:rPr>
                        <a:t>Slope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1" u="sng" strike="noStrike">
                          <a:effectLst/>
                          <a:latin typeface="Arial"/>
                        </a:rPr>
                        <a:t>128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0" i="1" u="none" strike="noStrike">
                          <a:effectLst/>
                          <a:latin typeface="Arial"/>
                        </a:rPr>
                        <a:t>CR</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1" u="sng" strike="noStrike">
                          <a:effectLst/>
                          <a:latin typeface="Arial"/>
                        </a:rPr>
                        <a:t>71.0</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1"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1"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016">
                <a:tc>
                  <a:txBody>
                    <a:bodyPr/>
                    <a:lstStyle/>
                    <a:p>
                      <a:pPr algn="r" fontAlgn="b"/>
                      <a:r>
                        <a:rPr lang="en-US" sz="4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400" b="0"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0" u="sng"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7">
                  <a:txBody>
                    <a:bodyPr/>
                    <a:lstStyle/>
                    <a:p>
                      <a:pPr algn="ctr" fontAlgn="b"/>
                      <a:r>
                        <a:rPr lang="en-US" sz="400" b="1"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9274">
                <a:tc rowSpan="2">
                  <a:txBody>
                    <a:bodyPr/>
                    <a:lstStyle/>
                    <a:p>
                      <a:pPr algn="ctr" fontAlgn="ctr"/>
                      <a:r>
                        <a:rPr lang="en-US" sz="300" b="1" i="0" u="none" strike="noStrike">
                          <a:effectLst/>
                          <a:latin typeface="Arial"/>
                        </a:rPr>
                        <a:t>Tee Time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400" b="1" i="0" u="none" strike="noStrike">
                          <a:effectLst/>
                          <a:latin typeface="Arial"/>
                        </a:rPr>
                        <a:t>Team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*Low Index</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Crs Hdcp</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Adj Gross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300" b="0" i="0" u="none" strike="noStrike">
                          <a:effectLst/>
                          <a:latin typeface="Arial"/>
                        </a:rPr>
                        <a:t>Individual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300" b="0" i="0" u="none" strike="noStrike">
                          <a:effectLst/>
                          <a:latin typeface="Arial"/>
                        </a:rPr>
                        <a:t>Four Ball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400" b="1" i="0" u="none" strike="noStrike">
                          <a:effectLst/>
                          <a:latin typeface="Arial"/>
                        </a:rPr>
                        <a:t>Team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*Low Index</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Crs Hdcp</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Adj Gross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300" b="0" i="0" u="none" strike="noStrike">
                          <a:effectLst/>
                          <a:latin typeface="Arial"/>
                        </a:rPr>
                        <a:t>Individual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300" b="0" i="0" u="none" strike="noStrike">
                          <a:effectLst/>
                          <a:latin typeface="Arial"/>
                        </a:rPr>
                        <a:t>Four Ball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09274">
                <a:tc vMerge="1">
                  <a:txBody>
                    <a:bodyPr/>
                    <a:lstStyle/>
                    <a:p>
                      <a:endParaRPr lang="en-US"/>
                    </a:p>
                  </a:txBody>
                  <a:tcPr/>
                </a:tc>
                <a:tc vMerge="1">
                  <a:txBody>
                    <a:bodyPr/>
                    <a:lstStyle/>
                    <a:p>
                      <a:endParaRPr lang="en-US"/>
                    </a:p>
                  </a:txBody>
                  <a:tcPr/>
                </a:tc>
                <a:tc>
                  <a:txBody>
                    <a:bodyPr/>
                    <a:lstStyle/>
                    <a:p>
                      <a:pPr algn="ctr" fontAlgn="b"/>
                      <a:r>
                        <a:rPr lang="en-US" sz="400" b="0" i="0" u="none" strike="noStrike">
                          <a:effectLst/>
                          <a:latin typeface="Arial"/>
                        </a:rPr>
                        <a:t>Player Names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a:txBody>
                    <a:bodyPr/>
                    <a:lstStyle/>
                    <a:p>
                      <a:pPr algn="ctr" fontAlgn="b"/>
                      <a:r>
                        <a:rPr lang="en-US" sz="400" b="0" i="0" u="none" strike="noStrike">
                          <a:effectLst/>
                          <a:latin typeface="Arial"/>
                        </a:rPr>
                        <a:t>Player Names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rowSpan="2">
                  <a:txBody>
                    <a:bodyPr/>
                    <a:lstStyle/>
                    <a:p>
                      <a:pPr algn="ctr" fontAlgn="ctr"/>
                      <a:r>
                        <a:rPr lang="en-US" sz="200" b="0" i="0" u="none" strike="noStrike">
                          <a:effectLst/>
                          <a:latin typeface="Arial"/>
                        </a:rPr>
                        <a:t>9:00 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sz="200" b="0" i="0" u="none" strike="noStrike">
                          <a:effectLst/>
                          <a:latin typeface="Arial"/>
                        </a:rPr>
                        <a:t>Team 1</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Anthony Carpenter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2 &amp;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2 &amp;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rowSpan="2">
                  <a:txBody>
                    <a:bodyPr/>
                    <a:lstStyle/>
                    <a:p>
                      <a:pPr algn="r" fontAlgn="ctr"/>
                      <a:r>
                        <a:rPr lang="en-US" sz="200" b="0" i="0" u="none" strike="noStrike">
                          <a:effectLst/>
                          <a:latin typeface="Arial"/>
                        </a:rPr>
                        <a:t>Team 1</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Dave Stevens</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 Scott Dobberstein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4 &amp;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Ralph Bozzini</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r>
              <a:tr h="164067">
                <a:tc rowSpan="2">
                  <a:txBody>
                    <a:bodyPr/>
                    <a:lstStyle/>
                    <a:p>
                      <a:pPr algn="ctr" fontAlgn="ctr"/>
                      <a:r>
                        <a:rPr lang="en-US" sz="200" b="0" i="0" u="none" strike="noStrike">
                          <a:effectLst/>
                          <a:latin typeface="Arial"/>
                        </a:rPr>
                        <a:t>9:10 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sz="200" b="0" i="0" u="none" strike="noStrike">
                          <a:effectLst/>
                          <a:latin typeface="Arial"/>
                        </a:rPr>
                        <a:t>Team 2</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Ben Wrigley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rowSpan="2">
                  <a:txBody>
                    <a:bodyPr/>
                    <a:lstStyle/>
                    <a:p>
                      <a:pPr algn="r" fontAlgn="ctr"/>
                      <a:r>
                        <a:rPr lang="en-US" sz="200" b="0" i="0" u="none" strike="noStrike">
                          <a:effectLst/>
                          <a:latin typeface="Arial"/>
                        </a:rPr>
                        <a:t>Team 2</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Pat Foley</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2 &amp;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3 &amp;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 Tom Robertson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Glenn Carter</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3 &amp;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r>
              <a:tr h="164067">
                <a:tc rowSpan="2">
                  <a:txBody>
                    <a:bodyPr/>
                    <a:lstStyle/>
                    <a:p>
                      <a:pPr algn="ctr" fontAlgn="ctr"/>
                      <a:r>
                        <a:rPr lang="en-US" sz="200" b="0" i="0" u="none" strike="noStrike">
                          <a:effectLst/>
                          <a:latin typeface="Arial"/>
                        </a:rPr>
                        <a:t>9:20 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sz="200" b="0" i="0" u="none" strike="noStrike">
                          <a:effectLst/>
                          <a:latin typeface="Arial"/>
                        </a:rPr>
                        <a:t>Team 3</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Jamie Lein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rowSpan="2">
                  <a:txBody>
                    <a:bodyPr/>
                    <a:lstStyle/>
                    <a:p>
                      <a:pPr algn="r" fontAlgn="ctr"/>
                      <a:r>
                        <a:rPr lang="en-US" sz="200" b="0" i="0" u="none" strike="noStrike">
                          <a:effectLst/>
                          <a:latin typeface="Arial"/>
                        </a:rPr>
                        <a:t>Team 3</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Brian Holsinger</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 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 John Reynolds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Steve Jones</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 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r>
              <a:tr h="158050">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r>
                        <a:rPr lang="en-US" sz="400" b="0" i="0" u="none" strike="noStrike">
                          <a:effectLst/>
                          <a:latin typeface="Arial"/>
                        </a:rPr>
                        <a:t>sub-totals</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l"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ctr" fontAlgn="b"/>
                      <a:endParaRPr lang="en-US" sz="400" b="0" i="0" u="none" strike="noStrike">
                        <a:effectLst/>
                        <a:latin typeface="Arial"/>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r>
                        <a:rPr lang="en-US" sz="400" b="0" i="0" u="none" strike="noStrike">
                          <a:effectLst/>
                          <a:latin typeface="Arial"/>
                        </a:rPr>
                        <a:t>sub-totals</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l"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58050">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400" b="0"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400" b="0"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327">
                <a:tc>
                  <a:txBody>
                    <a:bodyPr/>
                    <a:lstStyle/>
                    <a:p>
                      <a:pPr algn="r" fontAlgn="b"/>
                      <a:r>
                        <a:rPr lang="en-US" sz="4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1" u="none" strike="noStrike">
                          <a:effectLst/>
                          <a:latin typeface="Arial"/>
                        </a:rPr>
                        <a:t>Course Played:                             </a:t>
                      </a:r>
                    </a:p>
                  </a:txBody>
                  <a:tcPr marL="91521"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l" fontAlgn="b"/>
                      <a:r>
                        <a:rPr lang="en-US" sz="400" b="1" i="1" u="sng" strike="noStrike">
                          <a:effectLst/>
                          <a:latin typeface="Arial"/>
                        </a:rPr>
                        <a:t>Verdict Ridge</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400" b="0" i="1" u="none" strike="noStrike">
                          <a:effectLst/>
                          <a:latin typeface="Arial"/>
                        </a:rPr>
                        <a:t>Tees (Color):</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400" b="1" i="1" u="sng" strike="noStrike">
                          <a:effectLst/>
                          <a:latin typeface="Arial"/>
                        </a:rPr>
                        <a:t>White</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1" u="none" strike="noStrike">
                          <a:effectLst/>
                          <a:latin typeface="Arial"/>
                        </a:rPr>
                        <a:t>Slope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1" u="sng" strike="noStrike">
                          <a:effectLst/>
                          <a:latin typeface="Arial"/>
                        </a:rPr>
                        <a:t>124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0" i="1" u="none" strike="noStrike">
                          <a:effectLst/>
                          <a:latin typeface="Arial"/>
                        </a:rPr>
                        <a:t>CR</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1" u="sng" strike="noStrike">
                          <a:effectLst/>
                          <a:latin typeface="Arial"/>
                        </a:rPr>
                        <a:t>70.2</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1"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1"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016">
                <a:tc>
                  <a:txBody>
                    <a:bodyPr/>
                    <a:lstStyle/>
                    <a:p>
                      <a:pPr algn="r" fontAlgn="b"/>
                      <a:r>
                        <a:rPr lang="en-US" sz="4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l"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400" b="0"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1" i="0" u="sng"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400" b="1" i="0" u="none" strike="noStrike">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7">
                  <a:txBody>
                    <a:bodyPr/>
                    <a:lstStyle/>
                    <a:p>
                      <a:pPr algn="ctr" fontAlgn="b"/>
                      <a:r>
                        <a:rPr lang="en-US" sz="400" b="1"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9274">
                <a:tc rowSpan="2">
                  <a:txBody>
                    <a:bodyPr/>
                    <a:lstStyle/>
                    <a:p>
                      <a:pPr algn="ctr" fontAlgn="ctr"/>
                      <a:r>
                        <a:rPr lang="en-US" sz="300" b="1" i="0" u="none" strike="noStrike">
                          <a:effectLst/>
                          <a:latin typeface="Arial"/>
                        </a:rPr>
                        <a:t>Tee Time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400" b="1" i="0" u="none" strike="noStrike">
                          <a:effectLst/>
                          <a:latin typeface="Arial"/>
                        </a:rPr>
                        <a:t>Team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*Low Index</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Crs Hdcp</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Adj Gross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300" b="0" i="0" u="none" strike="noStrike">
                          <a:effectLst/>
                          <a:latin typeface="Arial"/>
                        </a:rPr>
                        <a:t>Individual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300" b="0" i="0" u="none" strike="noStrike">
                          <a:effectLst/>
                          <a:latin typeface="Arial"/>
                        </a:rPr>
                        <a:t>Four Ball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400" b="1" i="0" u="none" strike="noStrike">
                          <a:effectLst/>
                          <a:latin typeface="Arial"/>
                        </a:rPr>
                        <a:t>Team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*Low Index</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Crs Hdcp</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300" b="0" i="0" u="none" strike="noStrike">
                          <a:effectLst/>
                          <a:latin typeface="Arial"/>
                        </a:rPr>
                        <a:t>Adj Gross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300" b="0" i="0" u="none" strike="noStrike">
                          <a:effectLst/>
                          <a:latin typeface="Arial"/>
                        </a:rPr>
                        <a:t>Individual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300" b="0" i="0" u="none" strike="noStrike">
                          <a:effectLst/>
                          <a:latin typeface="Arial"/>
                        </a:rPr>
                        <a:t>Four Ball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09274">
                <a:tc vMerge="1">
                  <a:txBody>
                    <a:bodyPr/>
                    <a:lstStyle/>
                    <a:p>
                      <a:endParaRPr lang="en-US"/>
                    </a:p>
                  </a:txBody>
                  <a:tcPr/>
                </a:tc>
                <a:tc vMerge="1">
                  <a:txBody>
                    <a:bodyPr/>
                    <a:lstStyle/>
                    <a:p>
                      <a:endParaRPr lang="en-US"/>
                    </a:p>
                  </a:txBody>
                  <a:tcPr/>
                </a:tc>
                <a:tc>
                  <a:txBody>
                    <a:bodyPr/>
                    <a:lstStyle/>
                    <a:p>
                      <a:pPr algn="ctr" fontAlgn="b"/>
                      <a:r>
                        <a:rPr lang="en-US" sz="400" b="0" i="0" u="none" strike="noStrike">
                          <a:effectLst/>
                          <a:latin typeface="Arial"/>
                        </a:rPr>
                        <a:t>Player Names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a:txBody>
                    <a:bodyPr/>
                    <a:lstStyle/>
                    <a:p>
                      <a:pPr algn="ctr" fontAlgn="b"/>
                      <a:r>
                        <a:rPr lang="en-US" sz="400" b="0" i="0" u="none" strike="noStrike">
                          <a:effectLst/>
                          <a:latin typeface="Arial"/>
                        </a:rPr>
                        <a:t>Player Names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ctr" fontAlgn="b"/>
                      <a:r>
                        <a:rPr lang="en-US" sz="300" b="0" i="0" u="none" strike="noStrike">
                          <a:effectLst/>
                          <a:latin typeface="Arial"/>
                        </a:rPr>
                        <a:t>Results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Arial"/>
                        </a:rPr>
                        <a:t>Pts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rowSpan="2">
                  <a:txBody>
                    <a:bodyPr/>
                    <a:lstStyle/>
                    <a:p>
                      <a:pPr algn="ctr" fontAlgn="ctr"/>
                      <a:r>
                        <a:rPr lang="en-US" sz="200" b="0" i="0" u="none" strike="noStrike">
                          <a:effectLst/>
                          <a:latin typeface="Arial"/>
                        </a:rPr>
                        <a:t>9:00 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sz="200" b="0" i="0" u="none" strike="noStrike">
                          <a:effectLst/>
                          <a:latin typeface="Arial"/>
                        </a:rPr>
                        <a:t>Team 1</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Derek Pederson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3 &amp;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3 &amp;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rowSpan="2">
                  <a:txBody>
                    <a:bodyPr/>
                    <a:lstStyle/>
                    <a:p>
                      <a:pPr algn="r" fontAlgn="ctr"/>
                      <a:r>
                        <a:rPr lang="en-US" sz="200" b="0" i="0" u="none" strike="noStrike">
                          <a:effectLst/>
                          <a:latin typeface="Arial"/>
                        </a:rPr>
                        <a:t>Team 1</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Mike Weber</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 Pat Neel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Mike Stolzenbach</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r>
              <a:tr h="164067">
                <a:tc rowSpan="2">
                  <a:txBody>
                    <a:bodyPr/>
                    <a:lstStyle/>
                    <a:p>
                      <a:pPr algn="ctr" fontAlgn="ctr"/>
                      <a:r>
                        <a:rPr lang="en-US" sz="200" b="0" i="0" u="none" strike="noStrike">
                          <a:effectLst/>
                          <a:latin typeface="Arial"/>
                        </a:rPr>
                        <a:t>9:10 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sz="200" b="0" i="0" u="none" strike="noStrike">
                          <a:effectLst/>
                          <a:latin typeface="Arial"/>
                        </a:rPr>
                        <a:t>Team 2</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Kevin Carnell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rowSpan="2">
                  <a:txBody>
                    <a:bodyPr/>
                    <a:lstStyle/>
                    <a:p>
                      <a:pPr algn="r" fontAlgn="ctr"/>
                      <a:r>
                        <a:rPr lang="en-US" sz="200" b="0" i="0" u="none" strike="noStrike">
                          <a:effectLst/>
                          <a:latin typeface="Arial"/>
                        </a:rPr>
                        <a:t>Team 2</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Marc Luce</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 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1 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 Dave Hilfiger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Nick Kaylor</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r>
              <a:tr h="164067">
                <a:tc rowSpan="2">
                  <a:txBody>
                    <a:bodyPr/>
                    <a:lstStyle/>
                    <a:p>
                      <a:pPr algn="ctr" fontAlgn="ctr"/>
                      <a:r>
                        <a:rPr lang="en-US" sz="200" b="0" i="0" u="none" strike="noStrike">
                          <a:effectLst/>
                          <a:latin typeface="Arial"/>
                        </a:rPr>
                        <a:t>9:20 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sz="200" b="0" i="0" u="none" strike="noStrike">
                          <a:effectLst/>
                          <a:latin typeface="Arial"/>
                        </a:rPr>
                        <a:t>Team 3</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 Ken Marino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3 &amp;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3 &amp;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rowSpan="2">
                  <a:txBody>
                    <a:bodyPr/>
                    <a:lstStyle/>
                    <a:p>
                      <a:pPr algn="r" fontAlgn="ctr"/>
                      <a:r>
                        <a:rPr lang="en-US" sz="200" b="0" i="0" u="none" strike="noStrike">
                          <a:effectLst/>
                          <a:latin typeface="Arial"/>
                        </a:rPr>
                        <a:t>Team 3</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Randy Banks</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E3"/>
                    </a:solidFill>
                  </a:tcPr>
                </a:tc>
                <a:tc rowSpan="2">
                  <a:txBody>
                    <a:bodyPr/>
                    <a:lstStyle/>
                    <a:p>
                      <a:pPr algn="ctr" fontAlgn="ctr"/>
                      <a:r>
                        <a:rPr lang="en-US" sz="4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500" b="1"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64067">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 Tom Nicolosi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400" b="0" i="0" u="none" strike="noStrike">
                          <a:effectLst/>
                          <a:latin typeface="Arial"/>
                        </a:rPr>
                        <a:t>Ken Koval</a:t>
                      </a:r>
                    </a:p>
                  </a:txBody>
                  <a:tcPr marL="4576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 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effectLst/>
                          <a:latin typeface="Arial"/>
                        </a:rPr>
                        <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effectLst/>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vMerge="1">
                  <a:txBody>
                    <a:bodyPr/>
                    <a:lstStyle/>
                    <a:p>
                      <a:endParaRPr lang="en-US"/>
                    </a:p>
                  </a:txBody>
                  <a:tcPr/>
                </a:tc>
                <a:tc vMerge="1">
                  <a:txBody>
                    <a:bodyPr/>
                    <a:lstStyle/>
                    <a:p>
                      <a:endParaRPr lang="en-US"/>
                    </a:p>
                  </a:txBody>
                  <a:tcPr/>
                </a:tc>
              </a:tr>
              <a:tr h="158050">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r>
                        <a:rPr lang="en-US" sz="400" b="0" i="0" u="none" strike="noStrike">
                          <a:effectLst/>
                          <a:latin typeface="Arial"/>
                        </a:rPr>
                        <a:t>sub-totals</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l"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ctr" fontAlgn="b"/>
                      <a:endParaRPr lang="en-US" sz="400" b="0" i="0" u="none" strike="noStrike">
                        <a:effectLst/>
                        <a:latin typeface="Arial"/>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r>
                        <a:rPr lang="en-US" sz="400" b="0" i="0" u="none" strike="noStrike">
                          <a:effectLst/>
                          <a:latin typeface="Arial"/>
                        </a:rPr>
                        <a:t>sub-totals</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400" b="0"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a:txBody>
                    <a:bodyPr/>
                    <a:lstStyle/>
                    <a:p>
                      <a:pPr algn="l" fontAlgn="ctr"/>
                      <a:endParaRPr lang="en-US" sz="400" b="0" i="0" u="none" strike="noStrike">
                        <a:effectLst/>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500" b="1" i="0" u="none" strike="noStrike">
                          <a:effectLst/>
                          <a:latin typeface="Arial"/>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r>
              <a:tr h="158050">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US" sz="400" b="0" i="0" u="none" strike="noStrike">
                          <a:effectLst/>
                          <a:latin typeface="Arial"/>
                        </a:rPr>
                        <a:t>Totals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a:rPr>
                        <a:t>11</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600" b="0"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a:rPr>
                        <a:t>7</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US" sz="400" b="0" i="0" u="none" strike="noStrike">
                          <a:effectLst/>
                          <a:latin typeface="Arial"/>
                        </a:rPr>
                        <a:t>Totals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400" b="0" i="0" u="none" strike="noStrike">
                        <a:effectLst/>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a:rPr>
                        <a:t>13</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600" b="0" i="0" u="none" strike="noStrike">
                        <a:effectLst/>
                        <a:latin typeface="Arial"/>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a:rPr>
                        <a:t>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281">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Captain:</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l" fontAlgn="b"/>
                      <a:r>
                        <a:rPr lang="en-US" sz="400" b="1" i="1" u="none" strike="noStrike">
                          <a:effectLst/>
                          <a:latin typeface="Arial"/>
                        </a:rPr>
                        <a:t>John Reynolds</a:t>
                      </a:r>
                    </a:p>
                  </a:txBody>
                  <a:tcPr marL="0" marR="0" marT="0" marB="0" anchor="b">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400" b="0" i="0" u="none" strike="noStrike">
                          <a:effectLst/>
                          <a:latin typeface="Arial"/>
                        </a:rPr>
                        <a:t> </a:t>
                      </a:r>
                    </a:p>
                  </a:txBody>
                  <a:tcPr marL="0" marR="0" marT="0" marB="0" anchor="b">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effectLst/>
                          <a:latin typeface="Arial"/>
                        </a:rPr>
                        <a:t>Captain:</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l" fontAlgn="b"/>
                      <a:r>
                        <a:rPr lang="en-US" sz="400" b="1" i="1" u="none" strike="noStrike">
                          <a:effectLst/>
                          <a:latin typeface="Arial"/>
                        </a:rPr>
                        <a:t>Marc Luce</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7327">
                <a:tc>
                  <a:txBody>
                    <a:bodyPr/>
                    <a:lstStyle/>
                    <a:p>
                      <a:pPr algn="r"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1" i="1"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400" b="1" i="1"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76016">
                <a:tc gridSpan="3">
                  <a:txBody>
                    <a:bodyPr/>
                    <a:lstStyle/>
                    <a:p>
                      <a:pPr algn="l" fontAlgn="b"/>
                      <a:r>
                        <a:rPr lang="en-US" sz="400" b="1" i="0" u="none" strike="noStrike">
                          <a:effectLst/>
                          <a:latin typeface="Arial"/>
                        </a:rPr>
                        <a:t>Match Highlights / Notes:</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r>
                        <a:rPr lang="en-US" sz="400" b="0" i="0" u="none" strike="noStrike">
                          <a:effectLst/>
                          <a:latin typeface="Arial"/>
                        </a:rPr>
                        <a:t> </a:t>
                      </a:r>
                    </a:p>
                  </a:txBody>
                  <a:tcPr marL="0" marR="0" marT="0" marB="0" anchor="b">
                    <a:lnL>
                      <a:noFill/>
                    </a:lnL>
                    <a:lnR>
                      <a:noFill/>
                    </a:lnR>
                    <a:lnT>
                      <a:noFill/>
                    </a:lnT>
                    <a:lnB>
                      <a:noFill/>
                    </a:lnB>
                  </a:tcPr>
                </a:tc>
                <a:tc>
                  <a:txBody>
                    <a:bodyPr/>
                    <a:lstStyle/>
                    <a:p>
                      <a:pPr algn="l" fontAlgn="b"/>
                      <a:endParaRPr lang="en-US" sz="400" b="0" i="0" u="none" strike="noStrike">
                        <a:effectLst/>
                        <a:latin typeface="Arial"/>
                      </a:endParaRPr>
                    </a:p>
                  </a:txBody>
                  <a:tcPr marL="0" marR="0" marT="0" marB="0" anchor="b">
                    <a:lnL>
                      <a:noFill/>
                    </a:lnL>
                    <a:lnR>
                      <a:noFill/>
                    </a:lnR>
                    <a:lnT>
                      <a:noFill/>
                    </a:lnT>
                    <a:lnB>
                      <a:noFill/>
                    </a:lnB>
                  </a:tcPr>
                </a:tc>
                <a:tc>
                  <a:txBody>
                    <a:bodyPr/>
                    <a:lstStyle/>
                    <a:p>
                      <a:pPr algn="l" fontAlgn="b"/>
                      <a:r>
                        <a:rPr lang="en-US" sz="4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17367">
                <a:tc gridSpan="19">
                  <a:txBody>
                    <a:bodyPr/>
                    <a:lstStyle/>
                    <a:p>
                      <a:pPr algn="l" fontAlgn="b"/>
                      <a:r>
                        <a:rPr lang="en-US" sz="400" b="0"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5289">
                <a:tc gridSpan="19">
                  <a:txBody>
                    <a:bodyPr/>
                    <a:lstStyle/>
                    <a:p>
                      <a:pPr algn="l" fontAlgn="b"/>
                      <a:r>
                        <a:rPr lang="en-US" sz="400" b="0" i="0" u="none" strike="noStrike">
                          <a:effectLst/>
                          <a:latin typeface="Arial"/>
                        </a:rPr>
                        <a:t>* </a:t>
                      </a:r>
                      <a:r>
                        <a:rPr lang="en-US" sz="400" b="1" i="0" u="none" strike="noStrike">
                          <a:effectLst/>
                          <a:latin typeface="Arial"/>
                        </a:rPr>
                        <a:t>LOWEST INDEX in the last 12 months</a:t>
                      </a:r>
                      <a:r>
                        <a:rPr lang="en-US" sz="400" b="0" i="0" u="none" strike="noStrike">
                          <a:effectLst/>
                          <a:latin typeface="Arial"/>
                        </a:rPr>
                        <a:t>  (This information may be found in the Club's Handicap History Report). Both Captains must verify the results and the Host Captain must email to (interclub@carolinasgolf.org), or fax to (910.673.1001) or mail to (CGA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8775">
                <a:tc gridSpan="19">
                  <a:txBody>
                    <a:bodyPr/>
                    <a:lstStyle/>
                    <a:p>
                      <a:pPr algn="ctr" fontAlgn="b"/>
                      <a:r>
                        <a:rPr lang="en-US" sz="600" b="1" i="0" u="sng" strike="noStrike" dirty="0">
                          <a:effectLst/>
                          <a:latin typeface="Arial"/>
                        </a:rPr>
                        <a:t>Captains</a:t>
                      </a:r>
                      <a:r>
                        <a:rPr lang="en-US" sz="600" b="1" i="0" u="none" strike="noStrike" dirty="0">
                          <a:effectLst/>
                          <a:latin typeface="Arial"/>
                        </a:rPr>
                        <a:t> - remind players to record adjusted gross scores for each match/round played</a:t>
                      </a:r>
                      <a:endParaRPr lang="en-US" sz="600" b="1" i="0" u="sng" strike="noStrike" dirty="0">
                        <a:effectLst/>
                        <a:latin typeface="Ari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72710" name="Picture 10" descr="CGALogoNew2010"/>
          <p:cNvPicPr>
            <a:picLocks noChangeAspect="1" noChangeArrowheads="1"/>
          </p:cNvPicPr>
          <p:nvPr/>
        </p:nvPicPr>
        <p:blipFill>
          <a:blip r:embed="rId3"/>
          <a:srcRect/>
          <a:stretch>
            <a:fillRect/>
          </a:stretch>
        </p:blipFill>
        <p:spPr bwMode="auto">
          <a:xfrm>
            <a:off x="3148013" y="1638300"/>
            <a:ext cx="381000" cy="381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fade">
                                      <p:cBhvr>
                                        <p:cTn id="7" dur="2000"/>
                                        <p:tgtEl>
                                          <p:spTgt spid="71681"/>
                                        </p:tgtEl>
                                      </p:cBhvr>
                                    </p:animEffect>
                                  </p:childTnLst>
                                </p:cTn>
                              </p:par>
                              <p:par>
                                <p:cTn id="8" presetID="10" presetClass="entr" presetSubtype="0" fill="hold" nodeType="withEffect">
                                  <p:stCondLst>
                                    <p:cond delay="0"/>
                                  </p:stCondLst>
                                  <p:childTnLst>
                                    <p:set>
                                      <p:cBhvr>
                                        <p:cTn id="9" dur="1" fill="hold">
                                          <p:stCondLst>
                                            <p:cond delay="0"/>
                                          </p:stCondLst>
                                        </p:cTn>
                                        <p:tgtEl>
                                          <p:spTgt spid="71683"/>
                                        </p:tgtEl>
                                        <p:attrNameLst>
                                          <p:attrName>style.visibility</p:attrName>
                                        </p:attrNameLst>
                                      </p:cBhvr>
                                      <p:to>
                                        <p:strVal val="visible"/>
                                      </p:to>
                                    </p:set>
                                    <p:animEffect transition="in" filter="fade">
                                      <p:cBhvr>
                                        <p:cTn id="10" dur="20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body" idx="4294967295"/>
          </p:nvPr>
        </p:nvSpPr>
        <p:spPr/>
        <p:txBody>
          <a:bodyPr/>
          <a:lstStyle/>
          <a:p>
            <a:pPr algn="ctr" eaLnBrk="1" hangingPunct="1">
              <a:lnSpc>
                <a:spcPct val="90000"/>
              </a:lnSpc>
              <a:buFontTx/>
              <a:buNone/>
              <a:defRPr/>
            </a:pPr>
            <a:r>
              <a:rPr lang="en-US" sz="2800" b="1" dirty="0">
                <a:effectLst>
                  <a:outerShdw blurRad="38100" dist="38100" dir="2700000" algn="tl">
                    <a:srgbClr val="C0C0C0"/>
                  </a:outerShdw>
                </a:effectLst>
              </a:rPr>
              <a:t>Captains Duties (Checklist)</a:t>
            </a:r>
          </a:p>
          <a:p>
            <a:pPr algn="ctr" eaLnBrk="1" hangingPunct="1">
              <a:lnSpc>
                <a:spcPct val="90000"/>
              </a:lnSpc>
              <a:buFontTx/>
              <a:buNone/>
              <a:defRPr/>
            </a:pPr>
            <a:endParaRPr lang="en-US" sz="1800" b="1" dirty="0">
              <a:effectLst>
                <a:outerShdw blurRad="38100" dist="38100" dir="2700000" algn="tl">
                  <a:srgbClr val="C0C0C0"/>
                </a:outerShdw>
              </a:effectLst>
            </a:endParaRPr>
          </a:p>
          <a:p>
            <a:pPr eaLnBrk="1" hangingPunct="1">
              <a:lnSpc>
                <a:spcPct val="90000"/>
              </a:lnSpc>
              <a:defRPr/>
            </a:pPr>
            <a:r>
              <a:rPr lang="en-US" sz="2400" b="1" u="sng" dirty="0"/>
              <a:t>Two Days Before the Match, the Host Captain;</a:t>
            </a:r>
            <a:endParaRPr lang="en-US" sz="2400" dirty="0"/>
          </a:p>
          <a:p>
            <a:pPr lvl="1" eaLnBrk="1" hangingPunct="1">
              <a:lnSpc>
                <a:spcPct val="90000"/>
              </a:lnSpc>
              <a:defRPr/>
            </a:pPr>
            <a:endParaRPr lang="en-US" sz="2000" dirty="0" smtClean="0"/>
          </a:p>
          <a:p>
            <a:pPr lvl="1" eaLnBrk="1" hangingPunct="1">
              <a:lnSpc>
                <a:spcPct val="90000"/>
              </a:lnSpc>
              <a:defRPr/>
            </a:pPr>
            <a:r>
              <a:rPr lang="en-US" sz="2000" dirty="0" smtClean="0"/>
              <a:t>Coordinate </a:t>
            </a:r>
            <a:r>
              <a:rPr lang="en-US" sz="2000" dirty="0"/>
              <a:t>all activities with the host pro:</a:t>
            </a:r>
          </a:p>
          <a:p>
            <a:pPr lvl="2" eaLnBrk="1" hangingPunct="1">
              <a:lnSpc>
                <a:spcPct val="90000"/>
              </a:lnSpc>
              <a:defRPr/>
            </a:pPr>
            <a:r>
              <a:rPr lang="en-US" sz="1800" dirty="0"/>
              <a:t>discuss any local rules (</a:t>
            </a:r>
            <a:r>
              <a:rPr lang="en-US" sz="1800" dirty="0" smtClean="0"/>
              <a:t>document/prepare </a:t>
            </a:r>
            <a:r>
              <a:rPr lang="en-US" sz="1800" dirty="0"/>
              <a:t>copies for both teams)</a:t>
            </a:r>
          </a:p>
          <a:p>
            <a:pPr lvl="2" eaLnBrk="1" hangingPunct="1">
              <a:lnSpc>
                <a:spcPct val="90000"/>
              </a:lnSpc>
              <a:defRPr/>
            </a:pPr>
            <a:r>
              <a:rPr lang="en-US" sz="1800" dirty="0"/>
              <a:t>ensure the set of tees for the competition have been set correctly</a:t>
            </a:r>
          </a:p>
          <a:p>
            <a:pPr lvl="2" eaLnBrk="1" hangingPunct="1">
              <a:lnSpc>
                <a:spcPct val="90000"/>
              </a:lnSpc>
              <a:defRPr/>
            </a:pPr>
            <a:r>
              <a:rPr lang="en-US" sz="1800" dirty="0"/>
              <a:t>ensure the set up of any social festivities following play</a:t>
            </a:r>
          </a:p>
          <a:p>
            <a:pPr lvl="2" eaLnBrk="1" hangingPunct="1">
              <a:lnSpc>
                <a:spcPct val="90000"/>
              </a:lnSpc>
              <a:defRPr/>
            </a:pPr>
            <a:r>
              <a:rPr lang="en-US" sz="1800" dirty="0"/>
              <a:t>provide staff with pairings for </a:t>
            </a:r>
            <a:r>
              <a:rPr lang="en-US" sz="1800" dirty="0" smtClean="0"/>
              <a:t>scoreboard, cart </a:t>
            </a:r>
            <a:r>
              <a:rPr lang="en-US" sz="1800" dirty="0"/>
              <a:t>name tags </a:t>
            </a:r>
            <a:endParaRPr lang="en-US" sz="1800" dirty="0" smtClean="0"/>
          </a:p>
          <a:p>
            <a:pPr lvl="2" eaLnBrk="1" hangingPunct="1">
              <a:lnSpc>
                <a:spcPct val="90000"/>
              </a:lnSpc>
              <a:defRPr/>
            </a:pPr>
            <a:endParaRPr lang="en-US" sz="1800" dirty="0"/>
          </a:p>
          <a:p>
            <a:pPr lvl="1" eaLnBrk="1" hangingPunct="1">
              <a:lnSpc>
                <a:spcPct val="90000"/>
              </a:lnSpc>
              <a:defRPr/>
            </a:pPr>
            <a:r>
              <a:rPr lang="en-US" sz="2000" dirty="0"/>
              <a:t>Generate scorecards for each foursome </a:t>
            </a:r>
          </a:p>
          <a:p>
            <a:pPr lvl="2" eaLnBrk="1" hangingPunct="1">
              <a:lnSpc>
                <a:spcPct val="90000"/>
              </a:lnSpc>
              <a:defRPr/>
            </a:pPr>
            <a:r>
              <a:rPr lang="en-US" sz="1800" dirty="0"/>
              <a:t>mark dots in </a:t>
            </a:r>
            <a:r>
              <a:rPr lang="en-US" sz="1800" b="1" u="sng" dirty="0"/>
              <a:t>black</a:t>
            </a:r>
            <a:r>
              <a:rPr lang="en-US" sz="1800" dirty="0"/>
              <a:t> where strokes fall in the two individual matches</a:t>
            </a:r>
          </a:p>
          <a:p>
            <a:pPr lvl="2" eaLnBrk="1" hangingPunct="1">
              <a:lnSpc>
                <a:spcPct val="90000"/>
              </a:lnSpc>
              <a:defRPr/>
            </a:pPr>
            <a:r>
              <a:rPr lang="en-US" sz="1800" dirty="0"/>
              <a:t>mark dots in </a:t>
            </a:r>
            <a:r>
              <a:rPr lang="en-US" sz="1800" b="1" u="sng" dirty="0">
                <a:solidFill>
                  <a:srgbClr val="FF3300"/>
                </a:solidFill>
              </a:rPr>
              <a:t>red</a:t>
            </a:r>
            <a:r>
              <a:rPr lang="en-US" sz="1800" dirty="0"/>
              <a:t> where strokes fall in the four-ball match. </a:t>
            </a:r>
            <a:endParaRPr lang="en-US" sz="1400" dirty="0"/>
          </a:p>
          <a:p>
            <a:pPr lvl="1" eaLnBrk="1" hangingPunct="1">
              <a:lnSpc>
                <a:spcPct val="90000"/>
              </a:lnSpc>
              <a:defRPr/>
            </a:pPr>
            <a:endParaRPr lang="en-US" sz="2000" dirty="0"/>
          </a:p>
        </p:txBody>
      </p:sp>
      <p:sp>
        <p:nvSpPr>
          <p:cNvPr id="7373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3731"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7373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graphicFrame>
        <p:nvGraphicFramePr>
          <p:cNvPr id="114256" name="Group 592"/>
          <p:cNvGraphicFramePr>
            <a:graphicFrameLocks noGrp="1"/>
          </p:cNvGraphicFramePr>
          <p:nvPr>
            <p:ph sz="half" idx="4294967295"/>
          </p:nvPr>
        </p:nvGraphicFramePr>
        <p:xfrm>
          <a:off x="152400" y="1295400"/>
          <a:ext cx="8836343" cy="3818256"/>
        </p:xfrm>
        <a:graphic>
          <a:graphicData uri="http://schemas.openxmlformats.org/drawingml/2006/table">
            <a:tbl>
              <a:tblPr/>
              <a:tblGrid>
                <a:gridCol w="336550"/>
                <a:gridCol w="1054100"/>
                <a:gridCol w="285750"/>
                <a:gridCol w="381000"/>
                <a:gridCol w="347663"/>
                <a:gridCol w="334962"/>
                <a:gridCol w="338138"/>
                <a:gridCol w="336550"/>
                <a:gridCol w="338137"/>
                <a:gridCol w="336550"/>
                <a:gridCol w="338138"/>
                <a:gridCol w="373062"/>
                <a:gridCol w="381000"/>
                <a:gridCol w="381000"/>
                <a:gridCol w="304800"/>
                <a:gridCol w="381000"/>
                <a:gridCol w="304800"/>
                <a:gridCol w="381000"/>
                <a:gridCol w="304800"/>
                <a:gridCol w="381000"/>
                <a:gridCol w="304800"/>
                <a:gridCol w="304800"/>
                <a:gridCol w="398463"/>
                <a:gridCol w="208280"/>
              </a:tblGrid>
              <a:tr h="2428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Par</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36</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36</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72</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49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Hole</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Out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In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chemeClr val="tx1"/>
                          </a:solidFill>
                          <a:effectLst/>
                          <a:latin typeface="Arial" charset="0"/>
                          <a:cs typeface="Arial" charset="0"/>
                        </a:rPr>
                        <a:t>Total</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28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Hdcp</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7</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11</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5</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9</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17</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15</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13</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3</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 </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10</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16</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8</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18</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6</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12</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4</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14</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2</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folHlink"/>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546100">
                <a:tc rowSpan="5">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chemeClr val="hlink"/>
                          </a:solidFill>
                          <a:effectLst/>
                          <a:latin typeface="Arial" charset="0"/>
                          <a:cs typeface="Arial" charset="0"/>
                        </a:rPr>
                        <a:t>Coharie CC</a:t>
                      </a:r>
                      <a:r>
                        <a:rPr kumimoji="0" lang="en-US" sz="1000" b="0" i="0" u="none" strike="noStrike" cap="none" normalizeH="0" baseline="0" smtClean="0">
                          <a:ln>
                            <a:noFill/>
                          </a:ln>
                          <a:solidFill>
                            <a:schemeClr val="tx1"/>
                          </a:solidFill>
                          <a:effectLst/>
                          <a:latin typeface="Arial" charset="0"/>
                          <a:cs typeface="Arial" charset="0"/>
                        </a:rPr>
                        <a:t> Player1</a:t>
                      </a:r>
                      <a:endParaRPr kumimoji="0" lang="en-US" sz="1000" b="1"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3hdcp - net 2</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a:t>
                      </a:r>
                      <a:r>
                        <a:rPr kumimoji="0" lang="en-US" sz="1000" b="0" i="0" u="none" strike="noStrike" cap="none" normalizeH="0" baseline="0" smtClean="0">
                          <a:ln>
                            <a:noFill/>
                          </a:ln>
                          <a:solidFill>
                            <a:schemeClr val="tx1"/>
                          </a:solidFill>
                          <a:effectLst/>
                          <a:latin typeface="Arial" charset="0"/>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471488">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3333CC"/>
                          </a:solidFill>
                          <a:effectLst/>
                          <a:latin typeface="Arial" charset="0"/>
                          <a:cs typeface="Arial" charset="0"/>
                        </a:rPr>
                        <a:t>Fort Mill CC</a:t>
                      </a:r>
                      <a:r>
                        <a:rPr kumimoji="0" lang="en-US" sz="1000" b="0" i="0" u="none" strike="noStrike" cap="none" normalizeH="0" baseline="0" smtClean="0">
                          <a:ln>
                            <a:noFill/>
                          </a:ln>
                          <a:solidFill>
                            <a:srgbClr val="FF3300"/>
                          </a:solidFill>
                          <a:effectLst/>
                          <a:latin typeface="Arial" charset="0"/>
                          <a:cs typeface="Arial" charset="0"/>
                        </a:rPr>
                        <a:t> Player2</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1hdcp - net 0</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80975">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714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chemeClr val="hlink"/>
                          </a:solidFill>
                          <a:effectLst/>
                          <a:latin typeface="Arial" charset="0"/>
                          <a:cs typeface="Arial" charset="0"/>
                        </a:rPr>
                        <a:t>Coharie CC</a:t>
                      </a:r>
                      <a:r>
                        <a:rPr kumimoji="0" lang="en-US" sz="1000" b="0" i="0" u="none" strike="noStrike" cap="none" normalizeH="0" baseline="0" smtClean="0">
                          <a:ln>
                            <a:noFill/>
                          </a:ln>
                          <a:solidFill>
                            <a:schemeClr val="tx1"/>
                          </a:solidFill>
                          <a:effectLst/>
                          <a:latin typeface="Arial" charset="0"/>
                          <a:cs typeface="Arial" charset="0"/>
                        </a:rPr>
                        <a:t> Player 2</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2hdcp – net 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64293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3333CC"/>
                          </a:solidFill>
                          <a:effectLst/>
                          <a:latin typeface="Arial" charset="0"/>
                          <a:cs typeface="Arial" charset="0"/>
                        </a:rPr>
                        <a:t>Fort Mill CC</a:t>
                      </a:r>
                      <a:r>
                        <a:rPr kumimoji="0" lang="en-US" sz="1000" b="0" i="0" u="none" strike="noStrike" cap="none" normalizeH="0" baseline="0" smtClean="0">
                          <a:ln>
                            <a:noFill/>
                          </a:ln>
                          <a:solidFill>
                            <a:srgbClr val="FF3300"/>
                          </a:solidFill>
                          <a:effectLst/>
                          <a:latin typeface="Arial" charset="0"/>
                          <a:cs typeface="Arial" charset="0"/>
                        </a:rPr>
                        <a:t> Player2</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5hdcp – net 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a:t>
                      </a:r>
                      <a:r>
                        <a:rPr kumimoji="0" lang="en-US" sz="1000" b="0" i="0" u="none" strike="noStrike" cap="none" normalizeH="0" baseline="0" smtClean="0">
                          <a:ln>
                            <a:noFill/>
                          </a:ln>
                          <a:solidFill>
                            <a:schemeClr val="tx1"/>
                          </a:solidFill>
                          <a:effectLst/>
                          <a:latin typeface="Arial" charset="0"/>
                          <a:cs typeface="Arial" charset="0"/>
                        </a:rPr>
                        <a:t> </a:t>
                      </a:r>
                    </a:p>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a:t>
                      </a:r>
                      <a:r>
                        <a:rPr kumimoji="0" lang="en-US" sz="1000" b="0" i="0" u="none" strike="noStrike" cap="none" normalizeH="0" baseline="0" smtClean="0">
                          <a:ln>
                            <a:noFill/>
                          </a:ln>
                          <a:solidFill>
                            <a:schemeClr val="tx1"/>
                          </a:solidFill>
                          <a:effectLst/>
                          <a:latin typeface="Arial" charset="0"/>
                          <a:cs typeface="Arial" charset="0"/>
                        </a:rPr>
                        <a:t>  </a:t>
                      </a:r>
                      <a:endParaRPr kumimoji="0" lang="en-US" sz="2400" b="1"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28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5050" name="Rectangle 528"/>
          <p:cNvSpPr>
            <a:spLocks noChangeArrowheads="1"/>
          </p:cNvSpPr>
          <p:nvPr/>
        </p:nvSpPr>
        <p:spPr bwMode="auto">
          <a:xfrm>
            <a:off x="3505200" y="685800"/>
            <a:ext cx="2368550" cy="366713"/>
          </a:xfrm>
          <a:prstGeom prst="rect">
            <a:avLst/>
          </a:prstGeom>
          <a:noFill/>
          <a:ln w="9525">
            <a:noFill/>
            <a:miter lim="800000"/>
            <a:headEnd/>
            <a:tailEnd/>
          </a:ln>
        </p:spPr>
        <p:txBody>
          <a:bodyPr wrap="none">
            <a:spAutoFit/>
          </a:bodyPr>
          <a:lstStyle/>
          <a:p>
            <a:pPr fontAlgn="ctr"/>
            <a:r>
              <a:rPr lang="en-US"/>
              <a:t>Individuals Scorecard</a:t>
            </a:r>
          </a:p>
        </p:txBody>
      </p:sp>
    </p:spTree>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graphicFrame>
        <p:nvGraphicFramePr>
          <p:cNvPr id="115222" name="Group 534"/>
          <p:cNvGraphicFramePr>
            <a:graphicFrameLocks noGrp="1"/>
          </p:cNvGraphicFramePr>
          <p:nvPr>
            <p:ph sz="half" idx="4294967295"/>
          </p:nvPr>
        </p:nvGraphicFramePr>
        <p:xfrm>
          <a:off x="228600" y="1447800"/>
          <a:ext cx="8790305" cy="3732215"/>
        </p:xfrm>
        <a:graphic>
          <a:graphicData uri="http://schemas.openxmlformats.org/drawingml/2006/table">
            <a:tbl>
              <a:tblPr/>
              <a:tblGrid>
                <a:gridCol w="334963"/>
                <a:gridCol w="1049337"/>
                <a:gridCol w="334963"/>
                <a:gridCol w="336550"/>
                <a:gridCol w="336550"/>
                <a:gridCol w="333375"/>
                <a:gridCol w="334962"/>
                <a:gridCol w="338138"/>
                <a:gridCol w="333375"/>
                <a:gridCol w="334962"/>
                <a:gridCol w="336550"/>
                <a:gridCol w="396875"/>
                <a:gridCol w="381000"/>
                <a:gridCol w="381000"/>
                <a:gridCol w="304800"/>
                <a:gridCol w="381000"/>
                <a:gridCol w="304800"/>
                <a:gridCol w="381000"/>
                <a:gridCol w="304800"/>
                <a:gridCol w="336550"/>
                <a:gridCol w="336550"/>
                <a:gridCol w="317500"/>
                <a:gridCol w="352425"/>
                <a:gridCol w="208280"/>
              </a:tblGrid>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Par</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36</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4</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5</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36</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FF0000"/>
                          </a:solidFill>
                          <a:effectLst/>
                          <a:latin typeface="Arial" charset="0"/>
                          <a:cs typeface="Arial" charset="0"/>
                        </a:rPr>
                        <a:t>72</a:t>
                      </a:r>
                      <a:endParaRPr kumimoji="0" lang="en-US" sz="800" b="0" i="1"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Hole</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Out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18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In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500" b="0" i="0" u="none" strike="noStrike" cap="none" normalizeH="0" baseline="0" smtClean="0">
                          <a:ln>
                            <a:noFill/>
                          </a:ln>
                          <a:solidFill>
                            <a:schemeClr val="tx1"/>
                          </a:solidFill>
                          <a:effectLst/>
                          <a:latin typeface="Arial" charset="0"/>
                          <a:cs typeface="Arial" charset="0"/>
                        </a:rPr>
                        <a:t>Total</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Hdcp</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7</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11</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5</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9</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17</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15</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13</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3</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 </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10</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16</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8</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18</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6</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12</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4</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14</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2</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folHlink"/>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60350">
                <a:tc rowSpan="5">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chemeClr val="hlink"/>
                          </a:solidFill>
                          <a:effectLst/>
                          <a:latin typeface="Arial" charset="0"/>
                          <a:cs typeface="Arial" charset="0"/>
                        </a:rPr>
                        <a:t>Coharie CC</a:t>
                      </a:r>
                      <a:endParaRPr kumimoji="0" lang="en-US" sz="10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Player1</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3hdcp - 2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chemeClr val="hlink"/>
                          </a:solidFill>
                          <a:effectLst/>
                          <a:latin typeface="Arial" charset="0"/>
                          <a:cs typeface="Arial" charset="0"/>
                        </a:rPr>
                        <a:t>Coharie CC</a:t>
                      </a:r>
                      <a:r>
                        <a:rPr kumimoji="0" lang="en-US" sz="1000" b="0" i="0" u="none" strike="noStrike" cap="none" normalizeH="0" baseline="0" smtClean="0">
                          <a:ln>
                            <a:noFill/>
                          </a:ln>
                          <a:solidFill>
                            <a:schemeClr val="tx1"/>
                          </a:solidFill>
                          <a:effectLst/>
                          <a:latin typeface="Arial" charset="0"/>
                          <a:cs typeface="Arial" charset="0"/>
                        </a:rPr>
                        <a:t> Player2</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5hdcp - 4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80975">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3050">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3333CC"/>
                          </a:solidFill>
                          <a:effectLst/>
                          <a:latin typeface="Arial" charset="0"/>
                          <a:cs typeface="Arial" charset="0"/>
                        </a:rPr>
                        <a:t>Fort Mill CC</a:t>
                      </a:r>
                      <a:endParaRPr kumimoji="0" lang="en-US" sz="1000" b="0" i="0" u="none" strike="noStrike" cap="none" normalizeH="0" baseline="0" smtClean="0">
                        <a:ln>
                          <a:noFill/>
                        </a:ln>
                        <a:solidFill>
                          <a:srgbClr val="FF3300"/>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Player1</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3300"/>
                          </a:solidFill>
                          <a:effectLst/>
                          <a:latin typeface="Arial" charset="0"/>
                          <a:cs typeface="Arial" charset="0"/>
                        </a:rPr>
                        <a:t>1hdcp - 0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3333CC"/>
                          </a:solidFill>
                          <a:effectLst/>
                          <a:latin typeface="Arial" charset="0"/>
                          <a:cs typeface="Arial" charset="0"/>
                        </a:rPr>
                        <a:t>Fort Mill CC</a:t>
                      </a:r>
                      <a:endParaRPr kumimoji="0" lang="en-US" sz="1000" b="0" i="0" u="none" strike="noStrike" cap="none" normalizeH="0" baseline="0" smtClean="0">
                        <a:ln>
                          <a:noFill/>
                        </a:ln>
                        <a:solidFill>
                          <a:srgbClr val="FF3300"/>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Player2</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3300"/>
                          </a:solidFill>
                          <a:effectLst/>
                          <a:latin typeface="Arial" charset="0"/>
                          <a:cs typeface="Arial" charset="0"/>
                        </a:rPr>
                        <a:t>3hdcp - 2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6074" name="Rectangle 503"/>
          <p:cNvSpPr>
            <a:spLocks noChangeArrowheads="1"/>
          </p:cNvSpPr>
          <p:nvPr/>
        </p:nvSpPr>
        <p:spPr bwMode="auto">
          <a:xfrm>
            <a:off x="3962400" y="838200"/>
            <a:ext cx="2203450" cy="366713"/>
          </a:xfrm>
          <a:prstGeom prst="rect">
            <a:avLst/>
          </a:prstGeom>
          <a:noFill/>
          <a:ln w="9525">
            <a:noFill/>
            <a:miter lim="800000"/>
            <a:headEnd/>
            <a:tailEnd/>
          </a:ln>
        </p:spPr>
        <p:txBody>
          <a:bodyPr wrap="none">
            <a:spAutoFit/>
          </a:bodyPr>
          <a:lstStyle/>
          <a:p>
            <a:pPr fontAlgn="ctr"/>
            <a:r>
              <a:rPr lang="en-US"/>
              <a:t>Four Ball Scorecard</a:t>
            </a:r>
          </a:p>
        </p:txBody>
      </p:sp>
    </p:spTree>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body" idx="4294967295"/>
          </p:nvPr>
        </p:nvSpPr>
        <p:spPr/>
        <p:txBody>
          <a:bodyPr/>
          <a:lstStyle/>
          <a:p>
            <a:pPr algn="ctr" eaLnBrk="1" hangingPunct="1">
              <a:buFontTx/>
              <a:buNone/>
            </a:pPr>
            <a:r>
              <a:rPr lang="en-US" sz="3600" b="1" smtClean="0">
                <a:effectLst>
                  <a:outerShdw blurRad="38100" dist="38100" dir="2700000" algn="tl">
                    <a:srgbClr val="C0C0C0"/>
                  </a:outerShdw>
                </a:effectLst>
              </a:rPr>
              <a:t>Captains Duties (Checklist)</a:t>
            </a:r>
          </a:p>
          <a:p>
            <a:pPr algn="ctr" eaLnBrk="1" hangingPunct="1">
              <a:buFontTx/>
              <a:buNone/>
            </a:pPr>
            <a:endParaRPr lang="en-US" sz="2400" b="1" smtClean="0">
              <a:effectLst>
                <a:outerShdw blurRad="38100" dist="38100" dir="2700000" algn="tl">
                  <a:srgbClr val="C0C0C0"/>
                </a:outerShdw>
              </a:effectLst>
            </a:endParaRPr>
          </a:p>
          <a:p>
            <a:pPr eaLnBrk="1" hangingPunct="1"/>
            <a:r>
              <a:rPr lang="en-US" b="1" u="sng" smtClean="0"/>
              <a:t>Day of the Match</a:t>
            </a:r>
            <a:endParaRPr lang="en-US" smtClean="0"/>
          </a:p>
          <a:p>
            <a:pPr lvl="1" eaLnBrk="1" hangingPunct="1"/>
            <a:r>
              <a:rPr lang="en-US" smtClean="0"/>
              <a:t>re-confirm both rosters for any last minute changes</a:t>
            </a:r>
          </a:p>
          <a:p>
            <a:pPr lvl="1" eaLnBrk="1" hangingPunct="1"/>
            <a:r>
              <a:rPr lang="en-US" smtClean="0"/>
              <a:t>communicate local rules to all players</a:t>
            </a:r>
          </a:p>
          <a:p>
            <a:pPr lvl="1" eaLnBrk="1" hangingPunct="1"/>
            <a:r>
              <a:rPr lang="en-US" smtClean="0"/>
              <a:t>complete the Results Form in TPP</a:t>
            </a:r>
          </a:p>
          <a:p>
            <a:pPr lvl="2" eaLnBrk="1" hangingPunct="1"/>
            <a:r>
              <a:rPr lang="en-US" smtClean="0"/>
              <a:t>adjusted gross scores </a:t>
            </a:r>
            <a:r>
              <a:rPr lang="en-US" i="1" smtClean="0"/>
              <a:t>(remind players to post a hole by hole score)</a:t>
            </a:r>
            <a:endParaRPr lang="en-US" sz="2800" smtClean="0"/>
          </a:p>
        </p:txBody>
      </p:sp>
      <p:sp>
        <p:nvSpPr>
          <p:cNvPr id="7680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680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7680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fade">
                                      <p:cBhvr>
                                        <p:cTn id="7" dur="2000"/>
                                        <p:tgtEl>
                                          <p:spTgt spid="175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3048" name="Group 1272"/>
          <p:cNvGraphicFramePr>
            <a:graphicFrameLocks noGrp="1"/>
          </p:cNvGraphicFramePr>
          <p:nvPr/>
        </p:nvGraphicFramePr>
        <p:xfrm>
          <a:off x="142875" y="1857375"/>
          <a:ext cx="8858250" cy="3161986"/>
        </p:xfrm>
        <a:graphic>
          <a:graphicData uri="http://schemas.openxmlformats.org/drawingml/2006/table">
            <a:tbl>
              <a:tblPr/>
              <a:tblGrid>
                <a:gridCol w="482600"/>
                <a:gridCol w="1120775"/>
                <a:gridCol w="1050925"/>
                <a:gridCol w="631825"/>
                <a:gridCol w="1214438"/>
                <a:gridCol w="822325"/>
                <a:gridCol w="933450"/>
                <a:gridCol w="1779587"/>
                <a:gridCol w="822325"/>
              </a:tblGrid>
              <a:tr h="4095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1" i="1" u="none" strike="noStrike" cap="none" normalizeH="0" baseline="0" smtClean="0">
                          <a:ln>
                            <a:noFill/>
                          </a:ln>
                          <a:solidFill>
                            <a:schemeClr val="tx1"/>
                          </a:solidFill>
                          <a:effectLst/>
                          <a:latin typeface="Arial" charset="0"/>
                          <a:cs typeface="Arial" charset="0"/>
                        </a:rPr>
                        <a:t>Group</a:t>
                      </a:r>
                      <a:endParaRPr kumimoji="0" lang="en-US" sz="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Eastern Region</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City, State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Captain Name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Captain email</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Captain phone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Pro Name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Pro email</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Pro phone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Birchwood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Nash,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Randy Davis</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FF"/>
                          </a:solidFill>
                          <a:effectLst/>
                          <a:latin typeface="Arial" charset="0"/>
                          <a:cs typeface="Arial" charset="0"/>
                          <a:hlinkClick r:id="rId2"/>
                        </a:rPr>
                        <a:t>rdbwcc00@aol.com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Coharie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Clinton,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Jackie Parrish</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pgaprofessional@embarqmail.com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910-592-6772</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Dickie Walters</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pgaprofessional@embarqmail.com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910-592-2951</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Southern Wayne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Mt. Olive,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Kevin Kornegay</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Howard A. Hunt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csouthernwayne@nc.rr.com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Willow Springs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Wilson,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Jimmy Gurkin</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hlinkClick r:id="rId3"/>
                        </a:rPr>
                        <a:t>willowspringscc@cocentral.com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Greenville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Greenville,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Brady Pinner</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FF"/>
                          </a:solidFill>
                          <a:effectLst/>
                          <a:latin typeface="Arial" charset="0"/>
                          <a:cs typeface="Arial" charset="0"/>
                          <a:hlinkClick r:id="rId4"/>
                        </a:rPr>
                        <a:t>golfpro@greenvillecountryclub.com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Kinston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Kinston,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Burt Williams</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bwilliams@kinstoncc.com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Morehead City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Morehead City,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Nick Eatman</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FF"/>
                          </a:solidFill>
                          <a:effectLst/>
                          <a:latin typeface="Arial" charset="0"/>
                          <a:cs typeface="Arial" charset="0"/>
                          <a:hlinkClick r:id="rId5"/>
                        </a:rPr>
                        <a:t>neatman@moreheadcitycc.com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New Bern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New Bern,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Alan Ferebee</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aferebee@suddenlink.net</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33039" name="Rectangle 1263"/>
          <p:cNvSpPr>
            <a:spLocks noChangeArrowheads="1"/>
          </p:cNvSpPr>
          <p:nvPr/>
        </p:nvSpPr>
        <p:spPr bwMode="auto">
          <a:xfrm>
            <a:off x="2895600" y="914400"/>
            <a:ext cx="4071938" cy="274638"/>
          </a:xfrm>
          <a:prstGeom prst="rect">
            <a:avLst/>
          </a:prstGeom>
          <a:noFill/>
          <a:ln>
            <a:noFill/>
          </a:ln>
          <a:effectLst/>
          <a:extLst/>
        </p:spPr>
        <p:txBody>
          <a:bodyPr wrap="none">
            <a:spAutoFit/>
          </a:bodyPr>
          <a:lstStyle/>
          <a:p>
            <a:pPr eaLnBrk="0" hangingPunct="0">
              <a:defRPr/>
            </a:pPr>
            <a:r>
              <a:rPr lang="en-US" b="1">
                <a:effectLst>
                  <a:outerShdw blurRad="38100" dist="38100" dir="2700000" algn="tl">
                    <a:srgbClr val="C0C0C0"/>
                  </a:outerShdw>
                </a:effectLst>
                <a:cs typeface="+mn-cs"/>
              </a:rPr>
              <a:t>Verify Contact Information</a:t>
            </a:r>
          </a:p>
        </p:txBody>
      </p:sp>
    </p:spTree>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7826" name="Text Box 5"/>
          <p:cNvSpPr txBox="1">
            <a:spLocks noChangeArrowheads="1"/>
          </p:cNvSpPr>
          <p:nvPr/>
        </p:nvSpPr>
        <p:spPr bwMode="auto">
          <a:xfrm>
            <a:off x="2057400" y="381000"/>
            <a:ext cx="6629400" cy="342900"/>
          </a:xfrm>
          <a:prstGeom prst="rect">
            <a:avLst/>
          </a:prstGeom>
          <a:noFill/>
          <a:ln w="9525">
            <a:noFill/>
            <a:miter lim="800000"/>
            <a:headEnd/>
            <a:tailEnd/>
          </a:ln>
        </p:spPr>
        <p:txBody>
          <a:bodyPr>
            <a:spAutoFit/>
          </a:bodyPr>
          <a:lstStyle/>
          <a:p>
            <a:pPr algn="ctr" eaLnBrk="0" hangingPunct="0">
              <a:spcBef>
                <a:spcPct val="50000"/>
              </a:spcBef>
            </a:pPr>
            <a:r>
              <a:rPr lang="en-US" sz="2400" b="1" i="1" u="sng"/>
              <a:t>Scoreboard</a:t>
            </a:r>
          </a:p>
        </p:txBody>
      </p:sp>
      <p:graphicFrame>
        <p:nvGraphicFramePr>
          <p:cNvPr id="82054" name="Group 134"/>
          <p:cNvGraphicFramePr>
            <a:graphicFrameLocks noGrp="1"/>
          </p:cNvGraphicFramePr>
          <p:nvPr>
            <p:ph idx="4294967295"/>
          </p:nvPr>
        </p:nvGraphicFramePr>
        <p:xfrm>
          <a:off x="533400" y="1295400"/>
          <a:ext cx="8229600" cy="5536248"/>
        </p:xfrm>
        <a:graphic>
          <a:graphicData uri="http://schemas.openxmlformats.org/drawingml/2006/table">
            <a:tbl>
              <a:tblPr/>
              <a:tblGrid>
                <a:gridCol w="1622425"/>
                <a:gridCol w="839788"/>
                <a:gridCol w="571500"/>
                <a:gridCol w="976312"/>
                <a:gridCol w="971550"/>
                <a:gridCol w="593725"/>
                <a:gridCol w="869950"/>
                <a:gridCol w="1784350"/>
              </a:tblGrid>
              <a:tr h="242888">
                <a:tc gridSpan="8">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charset="0"/>
                          <a:cs typeface="Arial" charset="0"/>
                        </a:rPr>
                        <a:t>     Carolinas Golf Association      </a:t>
                      </a:r>
                      <a:endParaRPr kumimoji="0" lang="en-US" sz="1200" b="0" i="0" u="none" strike="noStrike" cap="none" normalizeH="0" baseline="0" smtClean="0">
                        <a:ln>
                          <a:noFill/>
                        </a:ln>
                        <a:solidFill>
                          <a:schemeClr val="tx1"/>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6063">
                <a:tc gridSpan="4">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charset="0"/>
                          <a:cs typeface="Arial" charset="0"/>
                        </a:rPr>
                        <a:t>InterClub Match: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Bradley Hand ITC" pitchFamily="66" charset="0"/>
                          <a:cs typeface="Arial" charset="0"/>
                        </a:rPr>
                        <a:t>June 3, 2010</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44475">
                <a:tc gridSpan="4">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chemeClr val="tx1"/>
                          </a:solidFill>
                          <a:effectLst/>
                          <a:latin typeface="Arial" charset="0"/>
                          <a:cs typeface="Arial" charset="0"/>
                        </a:rPr>
                        <a:t>Host Club</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chemeClr val="tx1"/>
                          </a:solidFill>
                          <a:effectLst/>
                          <a:latin typeface="Arial" charset="0"/>
                          <a:cs typeface="Arial" charset="0"/>
                        </a:rPr>
                        <a:t>Visiting Club</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46063">
                <a:tc gridSpan="4">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Bradley Hand ITC" pitchFamily="66" charset="0"/>
                          <a:cs typeface="Arial" charset="0"/>
                        </a:rPr>
                        <a:t>Tanglewood</a:t>
                      </a:r>
                      <a:endParaRPr kumimoji="0" lang="en-US" sz="14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Bradley Hand ITC" pitchFamily="66" charset="0"/>
                          <a:cs typeface="Arial" charset="0"/>
                        </a:rPr>
                        <a:t>Forest Oaks</a:t>
                      </a:r>
                      <a:endParaRPr kumimoji="0" lang="en-US" sz="14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44475">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omic Sans MS" pitchFamily="66" charset="0"/>
                          <a:cs typeface="Arial" charset="0"/>
                        </a:rPr>
                        <a:t>Captain:     </a:t>
                      </a:r>
                      <a:r>
                        <a:rPr kumimoji="0" lang="en-US" sz="1200" b="1" i="0" u="none" strike="noStrike" cap="none" normalizeH="0" baseline="0" smtClean="0">
                          <a:ln>
                            <a:noFill/>
                          </a:ln>
                          <a:solidFill>
                            <a:schemeClr val="tx1"/>
                          </a:solidFill>
                          <a:effectLst/>
                          <a:latin typeface="Bradley Hand ITC" pitchFamily="66" charset="0"/>
                          <a:cs typeface="Arial" charset="0"/>
                        </a:rPr>
                        <a:t>M. Hartson</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omic Sans MS" pitchFamily="66" charset="0"/>
                          <a:cs typeface="Arial" charset="0"/>
                        </a:rPr>
                        <a:t>Captain:     </a:t>
                      </a:r>
                      <a:r>
                        <a:rPr kumimoji="0" lang="en-US" sz="1200" b="1" i="0" u="none" strike="noStrike" cap="none" normalizeH="0" baseline="0" smtClean="0">
                          <a:ln>
                            <a:noFill/>
                          </a:ln>
                          <a:solidFill>
                            <a:schemeClr val="tx1"/>
                          </a:solidFill>
                          <a:effectLst/>
                          <a:latin typeface="Bradley Hand ITC" pitchFamily="66" charset="0"/>
                          <a:cs typeface="Arial" charset="0"/>
                        </a:rPr>
                        <a:t>G. Gupton</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12725">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Individual &amp; Team Results</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700" b="1" i="1" u="none" strike="noStrike" cap="none" normalizeH="0" baseline="0" smtClean="0">
                          <a:ln>
                            <a:noFill/>
                          </a:ln>
                          <a:solidFill>
                            <a:schemeClr val="tx1"/>
                          </a:solidFill>
                          <a:effectLst/>
                          <a:latin typeface="Arial" charset="0"/>
                          <a:cs typeface="Arial" charset="0"/>
                        </a:rPr>
                        <a:t>Cumulative Points  </a:t>
                      </a:r>
                      <a:endParaRPr kumimoji="0" lang="en-US" sz="1800" b="0"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Individual &amp; Team Results</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444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J. Nieters</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1up</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5</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1</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0</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G. Sexton</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T. Payne</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e</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1</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1</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e</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M. Daniel</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Four Ball</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2up</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0</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Four Ball</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2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 </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 </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G. Howard</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0</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6</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6</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3up</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R. Long</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R. Morgan</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e</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1</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1</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e</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B. McNally</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Four Ball</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0</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2up</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Four Ball</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 </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 </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M. Pask</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0</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10</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Bradley Hand ITC" pitchFamily="66" charset="0"/>
                          <a:cs typeface="Arial" charset="0"/>
                        </a:rPr>
                        <a:t>8</a:t>
                      </a:r>
                      <a:endParaRPr kumimoji="0" lang="en-US" sz="2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2up</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D. Turner</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J. Blevins</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1up</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0</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C. Marion</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Four Ball</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2up</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0</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Bradley Hand ITC" pitchFamily="66"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Arial" charset="0"/>
                        </a:rPr>
                        <a:t>Four Ball</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radley Hand ITC" pitchFamily="66"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radley Hand ITC" pitchFamily="66"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Bradley Hand ITC" pitchFamily="66"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Bradley Hand ITC" pitchFamily="66"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radley Hand ITC" pitchFamily="66"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radley Hand ITC" pitchFamily="66"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omic Sans MS" pitchFamily="66"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77956" name="Picture 2933"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body" idx="4294967295"/>
          </p:nvPr>
        </p:nvSpPr>
        <p:spPr/>
        <p:txBody>
          <a:bodyPr/>
          <a:lstStyle/>
          <a:p>
            <a:pPr algn="ctr" eaLnBrk="1" hangingPunct="1">
              <a:buFontTx/>
              <a:buNone/>
              <a:defRPr/>
            </a:pPr>
            <a:r>
              <a:rPr lang="en-US" sz="3600" b="1" dirty="0">
                <a:effectLst>
                  <a:outerShdw blurRad="38100" dist="38100" dir="2700000" algn="tl">
                    <a:srgbClr val="C0C0C0"/>
                  </a:outerShdw>
                </a:effectLst>
              </a:rPr>
              <a:t>Captains Duties (Checklist)</a:t>
            </a:r>
          </a:p>
          <a:p>
            <a:pPr algn="ctr" eaLnBrk="1" hangingPunct="1">
              <a:buFontTx/>
              <a:buNone/>
              <a:defRPr/>
            </a:pPr>
            <a:endParaRPr lang="en-US" sz="2400" b="1" dirty="0">
              <a:effectLst>
                <a:outerShdw blurRad="38100" dist="38100" dir="2700000" algn="tl">
                  <a:srgbClr val="C0C0C0"/>
                </a:outerShdw>
              </a:effectLst>
            </a:endParaRPr>
          </a:p>
          <a:p>
            <a:pPr eaLnBrk="1" hangingPunct="1">
              <a:defRPr/>
            </a:pPr>
            <a:r>
              <a:rPr lang="en-US" b="1" u="sng" dirty="0"/>
              <a:t>After Each Match</a:t>
            </a:r>
            <a:endParaRPr lang="en-US" dirty="0"/>
          </a:p>
          <a:p>
            <a:pPr lvl="1" eaLnBrk="1" hangingPunct="1">
              <a:defRPr/>
            </a:pPr>
            <a:r>
              <a:rPr lang="en-US" dirty="0">
                <a:solidFill>
                  <a:srgbClr val="FF3300"/>
                </a:solidFill>
              </a:rPr>
              <a:t>Host captain submits match </a:t>
            </a:r>
            <a:r>
              <a:rPr lang="en-US" dirty="0" smtClean="0">
                <a:solidFill>
                  <a:srgbClr val="FF3300"/>
                </a:solidFill>
              </a:rPr>
              <a:t>results (in TPP)</a:t>
            </a:r>
            <a:endParaRPr lang="en-US" dirty="0">
              <a:solidFill>
                <a:srgbClr val="FF3300"/>
              </a:solidFill>
            </a:endParaRPr>
          </a:p>
        </p:txBody>
      </p:sp>
      <p:sp>
        <p:nvSpPr>
          <p:cNvPr id="7885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8851" name="Text Box 5"/>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7885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2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4" name="Rectangle 2"/>
          <p:cNvSpPr>
            <a:spLocks noGrp="1" noChangeArrowheads="1"/>
          </p:cNvSpPr>
          <p:nvPr>
            <p:ph type="body" idx="4294967295"/>
          </p:nvPr>
        </p:nvSpPr>
        <p:spPr/>
        <p:txBody>
          <a:bodyPr/>
          <a:lstStyle/>
          <a:p>
            <a:pPr algn="ctr" eaLnBrk="1" hangingPunct="1">
              <a:buFontTx/>
              <a:buNone/>
              <a:defRPr/>
            </a:pPr>
            <a:r>
              <a:rPr lang="en-US" sz="3600" b="1" dirty="0">
                <a:effectLst>
                  <a:outerShdw blurRad="38100" dist="38100" dir="2700000" algn="tl">
                    <a:srgbClr val="C0C0C0"/>
                  </a:outerShdw>
                </a:effectLst>
              </a:rPr>
              <a:t>Captains Duties (Checklist)</a:t>
            </a:r>
          </a:p>
          <a:p>
            <a:pPr algn="ctr" eaLnBrk="1" hangingPunct="1">
              <a:buFontTx/>
              <a:buNone/>
              <a:defRPr/>
            </a:pPr>
            <a:endParaRPr lang="en-US" sz="2400" b="1" dirty="0">
              <a:effectLst>
                <a:outerShdw blurRad="38100" dist="38100" dir="2700000" algn="tl">
                  <a:srgbClr val="C0C0C0"/>
                </a:outerShdw>
              </a:effectLst>
            </a:endParaRPr>
          </a:p>
          <a:p>
            <a:pPr eaLnBrk="1" hangingPunct="1">
              <a:defRPr/>
            </a:pPr>
            <a:r>
              <a:rPr lang="en-US" b="1" u="sng" dirty="0"/>
              <a:t>After Each Match</a:t>
            </a:r>
            <a:endParaRPr lang="en-US" dirty="0"/>
          </a:p>
          <a:p>
            <a:pPr lvl="1" eaLnBrk="1" hangingPunct="1">
              <a:defRPr/>
            </a:pPr>
            <a:r>
              <a:rPr lang="en-US" sz="2000" dirty="0"/>
              <a:t>host captain submits match </a:t>
            </a:r>
            <a:r>
              <a:rPr lang="en-US" sz="2000" dirty="0" smtClean="0"/>
              <a:t>results (in TPP)</a:t>
            </a:r>
            <a:endParaRPr lang="en-US" sz="2000" dirty="0"/>
          </a:p>
          <a:p>
            <a:pPr lvl="1" eaLnBrk="1" hangingPunct="1">
              <a:defRPr/>
            </a:pPr>
            <a:r>
              <a:rPr lang="en-US" dirty="0">
                <a:solidFill>
                  <a:srgbClr val="FF3300"/>
                </a:solidFill>
              </a:rPr>
              <a:t>Retain scorecards for 1 week</a:t>
            </a:r>
          </a:p>
        </p:txBody>
      </p:sp>
      <p:sp>
        <p:nvSpPr>
          <p:cNvPr id="79874" name="Text Box 3"/>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9875" name="Text Box 4"/>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79876"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fade">
                                      <p:cBhvr>
                                        <p:cTn id="7" dur="20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body" idx="4294967295"/>
          </p:nvPr>
        </p:nvSpPr>
        <p:spPr/>
        <p:txBody>
          <a:bodyPr/>
          <a:lstStyle/>
          <a:p>
            <a:pPr algn="ctr" eaLnBrk="1" hangingPunct="1">
              <a:buFontTx/>
              <a:buNone/>
              <a:defRPr/>
            </a:pPr>
            <a:r>
              <a:rPr lang="en-US" sz="3600" b="1" dirty="0">
                <a:effectLst>
                  <a:outerShdw blurRad="38100" dist="38100" dir="2700000" algn="tl">
                    <a:srgbClr val="C0C0C0"/>
                  </a:outerShdw>
                </a:effectLst>
              </a:rPr>
              <a:t>Captains Duties (Checklist)</a:t>
            </a:r>
          </a:p>
          <a:p>
            <a:pPr algn="ctr" eaLnBrk="1" hangingPunct="1">
              <a:buFontTx/>
              <a:buNone/>
              <a:defRPr/>
            </a:pPr>
            <a:endParaRPr lang="en-US" sz="2400" b="1" dirty="0">
              <a:effectLst>
                <a:outerShdw blurRad="38100" dist="38100" dir="2700000" algn="tl">
                  <a:srgbClr val="C0C0C0"/>
                </a:outerShdw>
              </a:effectLst>
            </a:endParaRPr>
          </a:p>
          <a:p>
            <a:pPr eaLnBrk="1" hangingPunct="1">
              <a:defRPr/>
            </a:pPr>
            <a:r>
              <a:rPr lang="en-US" b="1" u="sng" dirty="0"/>
              <a:t>After Each Match</a:t>
            </a:r>
            <a:endParaRPr lang="en-US" dirty="0"/>
          </a:p>
          <a:p>
            <a:pPr lvl="1" eaLnBrk="1" hangingPunct="1">
              <a:defRPr/>
            </a:pPr>
            <a:r>
              <a:rPr lang="en-US" sz="2000" dirty="0"/>
              <a:t>host captain submits match results (in TPP) </a:t>
            </a:r>
            <a:endParaRPr lang="en-US" sz="2000" dirty="0" smtClean="0"/>
          </a:p>
          <a:p>
            <a:pPr lvl="1" eaLnBrk="1" hangingPunct="1">
              <a:defRPr/>
            </a:pPr>
            <a:r>
              <a:rPr lang="en-US" sz="2000" dirty="0" smtClean="0"/>
              <a:t>retain </a:t>
            </a:r>
            <a:r>
              <a:rPr lang="en-US" sz="2000" dirty="0"/>
              <a:t>scorecards for 1 week</a:t>
            </a:r>
          </a:p>
          <a:p>
            <a:pPr lvl="1" eaLnBrk="1" hangingPunct="1">
              <a:defRPr/>
            </a:pPr>
            <a:r>
              <a:rPr lang="en-US" dirty="0">
                <a:solidFill>
                  <a:srgbClr val="FF3300"/>
                </a:solidFill>
              </a:rPr>
              <a:t>Verify that adjusted gross scores are posted</a:t>
            </a:r>
            <a:r>
              <a:rPr lang="en-US" dirty="0"/>
              <a:t> </a:t>
            </a:r>
          </a:p>
        </p:txBody>
      </p:sp>
      <p:sp>
        <p:nvSpPr>
          <p:cNvPr id="80898" name="Text Box 4"/>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80899" name="Text Box 5"/>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8090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6610"/>
                                        </p:tgtEl>
                                        <p:attrNameLst>
                                          <p:attrName>style.visibility</p:attrName>
                                        </p:attrNameLst>
                                      </p:cBhvr>
                                      <p:to>
                                        <p:strVal val="visible"/>
                                      </p:to>
                                    </p:set>
                                    <p:animEffect transition="in" filter="fade">
                                      <p:cBhvr>
                                        <p:cTn id="7" dur="2000"/>
                                        <p:tgtEl>
                                          <p:spTgt spid="196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body" idx="4294967295"/>
          </p:nvPr>
        </p:nvSpPr>
        <p:spPr/>
        <p:txBody>
          <a:bodyPr/>
          <a:lstStyle/>
          <a:p>
            <a:pPr algn="ctr" eaLnBrk="1" hangingPunct="1">
              <a:buFontTx/>
              <a:buNone/>
              <a:defRPr/>
            </a:pPr>
            <a:r>
              <a:rPr lang="en-US" sz="3600" b="1" dirty="0">
                <a:effectLst>
                  <a:outerShdw blurRad="38100" dist="38100" dir="2700000" algn="tl">
                    <a:srgbClr val="C0C0C0"/>
                  </a:outerShdw>
                </a:effectLst>
              </a:rPr>
              <a:t>Captains Duties (Checklist)</a:t>
            </a:r>
          </a:p>
          <a:p>
            <a:pPr algn="ctr" eaLnBrk="1" hangingPunct="1">
              <a:buFontTx/>
              <a:buNone/>
              <a:defRPr/>
            </a:pPr>
            <a:endParaRPr lang="en-US" sz="2400" b="1" dirty="0">
              <a:effectLst>
                <a:outerShdw blurRad="38100" dist="38100" dir="2700000" algn="tl">
                  <a:srgbClr val="C0C0C0"/>
                </a:outerShdw>
              </a:effectLst>
            </a:endParaRPr>
          </a:p>
          <a:p>
            <a:pPr eaLnBrk="1" hangingPunct="1">
              <a:defRPr/>
            </a:pPr>
            <a:r>
              <a:rPr lang="en-US" b="1" u="sng" dirty="0"/>
              <a:t>After Each Match</a:t>
            </a:r>
            <a:endParaRPr lang="en-US" dirty="0"/>
          </a:p>
          <a:p>
            <a:pPr lvl="1" eaLnBrk="1" hangingPunct="1">
              <a:defRPr/>
            </a:pPr>
            <a:r>
              <a:rPr lang="en-US" sz="2000" dirty="0"/>
              <a:t>host captain submits match results (in TPP) </a:t>
            </a:r>
          </a:p>
          <a:p>
            <a:pPr lvl="1" eaLnBrk="1" hangingPunct="1">
              <a:defRPr/>
            </a:pPr>
            <a:r>
              <a:rPr lang="en-US" sz="2000" dirty="0"/>
              <a:t>retain scorecards for 1 week</a:t>
            </a:r>
          </a:p>
          <a:p>
            <a:pPr lvl="1" eaLnBrk="1" hangingPunct="1">
              <a:defRPr/>
            </a:pPr>
            <a:r>
              <a:rPr lang="en-US" sz="2000" dirty="0"/>
              <a:t>verify that adjusted gross scores are posted</a:t>
            </a:r>
            <a:endParaRPr lang="en-US" dirty="0"/>
          </a:p>
          <a:p>
            <a:pPr lvl="1" eaLnBrk="1" hangingPunct="1">
              <a:defRPr/>
            </a:pPr>
            <a:r>
              <a:rPr lang="en-US" dirty="0">
                <a:solidFill>
                  <a:srgbClr val="FF3300"/>
                </a:solidFill>
              </a:rPr>
              <a:t>Include match results in clubs’ newsletter</a:t>
            </a:r>
            <a:endParaRPr lang="en-US" dirty="0"/>
          </a:p>
        </p:txBody>
      </p:sp>
      <p:sp>
        <p:nvSpPr>
          <p:cNvPr id="81922" name="Text Box 4"/>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81923" name="Text Box 5"/>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8192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7634"/>
                                        </p:tgtEl>
                                        <p:attrNameLst>
                                          <p:attrName>style.visibility</p:attrName>
                                        </p:attrNameLst>
                                      </p:cBhvr>
                                      <p:to>
                                        <p:strVal val="visible"/>
                                      </p:to>
                                    </p:set>
                                    <p:animEffect transition="in" filter="fade">
                                      <p:cBhvr>
                                        <p:cTn id="7" dur="2000"/>
                                        <p:tgtEl>
                                          <p:spTgt spid="197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4294967295"/>
          </p:nvPr>
        </p:nvSpPr>
        <p:spPr/>
        <p:txBody>
          <a:bodyPr/>
          <a:lstStyle/>
          <a:p>
            <a:pPr eaLnBrk="1" hangingPunct="1">
              <a:defRPr/>
            </a:pPr>
            <a:endParaRPr lang="en-US" sz="3600" b="1" u="sng" dirty="0"/>
          </a:p>
          <a:p>
            <a:pPr marL="0" indent="0" algn="ctr" eaLnBrk="1" hangingPunct="1">
              <a:buFontTx/>
              <a:buNone/>
              <a:defRPr/>
            </a:pPr>
            <a:r>
              <a:rPr lang="en-US" sz="8000" b="1" dirty="0" smtClean="0"/>
              <a:t>2013 </a:t>
            </a:r>
            <a:r>
              <a:rPr lang="en-US" sz="8000" b="1" dirty="0"/>
              <a:t>Groups</a:t>
            </a:r>
          </a:p>
          <a:p>
            <a:pPr lvl="1" eaLnBrk="1" hangingPunct="1">
              <a:defRPr/>
            </a:pPr>
            <a:endParaRPr lang="en-US" b="1" dirty="0" smtClean="0">
              <a:effectLst>
                <a:outerShdw blurRad="38100" dist="38100" dir="2700000" algn="tl">
                  <a:srgbClr val="C0C0C0"/>
                </a:outerShdw>
              </a:effectLst>
            </a:endParaRPr>
          </a:p>
          <a:p>
            <a:pPr marL="457200" lvl="1" indent="0" algn="ctr" eaLnBrk="1" hangingPunct="1">
              <a:buFontTx/>
              <a:buNone/>
              <a:defRPr/>
            </a:pPr>
            <a:r>
              <a:rPr lang="en-US" b="1" dirty="0" smtClean="0">
                <a:effectLst>
                  <a:outerShdw blurRad="38100" dist="38100" dir="2700000" algn="tl">
                    <a:srgbClr val="C0C0C0"/>
                  </a:outerShdw>
                </a:effectLst>
              </a:rPr>
              <a:t>NOTE: Groups are subject </a:t>
            </a:r>
            <a:r>
              <a:rPr lang="en-US" b="1" dirty="0">
                <a:effectLst>
                  <a:outerShdw blurRad="38100" dist="38100" dir="2700000" algn="tl">
                    <a:srgbClr val="C0C0C0"/>
                  </a:outerShdw>
                </a:effectLst>
              </a:rPr>
              <a:t>to change</a:t>
            </a:r>
            <a:r>
              <a:rPr lang="en-US" sz="3200" b="1" dirty="0">
                <a:effectLst>
                  <a:outerShdw blurRad="38100" dist="38100" dir="2700000" algn="tl">
                    <a:srgbClr val="C0C0C0"/>
                  </a:outerShdw>
                </a:effectLst>
              </a:rPr>
              <a:t> </a:t>
            </a:r>
          </a:p>
          <a:p>
            <a:pPr lvl="2" eaLnBrk="1" hangingPunct="1">
              <a:buFontTx/>
              <a:buNone/>
              <a:defRPr/>
            </a:pPr>
            <a:endParaRPr lang="en-US" b="1" dirty="0">
              <a:effectLst>
                <a:outerShdw blurRad="38100" dist="38100" dir="2700000" algn="tl">
                  <a:srgbClr val="C0C0C0"/>
                </a:outerShdw>
              </a:effectLst>
            </a:endParaRPr>
          </a:p>
        </p:txBody>
      </p:sp>
      <p:sp>
        <p:nvSpPr>
          <p:cNvPr id="82946" name="Text Box 3"/>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82947" name="Text Box 4"/>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82948"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9490"/>
                                        </p:tgtEl>
                                        <p:attrNameLst>
                                          <p:attrName>style.visibility</p:attrName>
                                        </p:attrNameLst>
                                      </p:cBhvr>
                                      <p:to>
                                        <p:strVal val="visible"/>
                                      </p:to>
                                    </p:set>
                                    <p:animEffect transition="in" filter="fade">
                                      <p:cBhvr>
                                        <p:cTn id="7" dur="2000"/>
                                        <p:tgtEl>
                                          <p:spTgt spid="319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685800" y="274638"/>
            <a:ext cx="7772400" cy="639762"/>
          </a:xfrm>
        </p:spPr>
        <p:txBody>
          <a:bodyPr/>
          <a:lstStyle/>
          <a:p>
            <a:pPr eaLnBrk="1" hangingPunct="1"/>
            <a:r>
              <a:rPr lang="en-US" sz="3200" smtClean="0"/>
              <a:t>Southern Region</a:t>
            </a:r>
          </a:p>
        </p:txBody>
      </p:sp>
      <p:graphicFrame>
        <p:nvGraphicFramePr>
          <p:cNvPr id="84013" name="Group 45"/>
          <p:cNvGraphicFramePr>
            <a:graphicFrameLocks noGrp="1"/>
          </p:cNvGraphicFramePr>
          <p:nvPr>
            <p:extLst>
              <p:ext uri="{D42A27DB-BD31-4B8C-83A1-F6EECF244321}">
                <p14:modId xmlns:p14="http://schemas.microsoft.com/office/powerpoint/2010/main" val="3325994562"/>
              </p:ext>
            </p:extLst>
          </p:nvPr>
        </p:nvGraphicFramePr>
        <p:xfrm>
          <a:off x="457200" y="990600"/>
          <a:ext cx="8229600" cy="5483225"/>
        </p:xfrm>
        <a:graphic>
          <a:graphicData uri="http://schemas.openxmlformats.org/drawingml/2006/table">
            <a:tbl>
              <a:tblPr/>
              <a:tblGrid>
                <a:gridCol w="4114800"/>
                <a:gridCol w="4114800"/>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Cabarrus CC,  Concord,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Carolina GC,  Charlotte, NC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3300"/>
                          </a:solidFill>
                          <a:effectLst/>
                          <a:latin typeface="Arial" charset="0"/>
                          <a:cs typeface="Arial" charset="0"/>
                        </a:rPr>
                        <a:t>Providence CC,  Charlotte,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River Run CC #1,  Davidson, 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The Club @ Longview,  Waxhaw,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3300"/>
                          </a:solidFill>
                          <a:effectLst/>
                          <a:latin typeface="Arial" charset="0"/>
                          <a:cs typeface="Arial" charset="0"/>
                        </a:rPr>
                        <a:t>Gaston CC,  Gastonia,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River Run CC #2,  Davidson,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TPC @ Piper Glen,  Charlotte, NC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Cedarwood</a:t>
                      </a:r>
                      <a:r>
                        <a:rPr kumimoji="0" lang="en-US" sz="1400" b="0" i="0" u="none" strike="noStrike" cap="none" normalizeH="0" baseline="0" dirty="0" smtClean="0">
                          <a:ln>
                            <a:noFill/>
                          </a:ln>
                          <a:solidFill>
                            <a:schemeClr val="tx1"/>
                          </a:solidFill>
                          <a:effectLst/>
                          <a:latin typeface="Arial" charset="0"/>
                          <a:cs typeface="Arial" charset="0"/>
                        </a:rPr>
                        <a:t> CC,  Charlotte,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River Hills CC,  Lake Wylie, SC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Rolling Hills CC,  Monroe,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Raintree CC #2,  Charlotte, 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cs typeface="Arial" charset="0"/>
                        </a:rPr>
                        <a:t>Lincoln CC,  Lincolnton,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3300"/>
                          </a:solidFill>
                          <a:effectLst/>
                          <a:latin typeface="Arial" charset="0"/>
                          <a:cs typeface="Arial" charset="0"/>
                        </a:rPr>
                        <a:t>Northstone</a:t>
                      </a:r>
                      <a:r>
                        <a:rPr kumimoji="0" lang="en-US" sz="1400" b="0" i="0" u="none" strike="noStrike" cap="none" normalizeH="0" baseline="0" dirty="0" smtClean="0">
                          <a:ln>
                            <a:noFill/>
                          </a:ln>
                          <a:solidFill>
                            <a:srgbClr val="FF3300"/>
                          </a:solidFill>
                          <a:effectLst/>
                          <a:latin typeface="Arial" charset="0"/>
                          <a:cs typeface="Arial" charset="0"/>
                        </a:rPr>
                        <a:t> CC,  Huntersville,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Pine Island CC,  Charlotte,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Verdict Ridge G &amp; CC,  Denver, NC</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cs typeface="Arial" charset="0"/>
                        </a:rPr>
                        <a:t>The Creek GA,  Charlotte,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Fort Mill GC,  Fort Mill, SC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Larkhaven</a:t>
                      </a:r>
                      <a:r>
                        <a:rPr kumimoji="0" lang="en-US" sz="1400" b="0" i="0" u="none" strike="noStrike" cap="none" normalizeH="0" baseline="0" dirty="0" smtClean="0">
                          <a:ln>
                            <a:noFill/>
                          </a:ln>
                          <a:solidFill>
                            <a:schemeClr val="tx1"/>
                          </a:solidFill>
                          <a:effectLst/>
                          <a:latin typeface="Arial" charset="0"/>
                          <a:cs typeface="Arial" charset="0"/>
                        </a:rPr>
                        <a:t> CC,  Charlotte,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Olde</a:t>
                      </a:r>
                      <a:r>
                        <a:rPr kumimoji="0" lang="en-US" sz="1400" b="0" i="0" u="none" strike="noStrike" cap="none" normalizeH="0" baseline="0" dirty="0" smtClean="0">
                          <a:ln>
                            <a:noFill/>
                          </a:ln>
                          <a:solidFill>
                            <a:schemeClr val="tx1"/>
                          </a:solidFill>
                          <a:effectLst/>
                          <a:latin typeface="Arial" charset="0"/>
                          <a:cs typeface="Arial" charset="0"/>
                        </a:rPr>
                        <a:t> Sycamore GP,  Charlotte, 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Members Club @ </a:t>
                      </a:r>
                      <a:r>
                        <a:rPr kumimoji="0" lang="en-US" sz="1400" b="0" i="0" u="none" strike="noStrike" cap="none" normalizeH="0" baseline="0" dirty="0" err="1" smtClean="0">
                          <a:ln>
                            <a:noFill/>
                          </a:ln>
                          <a:solidFill>
                            <a:schemeClr val="tx1"/>
                          </a:solidFill>
                          <a:effectLst/>
                          <a:latin typeface="Arial" charset="0"/>
                        </a:rPr>
                        <a:t>Woodcreek</a:t>
                      </a:r>
                      <a:r>
                        <a:rPr kumimoji="0" lang="en-US" sz="1400" b="0" i="0" u="none" strike="noStrike" cap="none" normalizeH="0" baseline="0" dirty="0" smtClean="0">
                          <a:ln>
                            <a:noFill/>
                          </a:ln>
                          <a:solidFill>
                            <a:schemeClr val="tx1"/>
                          </a:solidFill>
                          <a:effectLst/>
                          <a:latin typeface="Arial" charset="0"/>
                        </a:rPr>
                        <a:t> &amp; </a:t>
                      </a:r>
                      <a:r>
                        <a:rPr kumimoji="0" lang="en-US" sz="1400" b="0" i="0" u="none" strike="noStrike" cap="none" normalizeH="0" baseline="0" dirty="0" err="1" smtClean="0">
                          <a:ln>
                            <a:noFill/>
                          </a:ln>
                          <a:solidFill>
                            <a:schemeClr val="tx1"/>
                          </a:solidFill>
                          <a:effectLst/>
                          <a:latin typeface="Arial" charset="0"/>
                        </a:rPr>
                        <a:t>Wildewood</a:t>
                      </a:r>
                      <a:endParaRPr kumimoji="0" lang="en-US" sz="14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3300"/>
                          </a:solidFill>
                          <a:effectLst/>
                          <a:latin typeface="Arial" charset="0"/>
                          <a:cs typeface="Arial" charset="0"/>
                        </a:rPr>
                        <a:t>The Links @ Stoney Point,  Greenwood, SC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Waterford/Rock Hill GA,  Rock Hill, SC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Firethorne</a:t>
                      </a:r>
                      <a:r>
                        <a:rPr kumimoji="0" lang="en-US" sz="1400" b="0" i="0" u="none" strike="noStrike" cap="none" normalizeH="0" baseline="0" dirty="0" smtClean="0">
                          <a:ln>
                            <a:noFill/>
                          </a:ln>
                          <a:solidFill>
                            <a:schemeClr val="tx1"/>
                          </a:solidFill>
                          <a:effectLst/>
                          <a:latin typeface="Arial" charset="0"/>
                          <a:cs typeface="Arial" charset="0"/>
                        </a:rPr>
                        <a:t> CC,  Waxhaw,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Palisades CC #1,  Charlotte, NC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Raintree CC #1,  Charlotte,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Tega</a:t>
                      </a:r>
                      <a:r>
                        <a:rPr kumimoji="0" lang="en-US" sz="1400" b="0" i="0" u="none" strike="noStrike" cap="none" normalizeH="0" baseline="0" dirty="0" smtClean="0">
                          <a:ln>
                            <a:noFill/>
                          </a:ln>
                          <a:solidFill>
                            <a:schemeClr val="tx1"/>
                          </a:solidFill>
                          <a:effectLst/>
                          <a:latin typeface="Arial" charset="0"/>
                          <a:cs typeface="Arial" charset="0"/>
                        </a:rPr>
                        <a:t> Cay,  </a:t>
                      </a:r>
                      <a:r>
                        <a:rPr kumimoji="0" lang="en-US" sz="1400" b="0" i="0" u="none" strike="noStrike" cap="none" normalizeH="0" baseline="0" dirty="0" err="1" smtClean="0">
                          <a:ln>
                            <a:noFill/>
                          </a:ln>
                          <a:solidFill>
                            <a:schemeClr val="tx1"/>
                          </a:solidFill>
                          <a:effectLst/>
                          <a:latin typeface="Arial" charset="0"/>
                          <a:cs typeface="Arial" charset="0"/>
                        </a:rPr>
                        <a:t>Tega</a:t>
                      </a:r>
                      <a:r>
                        <a:rPr kumimoji="0" lang="en-US" sz="1400" b="0" i="0" u="none" strike="noStrike" cap="none" normalizeH="0" baseline="0" dirty="0" smtClean="0">
                          <a:ln>
                            <a:noFill/>
                          </a:ln>
                          <a:solidFill>
                            <a:schemeClr val="tx1"/>
                          </a:solidFill>
                          <a:effectLst/>
                          <a:latin typeface="Arial" charset="0"/>
                          <a:cs typeface="Arial" charset="0"/>
                        </a:rPr>
                        <a:t> Cay, SC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69" name="Rectangle 2"/>
          <p:cNvSpPr>
            <a:spLocks noGrp="1" noChangeArrowheads="1"/>
          </p:cNvSpPr>
          <p:nvPr>
            <p:ph type="title" idx="4294967295"/>
          </p:nvPr>
        </p:nvSpPr>
        <p:spPr>
          <a:xfrm>
            <a:off x="685800" y="274638"/>
            <a:ext cx="7772400" cy="639762"/>
          </a:xfrm>
        </p:spPr>
        <p:txBody>
          <a:bodyPr/>
          <a:lstStyle/>
          <a:p>
            <a:pPr eaLnBrk="1" hangingPunct="1"/>
            <a:r>
              <a:rPr lang="en-US" sz="3200" dirty="0" smtClean="0"/>
              <a:t>North Region</a:t>
            </a:r>
          </a:p>
        </p:txBody>
      </p:sp>
      <p:graphicFrame>
        <p:nvGraphicFramePr>
          <p:cNvPr id="85007" name="Group 15"/>
          <p:cNvGraphicFramePr>
            <a:graphicFrameLocks noGrp="1"/>
          </p:cNvGraphicFramePr>
          <p:nvPr>
            <p:extLst>
              <p:ext uri="{D42A27DB-BD31-4B8C-83A1-F6EECF244321}">
                <p14:modId xmlns:p14="http://schemas.microsoft.com/office/powerpoint/2010/main" val="402756705"/>
              </p:ext>
            </p:extLst>
          </p:nvPr>
        </p:nvGraphicFramePr>
        <p:xfrm>
          <a:off x="457200" y="990600"/>
          <a:ext cx="8229600" cy="1447800"/>
        </p:xfrm>
        <a:graphic>
          <a:graphicData uri="http://schemas.openxmlformats.org/drawingml/2006/table">
            <a:tbl>
              <a:tblPr/>
              <a:tblGrid>
                <a:gridCol w="4114800"/>
                <a:gridCol w="4114800"/>
              </a:tblGrid>
              <a:tr h="1447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Pine </a:t>
                      </a:r>
                      <a:r>
                        <a:rPr kumimoji="0" lang="en-US" sz="1600" b="0" i="0" u="none" strike="noStrike" cap="none" normalizeH="0" baseline="0" dirty="0" smtClean="0">
                          <a:ln>
                            <a:noFill/>
                          </a:ln>
                          <a:solidFill>
                            <a:schemeClr val="tx1"/>
                          </a:solidFill>
                          <a:effectLst/>
                          <a:latin typeface="Arial" charset="0"/>
                          <a:cs typeface="Arial" charset="0"/>
                        </a:rPr>
                        <a:t>Brook CC,  Winston-Salem,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Salem </a:t>
                      </a:r>
                      <a:r>
                        <a:rPr kumimoji="0" lang="en-US" sz="1600" b="0" i="0" u="none" strike="noStrike" cap="none" normalizeH="0" baseline="0" dirty="0" smtClean="0">
                          <a:ln>
                            <a:noFill/>
                          </a:ln>
                          <a:solidFill>
                            <a:schemeClr val="tx1"/>
                          </a:solidFill>
                          <a:effectLst/>
                          <a:latin typeface="Arial" charset="0"/>
                          <a:cs typeface="Arial" charset="0"/>
                        </a:rPr>
                        <a:t>Glen CC,  Clemmons,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3300"/>
                          </a:solidFill>
                          <a:effectLst/>
                          <a:latin typeface="Arial" charset="0"/>
                          <a:cs typeface="Arial" charset="0"/>
                        </a:rPr>
                        <a:t>Forest </a:t>
                      </a:r>
                      <a:r>
                        <a:rPr kumimoji="0" lang="en-US" sz="1600" b="0" i="0" u="none" strike="noStrike" cap="none" normalizeH="0" baseline="0" dirty="0" smtClean="0">
                          <a:ln>
                            <a:noFill/>
                          </a:ln>
                          <a:solidFill>
                            <a:srgbClr val="FF3300"/>
                          </a:solidFill>
                          <a:effectLst/>
                          <a:latin typeface="Arial" charset="0"/>
                          <a:cs typeface="Arial" charset="0"/>
                        </a:rPr>
                        <a:t>Oaks CC,  Greensboro, NC</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err="1" smtClean="0">
                          <a:ln>
                            <a:noFill/>
                          </a:ln>
                          <a:solidFill>
                            <a:schemeClr val="tx1"/>
                          </a:solidFill>
                          <a:effectLst/>
                          <a:latin typeface="Arial" charset="0"/>
                          <a:cs typeface="Arial" charset="0"/>
                        </a:rPr>
                        <a:t>Oakwoods</a:t>
                      </a:r>
                      <a:r>
                        <a:rPr kumimoji="0" lang="en-US" sz="1600" b="0" i="0" u="none" strike="noStrike" cap="none" normalizeH="0" baseline="0" dirty="0" smtClean="0">
                          <a:ln>
                            <a:noFill/>
                          </a:ln>
                          <a:solidFill>
                            <a:schemeClr val="tx1"/>
                          </a:solidFill>
                          <a:effectLst/>
                          <a:latin typeface="Arial" charset="0"/>
                          <a:cs typeface="Arial" charset="0"/>
                        </a:rPr>
                        <a:t> CC,  Wilkesboro, NC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Arial" charset="0"/>
                        </a:rPr>
                        <a:t>Lenoir  GC, Lenoir, NC</a:t>
                      </a:r>
                      <a:endParaRPr kumimoji="0" lang="en-US" sz="1600" b="0" i="0" u="none" strike="noStrike" cap="none" normalizeH="0" baseline="0" dirty="0" smtClean="0">
                        <a:ln>
                          <a:noFill/>
                        </a:ln>
                        <a:solidFill>
                          <a:srgbClr val="FF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err="1" smtClean="0">
                          <a:ln>
                            <a:noFill/>
                          </a:ln>
                          <a:solidFill>
                            <a:schemeClr val="tx1"/>
                          </a:solidFill>
                          <a:effectLst/>
                          <a:latin typeface="Arial" charset="0"/>
                          <a:cs typeface="Arial" charset="0"/>
                        </a:rPr>
                        <a:t>Tanglewood</a:t>
                      </a:r>
                      <a:r>
                        <a:rPr kumimoji="0" lang="en-US" sz="1600" b="0" i="0" u="none" strike="noStrike" cap="none" normalizeH="0" baseline="0" dirty="0" smtClean="0">
                          <a:ln>
                            <a:noFill/>
                          </a:ln>
                          <a:solidFill>
                            <a:schemeClr val="tx1"/>
                          </a:solidFill>
                          <a:effectLst/>
                          <a:latin typeface="Arial" charset="0"/>
                          <a:cs typeface="Arial" charset="0"/>
                        </a:rPr>
                        <a:t> GC,  Clemmons, NC</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2"/>
          <p:cNvSpPr txBox="1">
            <a:spLocks noChangeArrowheads="1"/>
          </p:cNvSpPr>
          <p:nvPr/>
        </p:nvSpPr>
        <p:spPr bwMode="auto">
          <a:xfrm>
            <a:off x="838200" y="2895600"/>
            <a:ext cx="7772400" cy="2743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kern="0" dirty="0" smtClean="0"/>
              <a:t>1 Group with two three team divisions</a:t>
            </a:r>
          </a:p>
          <a:p>
            <a:pPr eaLnBrk="1" hangingPunct="1"/>
            <a:r>
              <a:rPr lang="en-US" sz="2400" kern="0" dirty="0" smtClean="0"/>
              <a:t>PBCC will play OCC, SGCC will play LGC and FOCC will play </a:t>
            </a:r>
            <a:r>
              <a:rPr lang="en-US" sz="2400" kern="0" dirty="0" err="1" smtClean="0"/>
              <a:t>T’Wood</a:t>
            </a:r>
            <a:r>
              <a:rPr lang="en-US" sz="2400" kern="0" dirty="0" smtClean="0"/>
              <a:t> to complete their 6 regular season matches</a:t>
            </a:r>
            <a:r>
              <a:rPr lang="en-US" sz="3200" kern="0" dirty="0" smtClean="0"/>
              <a:t>.</a:t>
            </a:r>
            <a:endParaRPr lang="en-US" sz="3200" kern="0" dirty="0" smtClean="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fade">
                                      <p:cBhvr>
                                        <p:cTn id="7" dur="2000"/>
                                        <p:tgtEl>
                                          <p:spTgt spid="839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685800" y="274638"/>
            <a:ext cx="7772400" cy="639762"/>
          </a:xfrm>
        </p:spPr>
        <p:txBody>
          <a:bodyPr/>
          <a:lstStyle/>
          <a:p>
            <a:pPr eaLnBrk="1" hangingPunct="1"/>
            <a:r>
              <a:rPr lang="en-US" sz="3200" smtClean="0"/>
              <a:t>Central / Eastern Regions</a:t>
            </a:r>
          </a:p>
        </p:txBody>
      </p:sp>
      <p:graphicFrame>
        <p:nvGraphicFramePr>
          <p:cNvPr id="86034" name="Group 18"/>
          <p:cNvGraphicFramePr>
            <a:graphicFrameLocks noGrp="1"/>
          </p:cNvGraphicFramePr>
          <p:nvPr>
            <p:extLst>
              <p:ext uri="{D42A27DB-BD31-4B8C-83A1-F6EECF244321}">
                <p14:modId xmlns:p14="http://schemas.microsoft.com/office/powerpoint/2010/main" val="703614191"/>
              </p:ext>
            </p:extLst>
          </p:nvPr>
        </p:nvGraphicFramePr>
        <p:xfrm>
          <a:off x="457200" y="990600"/>
          <a:ext cx="8229600" cy="4105275"/>
        </p:xfrm>
        <a:graphic>
          <a:graphicData uri="http://schemas.openxmlformats.org/drawingml/2006/table">
            <a:tbl>
              <a:tblPr/>
              <a:tblGrid>
                <a:gridCol w="4114800"/>
                <a:gridCol w="4114800"/>
              </a:tblGrid>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Anderson Creek GC,  Spring Lake,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Pine Hollow CC,  Clayton,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3300"/>
                          </a:solidFill>
                          <a:effectLst/>
                          <a:latin typeface="Arial" charset="0"/>
                          <a:cs typeface="Arial" charset="0"/>
                        </a:rPr>
                        <a:t>River Ridge GC,  Raleigh, NC</a:t>
                      </a:r>
                      <a:endParaRPr kumimoji="0" lang="en-US" sz="800" b="0" i="0" u="none" strike="noStrike" cap="none" normalizeH="0" baseline="0" dirty="0" smtClean="0">
                        <a:ln>
                          <a:noFill/>
                        </a:ln>
                        <a:solidFill>
                          <a:srgbClr val="FF33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Stoney Creek GC,  Stoney Creek, 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cs typeface="Arial" charset="0"/>
                        </a:rPr>
                        <a:t>Coharie</a:t>
                      </a:r>
                      <a:r>
                        <a:rPr kumimoji="0" lang="en-US" sz="1600" b="0" i="0" u="none" strike="noStrike" cap="none" normalizeH="0" baseline="0" dirty="0" smtClean="0">
                          <a:ln>
                            <a:noFill/>
                          </a:ln>
                          <a:solidFill>
                            <a:schemeClr val="tx1"/>
                          </a:solidFill>
                          <a:effectLst/>
                          <a:latin typeface="Arial" charset="0"/>
                          <a:cs typeface="Arial" charset="0"/>
                        </a:rPr>
                        <a:t> CC,  Clinton,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Willow Springs CC,  Wilson,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3300"/>
                          </a:solidFill>
                          <a:effectLst/>
                          <a:latin typeface="Arial" charset="0"/>
                          <a:cs typeface="Arial" charset="0"/>
                        </a:rPr>
                        <a:t>Wildwood Green GC, Raleigh,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Kings Grant, Fayetteville, NC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Bentwinds CC, Fuquay-Varina , NC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Arial" charset="0"/>
                          <a:cs typeface="Arial" charset="0"/>
                        </a:rPr>
                        <a:t>The Crossings GC,  Raleigh,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Devil's Ridge GC,  Holly Springs,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3300"/>
                          </a:solidFill>
                          <a:effectLst/>
                          <a:latin typeface="Arial" charset="0"/>
                          <a:cs typeface="Arial" charset="0"/>
                        </a:rPr>
                        <a:t>The Preserve @ Jordan Lake, Chapel Hill, 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3300"/>
                          </a:solidFill>
                          <a:effectLst/>
                          <a:latin typeface="Arial" charset="0"/>
                          <a:cs typeface="Arial" charset="0"/>
                        </a:rPr>
                        <a:t>Riverwood Golf &amp; AC,  Clayton,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3300"/>
                          </a:solidFill>
                          <a:effectLst/>
                          <a:latin typeface="Arial" charset="0"/>
                          <a:cs typeface="Arial" charset="0"/>
                        </a:rPr>
                        <a:t>Siler City CC, Siler City, NC</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Chapel Hill CC,  Chapel Hill,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Hope Valley CC,  Durham,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Mill Creek GC,  Mebane, 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cs typeface="Arial" charset="0"/>
                        </a:rPr>
                        <a:t>Umstead</a:t>
                      </a:r>
                      <a:r>
                        <a:rPr kumimoji="0" lang="en-US" sz="1600" b="0" i="0" u="none" strike="noStrike" cap="none" normalizeH="0" baseline="0" dirty="0" smtClean="0">
                          <a:ln>
                            <a:noFill/>
                          </a:ln>
                          <a:solidFill>
                            <a:schemeClr val="tx1"/>
                          </a:solidFill>
                          <a:effectLst/>
                          <a:latin typeface="Arial" charset="0"/>
                          <a:cs typeface="Arial" charset="0"/>
                        </a:rPr>
                        <a:t> Pines</a:t>
                      </a:r>
                      <a:r>
                        <a:rPr kumimoji="0" lang="en-US" sz="1200" b="0" i="0" u="none" strike="noStrike" cap="none" normalizeH="0" baseline="0" dirty="0" smtClean="0">
                          <a:ln>
                            <a:noFill/>
                          </a:ln>
                          <a:solidFill>
                            <a:schemeClr val="tx1"/>
                          </a:solidFill>
                          <a:effectLst/>
                          <a:latin typeface="Arial" charset="0"/>
                          <a:cs typeface="Arial" charset="0"/>
                        </a:rPr>
                        <a:t> @ </a:t>
                      </a:r>
                      <a:r>
                        <a:rPr kumimoji="0" lang="en-US" sz="1200" b="0" i="0" u="none" strike="noStrike" cap="none" normalizeH="0" baseline="0" dirty="0" err="1" smtClean="0">
                          <a:ln>
                            <a:noFill/>
                          </a:ln>
                          <a:solidFill>
                            <a:schemeClr val="tx1"/>
                          </a:solidFill>
                          <a:effectLst/>
                          <a:latin typeface="Arial" charset="0"/>
                          <a:cs typeface="Arial" charset="0"/>
                        </a:rPr>
                        <a:t>Willowhaven</a:t>
                      </a:r>
                      <a:r>
                        <a:rPr kumimoji="0" lang="en-US" sz="1200" b="0" i="0" u="none" strike="noStrike" cap="none" normalizeH="0" baseline="0" dirty="0" smtClean="0">
                          <a:ln>
                            <a:noFill/>
                          </a:ln>
                          <a:solidFill>
                            <a:schemeClr val="tx1"/>
                          </a:solidFill>
                          <a:effectLst/>
                          <a:latin typeface="Arial" charset="0"/>
                          <a:cs typeface="Arial" charset="0"/>
                        </a:rPr>
                        <a:t> CC,  Durham, 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body" idx="1"/>
          </p:nvPr>
        </p:nvSpPr>
        <p:spPr>
          <a:xfrm>
            <a:off x="381000" y="1676400"/>
            <a:ext cx="2590800" cy="4724400"/>
          </a:xfrm>
        </p:spPr>
        <p:txBody>
          <a:bodyPr/>
          <a:lstStyle/>
          <a:p>
            <a:pPr marL="609600" indent="-609600" algn="ctr" eaLnBrk="1" hangingPunct="1">
              <a:lnSpc>
                <a:spcPct val="80000"/>
              </a:lnSpc>
              <a:buFontTx/>
              <a:buNone/>
            </a:pPr>
            <a:r>
              <a:rPr lang="en-US" sz="2800" b="1" smtClean="0"/>
              <a:t>2013</a:t>
            </a:r>
          </a:p>
          <a:p>
            <a:pPr marL="609600" indent="-609600" algn="ctr" eaLnBrk="1" hangingPunct="1">
              <a:lnSpc>
                <a:spcPct val="80000"/>
              </a:lnSpc>
              <a:buFontTx/>
              <a:buNone/>
            </a:pPr>
            <a:r>
              <a:rPr lang="en-US" sz="2800" b="1" smtClean="0"/>
              <a:t>Finals</a:t>
            </a:r>
          </a:p>
          <a:p>
            <a:pPr marL="990600" lvl="1" indent="-533400" algn="ctr" eaLnBrk="1" hangingPunct="1">
              <a:lnSpc>
                <a:spcPct val="80000"/>
              </a:lnSpc>
              <a:buFontTx/>
              <a:buNone/>
            </a:pPr>
            <a:endParaRPr lang="en-US" sz="2400" b="1" smtClean="0"/>
          </a:p>
          <a:p>
            <a:pPr marL="609600" indent="-609600" algn="ctr" eaLnBrk="1" hangingPunct="1">
              <a:lnSpc>
                <a:spcPct val="80000"/>
              </a:lnSpc>
              <a:buFontTx/>
              <a:buNone/>
            </a:pPr>
            <a:r>
              <a:rPr lang="en-US" sz="2400" b="1" i="1" smtClean="0">
                <a:effectLst>
                  <a:outerShdw blurRad="38100" dist="38100" dir="2700000" algn="tl">
                    <a:srgbClr val="C0C0C0"/>
                  </a:outerShdw>
                </a:effectLst>
              </a:rPr>
              <a:t>????</a:t>
            </a:r>
          </a:p>
          <a:p>
            <a:pPr marL="609600" indent="-609600" algn="ctr" eaLnBrk="1" hangingPunct="1">
              <a:lnSpc>
                <a:spcPct val="80000"/>
              </a:lnSpc>
              <a:buFontTx/>
              <a:buNone/>
            </a:pPr>
            <a:r>
              <a:rPr lang="en-US" sz="1800" b="1" smtClean="0"/>
              <a:t>Pinehurst, NC</a:t>
            </a:r>
          </a:p>
          <a:p>
            <a:pPr marL="990600" lvl="1" indent="-533400" algn="ctr" eaLnBrk="1" hangingPunct="1">
              <a:lnSpc>
                <a:spcPct val="80000"/>
              </a:lnSpc>
              <a:buFontTx/>
              <a:buNone/>
            </a:pPr>
            <a:endParaRPr lang="en-US" sz="2400" b="1" smtClean="0"/>
          </a:p>
          <a:p>
            <a:pPr marL="609600" indent="-609600" algn="ctr" eaLnBrk="1" hangingPunct="1">
              <a:lnSpc>
                <a:spcPct val="80000"/>
              </a:lnSpc>
              <a:buFontTx/>
              <a:buNone/>
            </a:pPr>
            <a:r>
              <a:rPr lang="en-US" sz="1800" b="1" i="1" smtClean="0">
                <a:effectLst>
                  <a:outerShdw blurRad="38100" dist="38100" dir="2700000" algn="tl">
                    <a:srgbClr val="C0C0C0"/>
                  </a:outerShdw>
                </a:effectLst>
              </a:rPr>
              <a:t>Four-Ball Matches</a:t>
            </a:r>
          </a:p>
          <a:p>
            <a:pPr marL="609600" indent="-609600" algn="ctr" eaLnBrk="1" hangingPunct="1">
              <a:lnSpc>
                <a:spcPct val="80000"/>
              </a:lnSpc>
              <a:buFontTx/>
              <a:buNone/>
            </a:pPr>
            <a:r>
              <a:rPr lang="en-US" sz="2000" b="1" smtClean="0"/>
              <a:t>Sat Nov</a:t>
            </a:r>
            <a:r>
              <a:rPr lang="en-US" sz="2400" b="1" smtClean="0"/>
              <a:t> 16</a:t>
            </a:r>
            <a:r>
              <a:rPr lang="en-US" sz="1200" b="1" baseline="30000" smtClean="0"/>
              <a:t>th</a:t>
            </a:r>
            <a:r>
              <a:rPr lang="en-US" sz="2400" b="1" smtClean="0"/>
              <a:t> </a:t>
            </a:r>
            <a:r>
              <a:rPr lang="en-US" sz="1400" b="1" smtClean="0"/>
              <a:t>or</a:t>
            </a:r>
            <a:r>
              <a:rPr lang="en-US" sz="2400" b="1" smtClean="0"/>
              <a:t> 23</a:t>
            </a:r>
            <a:r>
              <a:rPr lang="en-US" sz="1200" b="1" smtClean="0"/>
              <a:t>rd</a:t>
            </a:r>
          </a:p>
          <a:p>
            <a:pPr marL="990600" lvl="1" indent="-533400" algn="ctr" eaLnBrk="1" hangingPunct="1">
              <a:lnSpc>
                <a:spcPct val="80000"/>
              </a:lnSpc>
              <a:buFontTx/>
              <a:buNone/>
            </a:pPr>
            <a:endParaRPr lang="en-US" sz="2000" b="1" smtClean="0"/>
          </a:p>
          <a:p>
            <a:pPr marL="609600" indent="-609600" algn="ctr" eaLnBrk="1" hangingPunct="1">
              <a:lnSpc>
                <a:spcPct val="80000"/>
              </a:lnSpc>
              <a:buFontTx/>
              <a:buNone/>
            </a:pPr>
            <a:r>
              <a:rPr lang="en-US" sz="1800" b="1" i="1" smtClean="0">
                <a:effectLst>
                  <a:outerShdw blurRad="38100" dist="38100" dir="2700000" algn="tl">
                    <a:srgbClr val="C0C0C0"/>
                  </a:outerShdw>
                </a:effectLst>
              </a:rPr>
              <a:t>Individual Matches</a:t>
            </a:r>
            <a:r>
              <a:rPr lang="en-US" sz="1800" b="1" smtClean="0"/>
              <a:t> </a:t>
            </a:r>
          </a:p>
          <a:p>
            <a:pPr marL="609600" indent="-609600" algn="ctr" eaLnBrk="1" hangingPunct="1">
              <a:lnSpc>
                <a:spcPct val="80000"/>
              </a:lnSpc>
              <a:buFontTx/>
              <a:buNone/>
            </a:pPr>
            <a:r>
              <a:rPr lang="en-US" sz="2000" b="1" smtClean="0"/>
              <a:t>Sun Nov</a:t>
            </a:r>
            <a:r>
              <a:rPr lang="en-US" sz="2400" b="1" smtClean="0"/>
              <a:t> 17</a:t>
            </a:r>
            <a:r>
              <a:rPr lang="en-US" sz="1200" b="1" baseline="30000" smtClean="0"/>
              <a:t>th</a:t>
            </a:r>
            <a:r>
              <a:rPr lang="en-US" sz="2400" b="1" smtClean="0"/>
              <a:t> </a:t>
            </a:r>
            <a:r>
              <a:rPr lang="en-US" sz="1400" b="1" smtClean="0"/>
              <a:t>or</a:t>
            </a:r>
            <a:r>
              <a:rPr lang="en-US" sz="2400" b="1" smtClean="0"/>
              <a:t> 24</a:t>
            </a:r>
            <a:r>
              <a:rPr lang="en-US" sz="1200" b="1" baseline="30000" smtClean="0"/>
              <a:t>th</a:t>
            </a:r>
            <a:r>
              <a:rPr lang="en-US" sz="2400" b="1" smtClean="0"/>
              <a:t> </a:t>
            </a:r>
          </a:p>
        </p:txBody>
      </p:sp>
      <p:sp>
        <p:nvSpPr>
          <p:cNvPr id="87042" name="Text Box 3"/>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87043" name="Text Box 4"/>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87044"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87045" name="Picture 8" descr="MP16"/>
          <p:cNvPicPr>
            <a:picLocks noChangeAspect="1" noChangeArrowheads="1"/>
          </p:cNvPicPr>
          <p:nvPr/>
        </p:nvPicPr>
        <p:blipFill>
          <a:blip r:embed="rId3"/>
          <a:srcRect/>
          <a:stretch>
            <a:fillRect/>
          </a:stretch>
        </p:blipFill>
        <p:spPr bwMode="auto">
          <a:xfrm>
            <a:off x="3124200" y="1600200"/>
            <a:ext cx="5478463" cy="430371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p:txBody>
          <a:bodyPr/>
          <a:lstStyle/>
          <a:p>
            <a:pPr eaLnBrk="1" hangingPunct="1"/>
            <a:r>
              <a:rPr lang="en-US" sz="3600" b="1" smtClean="0">
                <a:effectLst>
                  <a:outerShdw blurRad="38100" dist="38100" dir="2700000" algn="tl">
                    <a:srgbClr val="C0C0C0"/>
                  </a:outerShdw>
                </a:effectLst>
              </a:rPr>
              <a:t>Captains / Club Contact Info:</a:t>
            </a:r>
          </a:p>
          <a:p>
            <a:pPr lvl="1" eaLnBrk="1" hangingPunct="1"/>
            <a:r>
              <a:rPr lang="en-US" b="1" smtClean="0">
                <a:effectLst>
                  <a:outerShdw blurRad="38100" dist="38100" dir="2700000" algn="tl">
                    <a:srgbClr val="C0C0C0"/>
                  </a:outerShdw>
                </a:effectLst>
              </a:rPr>
              <a:t>Accessible on the web </a:t>
            </a:r>
            <a:r>
              <a:rPr lang="en-US" sz="2200" b="1" smtClean="0">
                <a:effectLst>
                  <a:outerShdw blurRad="38100" dist="38100" dir="2700000" algn="tl">
                    <a:srgbClr val="C0C0C0"/>
                  </a:outerShdw>
                </a:effectLst>
              </a:rPr>
              <a:t>(</a:t>
            </a:r>
            <a:r>
              <a:rPr lang="en-US" sz="2200" b="1" smtClean="0">
                <a:effectLst>
                  <a:outerShdw blurRad="38100" dist="38100" dir="2700000" algn="tl">
                    <a:srgbClr val="C0C0C0"/>
                  </a:outerShdw>
                </a:effectLst>
                <a:hlinkClick r:id="rId2"/>
              </a:rPr>
              <a:t>www.carolinasgolf.org</a:t>
            </a:r>
            <a:r>
              <a:rPr lang="en-US" sz="2200" b="1" smtClean="0">
                <a:effectLst>
                  <a:outerShdw blurRad="38100" dist="38100" dir="2700000" algn="tl">
                    <a:srgbClr val="C0C0C0"/>
                  </a:outerShdw>
                </a:effectLst>
              </a:rPr>
              <a:t>)</a:t>
            </a:r>
          </a:p>
          <a:p>
            <a:pPr lvl="2" eaLnBrk="1" hangingPunct="1"/>
            <a:r>
              <a:rPr lang="en-US" b="1" smtClean="0">
                <a:effectLst>
                  <a:outerShdw blurRad="38100" dist="38100" dir="2700000" algn="tl">
                    <a:srgbClr val="C0C0C0"/>
                  </a:outerShdw>
                </a:effectLst>
              </a:rPr>
              <a:t>Click on: </a:t>
            </a:r>
            <a:r>
              <a:rPr lang="en-US" b="1" smtClean="0">
                <a:solidFill>
                  <a:srgbClr val="FF0000"/>
                </a:solidFill>
                <a:effectLst>
                  <a:outerShdw blurRad="38100" dist="38100" dir="2700000" algn="tl">
                    <a:srgbClr val="C0C0C0"/>
                  </a:outerShdw>
                </a:effectLst>
              </a:rPr>
              <a:t>Tournaments</a:t>
            </a:r>
          </a:p>
          <a:p>
            <a:pPr lvl="3" eaLnBrk="1" hangingPunct="1"/>
            <a:r>
              <a:rPr lang="en-US" sz="2400" b="1" smtClean="0">
                <a:effectLst>
                  <a:outerShdw blurRad="38100" dist="38100" dir="2700000" algn="tl">
                    <a:srgbClr val="C0C0C0"/>
                  </a:outerShdw>
                </a:effectLst>
              </a:rPr>
              <a:t>Click on: </a:t>
            </a:r>
            <a:r>
              <a:rPr lang="en-US" sz="2400" b="1" smtClean="0">
                <a:solidFill>
                  <a:srgbClr val="7030A0"/>
                </a:solidFill>
                <a:effectLst>
                  <a:outerShdw blurRad="38100" dist="38100" dir="2700000" algn="tl">
                    <a:srgbClr val="C0C0C0"/>
                  </a:outerShdw>
                </a:effectLst>
              </a:rPr>
              <a:t>Interclub</a:t>
            </a:r>
          </a:p>
          <a:p>
            <a:pPr lvl="4" eaLnBrk="1" hangingPunct="1"/>
            <a:r>
              <a:rPr lang="en-US" sz="2400" b="1" smtClean="0">
                <a:effectLst>
                  <a:outerShdw blurRad="38100" dist="38100" dir="2700000" algn="tl">
                    <a:srgbClr val="C0C0C0"/>
                  </a:outerShdw>
                </a:effectLst>
              </a:rPr>
              <a:t>Click on: </a:t>
            </a:r>
            <a:r>
              <a:rPr lang="en-US" sz="2400" b="1" smtClean="0">
                <a:solidFill>
                  <a:srgbClr val="0070C0"/>
                </a:solidFill>
                <a:effectLst>
                  <a:outerShdw blurRad="38100" dist="38100" dir="2700000" algn="tl">
                    <a:srgbClr val="C0C0C0"/>
                  </a:outerShdw>
                </a:effectLst>
              </a:rPr>
              <a:t>Captains Contact Information</a:t>
            </a:r>
          </a:p>
          <a:p>
            <a:pPr lvl="1" eaLnBrk="1" hangingPunct="1"/>
            <a:endParaRPr lang="en-US" sz="2400" b="1" smtClean="0">
              <a:effectLst>
                <a:outerShdw blurRad="38100" dist="38100" dir="2700000" algn="tl">
                  <a:srgbClr val="C0C0C0"/>
                </a:outerShdw>
              </a:effectLst>
            </a:endParaRPr>
          </a:p>
          <a:p>
            <a:pPr lvl="1" eaLnBrk="1" hangingPunct="1"/>
            <a:r>
              <a:rPr lang="en-US" b="1" smtClean="0">
                <a:effectLst>
                  <a:outerShdw blurRad="38100" dist="38100" dir="2700000" algn="tl">
                    <a:srgbClr val="C0C0C0"/>
                  </a:outerShdw>
                </a:effectLst>
              </a:rPr>
              <a:t>Password protected (</a:t>
            </a:r>
            <a:r>
              <a:rPr lang="en-US" b="1" u="sng" smtClean="0">
                <a:effectLst>
                  <a:outerShdw blurRad="38100" dist="38100" dir="2700000" algn="tl">
                    <a:srgbClr val="C0C0C0"/>
                  </a:outerShdw>
                </a:effectLst>
              </a:rPr>
              <a:t>I</a:t>
            </a:r>
            <a:r>
              <a:rPr lang="en-US" b="1" smtClean="0">
                <a:effectLst>
                  <a:outerShdw blurRad="38100" dist="38100" dir="2700000" algn="tl">
                    <a:srgbClr val="C0C0C0"/>
                  </a:outerShdw>
                </a:effectLst>
              </a:rPr>
              <a:t>nterclub)</a:t>
            </a:r>
          </a:p>
          <a:p>
            <a:pPr lvl="1" eaLnBrk="1" hangingPunct="1"/>
            <a:endParaRPr lang="en-US" sz="2400" b="1" smtClean="0">
              <a:effectLst>
                <a:outerShdw blurRad="38100" dist="38100" dir="2700000" algn="tl">
                  <a:srgbClr val="C0C0C0"/>
                </a:outerShdw>
              </a:effectLst>
            </a:endParaRPr>
          </a:p>
          <a:p>
            <a:pPr lvl="1" eaLnBrk="1" hangingPunct="1"/>
            <a:r>
              <a:rPr lang="en-US" b="1" smtClean="0">
                <a:effectLst>
                  <a:outerShdw blurRad="38100" dist="38100" dir="2700000" algn="tl">
                    <a:srgbClr val="C0C0C0"/>
                  </a:outerShdw>
                </a:effectLst>
              </a:rPr>
              <a:t>Send edits to: </a:t>
            </a:r>
            <a:r>
              <a:rPr lang="en-US" sz="2400" b="1" smtClean="0">
                <a:effectLst>
                  <a:outerShdw blurRad="38100" dist="38100" dir="2700000" algn="tl">
                    <a:srgbClr val="C0C0C0"/>
                  </a:outerShdw>
                </a:effectLst>
                <a:hlinkClick r:id="rId3"/>
              </a:rPr>
              <a:t>interclub@carolinasgolf.org</a:t>
            </a:r>
            <a:endParaRPr lang="en-US" sz="2400" b="1" smtClean="0">
              <a:effectLst>
                <a:outerShdw blurRad="38100" dist="38100" dir="2700000" algn="tl">
                  <a:srgbClr val="C0C0C0"/>
                </a:outerShdw>
              </a:effectLst>
            </a:endParaRPr>
          </a:p>
          <a:p>
            <a:pPr lvl="2" eaLnBrk="1" hangingPunct="1">
              <a:buFontTx/>
              <a:buNone/>
            </a:pPr>
            <a:endParaRPr lang="en-US" b="1" smtClean="0">
              <a:effectLst>
                <a:outerShdw blurRad="38100" dist="38100" dir="2700000" algn="tl">
                  <a:srgbClr val="C0C0C0"/>
                </a:outerShdw>
              </a:effectLst>
            </a:endParaRPr>
          </a:p>
          <a:p>
            <a:pPr lvl="2" eaLnBrk="1" hangingPunct="1">
              <a:buFontTx/>
              <a:buNone/>
            </a:pPr>
            <a:endParaRPr lang="en-US" b="1" smtClean="0">
              <a:effectLst>
                <a:outerShdw blurRad="38100" dist="38100" dir="2700000" algn="tl">
                  <a:srgbClr val="C0C0C0"/>
                </a:outerShdw>
              </a:effectLst>
            </a:endParaRPr>
          </a:p>
        </p:txBody>
      </p:sp>
      <p:sp>
        <p:nvSpPr>
          <p:cNvPr id="2355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355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3556" name="Picture 8" descr="CGA NEW - Color"/>
          <p:cNvPicPr>
            <a:picLocks noChangeAspect="1" noChangeArrowheads="1"/>
          </p:cNvPicPr>
          <p:nvPr/>
        </p:nvPicPr>
        <p:blipFill>
          <a:blip r:embed="rId4"/>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2362200" y="381000"/>
            <a:ext cx="4572000" cy="1860550"/>
          </a:xfrm>
          <a:prstGeom prst="rect">
            <a:avLst/>
          </a:prstGeom>
          <a:noFill/>
          <a:ln w="9525">
            <a:noFill/>
            <a:miter lim="800000"/>
            <a:headEnd/>
            <a:tailEnd/>
          </a:ln>
        </p:spPr>
        <p:txBody>
          <a:bodyPr>
            <a:spAutoFit/>
          </a:bodyPr>
          <a:lstStyle/>
          <a:p>
            <a:pPr algn="ctr"/>
            <a:r>
              <a:rPr lang="en-US" sz="4000" b="1"/>
              <a:t>CGA INTERCLUB</a:t>
            </a:r>
          </a:p>
          <a:p>
            <a:pPr algn="ctr"/>
            <a:r>
              <a:rPr lang="en-US" sz="4000" b="1"/>
              <a:t>TPP Instructions</a:t>
            </a:r>
            <a:r>
              <a:rPr lang="en-US" b="1"/>
              <a:t> </a:t>
            </a:r>
          </a:p>
          <a:p>
            <a:pPr algn="ctr"/>
            <a:endParaRPr lang="en-US" b="1"/>
          </a:p>
          <a:p>
            <a:pPr algn="ctr"/>
            <a:r>
              <a:rPr lang="en-US" b="1"/>
              <a:t>Captains will:</a:t>
            </a:r>
            <a:endParaRPr lang="en-US"/>
          </a:p>
        </p:txBody>
      </p:sp>
      <p:sp>
        <p:nvSpPr>
          <p:cNvPr id="88066" name="Rectangle 4"/>
          <p:cNvSpPr>
            <a:spLocks noChangeArrowheads="1"/>
          </p:cNvSpPr>
          <p:nvPr/>
        </p:nvSpPr>
        <p:spPr bwMode="auto">
          <a:xfrm>
            <a:off x="1219200" y="2590800"/>
            <a:ext cx="7239000" cy="2647950"/>
          </a:xfrm>
          <a:prstGeom prst="rect">
            <a:avLst/>
          </a:prstGeom>
          <a:noFill/>
          <a:ln w="9525">
            <a:noFill/>
            <a:miter lim="800000"/>
            <a:headEnd/>
            <a:tailEnd/>
          </a:ln>
        </p:spPr>
        <p:txBody>
          <a:bodyPr>
            <a:spAutoFit/>
          </a:bodyPr>
          <a:lstStyle/>
          <a:p>
            <a:pPr marL="342900" indent="-342900">
              <a:buFont typeface="Arial" charset="0"/>
              <a:buChar char="•"/>
            </a:pPr>
            <a:r>
              <a:rPr lang="en-US" sz="2400" b="1"/>
              <a:t>Set TEAM Rosters</a:t>
            </a:r>
          </a:p>
          <a:p>
            <a:pPr marL="342900" indent="-342900">
              <a:buFont typeface="Arial" charset="0"/>
              <a:buChar char="•"/>
            </a:pPr>
            <a:endParaRPr lang="en-US" sz="2400" b="1"/>
          </a:p>
          <a:p>
            <a:pPr marL="342900" indent="-342900">
              <a:buFont typeface="Arial" charset="0"/>
              <a:buChar char="•"/>
            </a:pPr>
            <a:r>
              <a:rPr lang="en-US" sz="2400" b="1"/>
              <a:t>Set HOME Tees</a:t>
            </a:r>
          </a:p>
          <a:p>
            <a:pPr marL="342900" indent="-342900">
              <a:buFont typeface="Arial" charset="0"/>
              <a:buChar char="•"/>
            </a:pPr>
            <a:endParaRPr lang="en-US" sz="2400" b="1"/>
          </a:p>
          <a:p>
            <a:pPr marL="342900" indent="-342900">
              <a:buFont typeface="Arial" charset="0"/>
              <a:buChar char="•"/>
            </a:pPr>
            <a:r>
              <a:rPr lang="en-US" sz="2400" b="1"/>
              <a:t>Prepare MATCH Rosters</a:t>
            </a:r>
          </a:p>
          <a:p>
            <a:pPr marL="342900" indent="-342900">
              <a:buFont typeface="Arial" charset="0"/>
              <a:buChar char="•"/>
            </a:pPr>
            <a:endParaRPr lang="en-US" sz="2400" b="1"/>
          </a:p>
          <a:p>
            <a:pPr marL="342900" indent="-342900">
              <a:buFont typeface="Arial" charset="0"/>
              <a:buChar char="•"/>
            </a:pPr>
            <a:r>
              <a:rPr lang="en-US" sz="2400" b="1"/>
              <a:t>Submit MATCH Results with Player Scores</a:t>
            </a: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457200" y="381000"/>
            <a:ext cx="8305800" cy="1692771"/>
          </a:xfrm>
          <a:prstGeom prst="rect">
            <a:avLst/>
          </a:prstGeom>
          <a:noFill/>
          <a:ln w="9525">
            <a:noFill/>
            <a:miter lim="800000"/>
            <a:headEnd/>
            <a:tailEnd/>
          </a:ln>
        </p:spPr>
        <p:txBody>
          <a:bodyPr wrap="square">
            <a:spAutoFit/>
          </a:bodyPr>
          <a:lstStyle/>
          <a:p>
            <a:pPr algn="ctr"/>
            <a:r>
              <a:rPr lang="en-US" sz="3200" b="1" dirty="0"/>
              <a:t>CGA </a:t>
            </a:r>
            <a:r>
              <a:rPr lang="en-US" sz="3200" b="1" dirty="0" smtClean="0"/>
              <a:t>INTERCLUB TPP </a:t>
            </a:r>
            <a:r>
              <a:rPr lang="en-US" sz="3200" b="1" dirty="0"/>
              <a:t>Instructions </a:t>
            </a:r>
          </a:p>
          <a:p>
            <a:pPr algn="ctr"/>
            <a:r>
              <a:rPr lang="en-US" b="1" dirty="0"/>
              <a:t>Captains will log </a:t>
            </a:r>
            <a:r>
              <a:rPr lang="en-US" b="1" dirty="0" smtClean="0"/>
              <a:t>into: https</a:t>
            </a:r>
            <a:r>
              <a:rPr lang="en-US" b="1" dirty="0"/>
              <a:t>://www.ghintpp.com/carolinasgolf/TPPTeamClubPlay/logon.aspx </a:t>
            </a:r>
            <a:endParaRPr lang="en-US" b="1" dirty="0" smtClean="0"/>
          </a:p>
          <a:p>
            <a:pPr algn="ctr"/>
            <a:endParaRPr lang="en-US" b="1" dirty="0" smtClean="0"/>
          </a:p>
          <a:p>
            <a:pPr algn="ctr"/>
            <a:r>
              <a:rPr lang="en-US" b="1" dirty="0" smtClean="0"/>
              <a:t>The CGA will email a Login and Password following this meeting:</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41549"/>
            <a:ext cx="8305800" cy="449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329610"/>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2"/>
          <a:srcRect/>
          <a:stretch>
            <a:fillRect/>
          </a:stretch>
        </p:blipFill>
        <p:spPr bwMode="auto">
          <a:xfrm>
            <a:off x="457200" y="1676400"/>
            <a:ext cx="8382000" cy="2305050"/>
          </a:xfrm>
          <a:prstGeom prst="rect">
            <a:avLst/>
          </a:prstGeom>
          <a:noFill/>
          <a:ln w="9525">
            <a:noFill/>
            <a:miter lim="800000"/>
            <a:headEnd/>
            <a:tailEnd/>
          </a:ln>
        </p:spPr>
      </p:pic>
      <p:sp>
        <p:nvSpPr>
          <p:cNvPr id="89090" name="Rectangle 3"/>
          <p:cNvSpPr>
            <a:spLocks noChangeArrowheads="1"/>
          </p:cNvSpPr>
          <p:nvPr/>
        </p:nvSpPr>
        <p:spPr bwMode="auto">
          <a:xfrm>
            <a:off x="2362200" y="381000"/>
            <a:ext cx="4572000" cy="366713"/>
          </a:xfrm>
          <a:prstGeom prst="rect">
            <a:avLst/>
          </a:prstGeom>
          <a:noFill/>
          <a:ln w="9525">
            <a:noFill/>
            <a:miter lim="800000"/>
            <a:headEnd/>
            <a:tailEnd/>
          </a:ln>
        </p:spPr>
        <p:txBody>
          <a:bodyPr>
            <a:spAutoFit/>
          </a:bodyPr>
          <a:lstStyle/>
          <a:p>
            <a:pPr algn="ctr"/>
            <a:r>
              <a:rPr lang="en-US" b="1"/>
              <a:t>HOW TO SET TEAM ROSTERS </a:t>
            </a:r>
            <a:endParaRPr lang="en-US"/>
          </a:p>
        </p:txBody>
      </p:sp>
      <p:sp>
        <p:nvSpPr>
          <p:cNvPr id="89091" name="Rectangle 4"/>
          <p:cNvSpPr>
            <a:spLocks noChangeArrowheads="1"/>
          </p:cNvSpPr>
          <p:nvPr/>
        </p:nvSpPr>
        <p:spPr bwMode="auto">
          <a:xfrm>
            <a:off x="609600" y="4724400"/>
            <a:ext cx="8153400" cy="646113"/>
          </a:xfrm>
          <a:prstGeom prst="rect">
            <a:avLst/>
          </a:prstGeom>
          <a:noFill/>
          <a:ln w="9525">
            <a:noFill/>
            <a:miter lim="800000"/>
            <a:headEnd/>
            <a:tailEnd/>
          </a:ln>
        </p:spPr>
        <p:txBody>
          <a:bodyPr>
            <a:spAutoFit/>
          </a:bodyPr>
          <a:lstStyle/>
          <a:p>
            <a:pPr marL="342900" indent="-342900">
              <a:buFont typeface="Arial" charset="0"/>
              <a:buAutoNum type="arabicPeriod"/>
            </a:pPr>
            <a:r>
              <a:rPr lang="en-US"/>
              <a:t>Once you login, click on the </a:t>
            </a:r>
            <a:r>
              <a:rPr lang="en-US" b="1"/>
              <a:t>Select League </a:t>
            </a:r>
            <a:r>
              <a:rPr lang="en-US"/>
              <a:t>icon, the Carolinas Interclub Championship will be the only one available. </a:t>
            </a: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2286000" y="468313"/>
            <a:ext cx="4572000" cy="366712"/>
          </a:xfrm>
          <a:prstGeom prst="rect">
            <a:avLst/>
          </a:prstGeom>
          <a:noFill/>
          <a:ln w="9525">
            <a:noFill/>
            <a:miter lim="800000"/>
            <a:headEnd/>
            <a:tailEnd/>
          </a:ln>
        </p:spPr>
        <p:txBody>
          <a:bodyPr>
            <a:spAutoFit/>
          </a:bodyPr>
          <a:lstStyle/>
          <a:p>
            <a:pPr algn="ctr"/>
            <a:r>
              <a:rPr lang="en-US" b="1"/>
              <a:t>HOW TO SET TEAM ROSTERS</a:t>
            </a:r>
          </a:p>
        </p:txBody>
      </p:sp>
      <p:sp>
        <p:nvSpPr>
          <p:cNvPr id="90114" name="Rectangle 4"/>
          <p:cNvSpPr>
            <a:spLocks noChangeArrowheads="1"/>
          </p:cNvSpPr>
          <p:nvPr/>
        </p:nvSpPr>
        <p:spPr bwMode="auto">
          <a:xfrm>
            <a:off x="609600" y="5562600"/>
            <a:ext cx="8153400" cy="369888"/>
          </a:xfrm>
          <a:prstGeom prst="rect">
            <a:avLst/>
          </a:prstGeom>
          <a:noFill/>
          <a:ln w="9525">
            <a:noFill/>
            <a:miter lim="800000"/>
            <a:headEnd/>
            <a:tailEnd/>
          </a:ln>
        </p:spPr>
        <p:txBody>
          <a:bodyPr>
            <a:spAutoFit/>
          </a:bodyPr>
          <a:lstStyle/>
          <a:p>
            <a:pPr marL="342900" indent="-342900">
              <a:buFont typeface="Arial" charset="0"/>
              <a:buAutoNum type="arabicPeriod" startAt="2"/>
            </a:pPr>
            <a:r>
              <a:rPr lang="en-US"/>
              <a:t>Under the </a:t>
            </a:r>
            <a:r>
              <a:rPr lang="en-US" b="1"/>
              <a:t>Teams </a:t>
            </a:r>
            <a:r>
              <a:rPr lang="en-US"/>
              <a:t>tab in the top left, select </a:t>
            </a:r>
            <a:r>
              <a:rPr lang="en-US" b="1"/>
              <a:t>Set Team Roster</a:t>
            </a:r>
            <a:r>
              <a:rPr lang="en-US"/>
              <a:t>. </a:t>
            </a:r>
          </a:p>
        </p:txBody>
      </p:sp>
      <p:pic>
        <p:nvPicPr>
          <p:cNvPr id="90115" name="Picture 2"/>
          <p:cNvPicPr>
            <a:picLocks noChangeAspect="1" noChangeArrowheads="1"/>
          </p:cNvPicPr>
          <p:nvPr/>
        </p:nvPicPr>
        <p:blipFill>
          <a:blip r:embed="rId2"/>
          <a:srcRect/>
          <a:stretch>
            <a:fillRect/>
          </a:stretch>
        </p:blipFill>
        <p:spPr bwMode="auto">
          <a:xfrm>
            <a:off x="1352550" y="1676400"/>
            <a:ext cx="6438900" cy="35052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2362200" y="466725"/>
            <a:ext cx="4572000" cy="366713"/>
          </a:xfrm>
          <a:prstGeom prst="rect">
            <a:avLst/>
          </a:prstGeom>
          <a:noFill/>
          <a:ln w="9525">
            <a:noFill/>
            <a:miter lim="800000"/>
            <a:headEnd/>
            <a:tailEnd/>
          </a:ln>
        </p:spPr>
        <p:txBody>
          <a:bodyPr>
            <a:spAutoFit/>
          </a:bodyPr>
          <a:lstStyle/>
          <a:p>
            <a:pPr algn="ctr"/>
            <a:r>
              <a:rPr lang="en-US" b="1"/>
              <a:t>HOW TO SET TEAM ROSTERS</a:t>
            </a:r>
          </a:p>
        </p:txBody>
      </p:sp>
      <p:sp>
        <p:nvSpPr>
          <p:cNvPr id="91138" name="Rectangle 4"/>
          <p:cNvSpPr>
            <a:spLocks noChangeArrowheads="1"/>
          </p:cNvSpPr>
          <p:nvPr/>
        </p:nvSpPr>
        <p:spPr bwMode="auto">
          <a:xfrm>
            <a:off x="685800" y="5562600"/>
            <a:ext cx="8153400" cy="646113"/>
          </a:xfrm>
          <a:prstGeom prst="rect">
            <a:avLst/>
          </a:prstGeom>
          <a:noFill/>
          <a:ln w="9525">
            <a:noFill/>
            <a:miter lim="800000"/>
            <a:headEnd/>
            <a:tailEnd/>
          </a:ln>
        </p:spPr>
        <p:txBody>
          <a:bodyPr>
            <a:spAutoFit/>
          </a:bodyPr>
          <a:lstStyle/>
          <a:p>
            <a:pPr marL="342900" indent="-342900">
              <a:buFont typeface="Arial" charset="0"/>
              <a:buAutoNum type="arabicPeriod" startAt="3"/>
            </a:pPr>
            <a:r>
              <a:rPr lang="en-US"/>
              <a:t>Select Add to </a:t>
            </a:r>
            <a:r>
              <a:rPr lang="en-US" b="1"/>
              <a:t>Team Roster via Club Roster </a:t>
            </a:r>
            <a:r>
              <a:rPr lang="en-US"/>
              <a:t>to bring up your club’s entire handicap roster. </a:t>
            </a:r>
          </a:p>
        </p:txBody>
      </p:sp>
      <p:pic>
        <p:nvPicPr>
          <p:cNvPr id="91139" name="Picture 2"/>
          <p:cNvPicPr>
            <a:picLocks noChangeAspect="1" noChangeArrowheads="1"/>
          </p:cNvPicPr>
          <p:nvPr/>
        </p:nvPicPr>
        <p:blipFill>
          <a:blip r:embed="rId2"/>
          <a:srcRect/>
          <a:stretch>
            <a:fillRect/>
          </a:stretch>
        </p:blipFill>
        <p:spPr bwMode="auto">
          <a:xfrm>
            <a:off x="266700" y="1381125"/>
            <a:ext cx="8763000" cy="3722688"/>
          </a:xfrm>
          <a:prstGeom prst="rect">
            <a:avLst/>
          </a:prstGeom>
          <a:noFill/>
          <a:ln w="9525">
            <a:noFill/>
            <a:miter lim="800000"/>
            <a:headEnd/>
            <a:tailEnd/>
          </a:ln>
        </p:spPr>
      </p:pic>
      <p:cxnSp>
        <p:nvCxnSpPr>
          <p:cNvPr id="91140" name="Straight Arrow Connector 9"/>
          <p:cNvCxnSpPr>
            <a:cxnSpLocks noChangeShapeType="1"/>
          </p:cNvCxnSpPr>
          <p:nvPr/>
        </p:nvCxnSpPr>
        <p:spPr bwMode="auto">
          <a:xfrm flipV="1">
            <a:off x="5486400" y="5103813"/>
            <a:ext cx="0" cy="153987"/>
          </a:xfrm>
          <a:prstGeom prst="straightConnector1">
            <a:avLst/>
          </a:prstGeom>
          <a:noFill/>
          <a:ln w="9525" algn="ctr">
            <a:solidFill>
              <a:srgbClr val="FF0000"/>
            </a:solidFill>
            <a:round/>
            <a:headEnd/>
            <a:tailEnd type="arrow" w="med" len="med"/>
          </a:ln>
        </p:spPr>
      </p:cxn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p:cNvSpPr>
            <a:spLocks noChangeArrowheads="1"/>
          </p:cNvSpPr>
          <p:nvPr/>
        </p:nvSpPr>
        <p:spPr bwMode="auto">
          <a:xfrm>
            <a:off x="2362200" y="269875"/>
            <a:ext cx="4572000" cy="366713"/>
          </a:xfrm>
          <a:prstGeom prst="rect">
            <a:avLst/>
          </a:prstGeom>
          <a:noFill/>
          <a:ln w="9525">
            <a:noFill/>
            <a:miter lim="800000"/>
            <a:headEnd/>
            <a:tailEnd/>
          </a:ln>
        </p:spPr>
        <p:txBody>
          <a:bodyPr>
            <a:spAutoFit/>
          </a:bodyPr>
          <a:lstStyle/>
          <a:p>
            <a:pPr algn="ctr"/>
            <a:r>
              <a:rPr lang="en-US" b="1"/>
              <a:t>HOW TO SET TEAM ROSTERS</a:t>
            </a:r>
          </a:p>
        </p:txBody>
      </p:sp>
      <p:sp>
        <p:nvSpPr>
          <p:cNvPr id="92162" name="Rectangle 4"/>
          <p:cNvSpPr>
            <a:spLocks noChangeArrowheads="1"/>
          </p:cNvSpPr>
          <p:nvPr/>
        </p:nvSpPr>
        <p:spPr bwMode="auto">
          <a:xfrm>
            <a:off x="657225" y="5562600"/>
            <a:ext cx="8001000" cy="938213"/>
          </a:xfrm>
          <a:prstGeom prst="rect">
            <a:avLst/>
          </a:prstGeom>
          <a:noFill/>
          <a:ln w="9525">
            <a:noFill/>
            <a:miter lim="800000"/>
            <a:headEnd/>
            <a:tailEnd/>
          </a:ln>
        </p:spPr>
        <p:txBody>
          <a:bodyPr>
            <a:spAutoFit/>
          </a:bodyPr>
          <a:lstStyle/>
          <a:p>
            <a:pPr marL="228600" indent="-228600">
              <a:buFont typeface="Arial" charset="0"/>
              <a:buAutoNum type="arabicPeriod" startAt="4"/>
            </a:pPr>
            <a:r>
              <a:rPr lang="en-US" sz="1100"/>
              <a:t>Select all players that you wish to participate during the season. Players are listed in alphabetical order. </a:t>
            </a:r>
          </a:p>
          <a:p>
            <a:pPr marL="228600" indent="-228600">
              <a:buFont typeface="Arial" charset="0"/>
              <a:buAutoNum type="arabicPeriod" startAt="4"/>
            </a:pPr>
            <a:r>
              <a:rPr lang="en-US" sz="1100"/>
              <a:t>You can choose all eligible players on your club’s roster, or a recommended minimum of 20. </a:t>
            </a:r>
          </a:p>
          <a:p>
            <a:pPr marL="228600" indent="-228600">
              <a:buFont typeface="Arial" charset="0"/>
              <a:buAutoNum type="arabicPeriod" startAt="4"/>
            </a:pPr>
            <a:r>
              <a:rPr lang="en-US" sz="1100"/>
              <a:t>You can add players from this list throughout the season; you do not need to put all players on your team immediately. </a:t>
            </a:r>
          </a:p>
          <a:p>
            <a:pPr marL="228600" indent="-228600">
              <a:buFont typeface="Arial" charset="0"/>
              <a:buAutoNum type="arabicPeriod" startAt="4"/>
            </a:pPr>
            <a:r>
              <a:rPr lang="en-US" sz="1100"/>
              <a:t>Remember, their low index must be no more than 18.4. </a:t>
            </a:r>
          </a:p>
          <a:p>
            <a:pPr marL="228600" indent="-228600">
              <a:buFont typeface="Arial" charset="0"/>
              <a:buAutoNum type="arabicPeriod" startAt="4"/>
            </a:pPr>
            <a:r>
              <a:rPr lang="en-US" sz="1100"/>
              <a:t>Click Add to add players to team roster. </a:t>
            </a:r>
            <a:endParaRPr lang="en-US"/>
          </a:p>
        </p:txBody>
      </p:sp>
      <p:pic>
        <p:nvPicPr>
          <p:cNvPr id="92163" name="Picture 2"/>
          <p:cNvPicPr>
            <a:picLocks noChangeAspect="1" noChangeArrowheads="1"/>
          </p:cNvPicPr>
          <p:nvPr/>
        </p:nvPicPr>
        <p:blipFill>
          <a:blip r:embed="rId2"/>
          <a:srcRect/>
          <a:stretch>
            <a:fillRect/>
          </a:stretch>
        </p:blipFill>
        <p:spPr bwMode="auto">
          <a:xfrm>
            <a:off x="1147763" y="838200"/>
            <a:ext cx="7019925" cy="45148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ChangeArrowheads="1"/>
          </p:cNvSpPr>
          <p:nvPr/>
        </p:nvSpPr>
        <p:spPr bwMode="auto">
          <a:xfrm>
            <a:off x="2362200" y="412750"/>
            <a:ext cx="3962400" cy="366713"/>
          </a:xfrm>
          <a:prstGeom prst="rect">
            <a:avLst/>
          </a:prstGeom>
          <a:noFill/>
          <a:ln w="9525">
            <a:noFill/>
            <a:miter lim="800000"/>
            <a:headEnd/>
            <a:tailEnd/>
          </a:ln>
        </p:spPr>
        <p:txBody>
          <a:bodyPr>
            <a:spAutoFit/>
          </a:bodyPr>
          <a:lstStyle/>
          <a:p>
            <a:pPr algn="ctr"/>
            <a:r>
              <a:rPr lang="en-US" b="1"/>
              <a:t>HOW TO SET HOME TEES </a:t>
            </a:r>
            <a:endParaRPr lang="en-US"/>
          </a:p>
        </p:txBody>
      </p:sp>
      <p:sp>
        <p:nvSpPr>
          <p:cNvPr id="93186" name="Rectangle 4"/>
          <p:cNvSpPr>
            <a:spLocks noChangeArrowheads="1"/>
          </p:cNvSpPr>
          <p:nvPr/>
        </p:nvSpPr>
        <p:spPr bwMode="auto">
          <a:xfrm>
            <a:off x="838200" y="5634038"/>
            <a:ext cx="7848600" cy="368300"/>
          </a:xfrm>
          <a:prstGeom prst="rect">
            <a:avLst/>
          </a:prstGeom>
          <a:noFill/>
          <a:ln w="9525">
            <a:noFill/>
            <a:miter lim="800000"/>
            <a:headEnd/>
            <a:tailEnd/>
          </a:ln>
        </p:spPr>
        <p:txBody>
          <a:bodyPr>
            <a:spAutoFit/>
          </a:bodyPr>
          <a:lstStyle/>
          <a:p>
            <a:pPr marL="342900" indent="-342900">
              <a:buFont typeface="Arial" charset="0"/>
              <a:buAutoNum type="arabicPeriod"/>
            </a:pPr>
            <a:r>
              <a:rPr lang="en-US"/>
              <a:t>Under the </a:t>
            </a:r>
            <a:r>
              <a:rPr lang="en-US" b="1"/>
              <a:t>Teams </a:t>
            </a:r>
            <a:r>
              <a:rPr lang="en-US"/>
              <a:t>tab, select </a:t>
            </a:r>
            <a:r>
              <a:rPr lang="en-US" b="1"/>
              <a:t>Set Team Home Tees</a:t>
            </a:r>
            <a:endParaRPr lang="en-US"/>
          </a:p>
        </p:txBody>
      </p:sp>
      <p:pic>
        <p:nvPicPr>
          <p:cNvPr id="93187" name="Picture 2"/>
          <p:cNvPicPr>
            <a:picLocks noChangeAspect="1" noChangeArrowheads="1"/>
          </p:cNvPicPr>
          <p:nvPr/>
        </p:nvPicPr>
        <p:blipFill>
          <a:blip r:embed="rId2"/>
          <a:srcRect/>
          <a:stretch>
            <a:fillRect/>
          </a:stretch>
        </p:blipFill>
        <p:spPr bwMode="auto">
          <a:xfrm>
            <a:off x="1295400" y="1600200"/>
            <a:ext cx="6696075" cy="36385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2362200" y="838200"/>
            <a:ext cx="3962400" cy="366713"/>
          </a:xfrm>
          <a:prstGeom prst="rect">
            <a:avLst/>
          </a:prstGeom>
          <a:noFill/>
          <a:ln w="9525">
            <a:noFill/>
            <a:miter lim="800000"/>
            <a:headEnd/>
            <a:tailEnd/>
          </a:ln>
        </p:spPr>
        <p:txBody>
          <a:bodyPr>
            <a:spAutoFit/>
          </a:bodyPr>
          <a:lstStyle/>
          <a:p>
            <a:pPr algn="ctr"/>
            <a:r>
              <a:rPr lang="en-US" b="1"/>
              <a:t>HOW TO SET HOME TEES</a:t>
            </a:r>
          </a:p>
        </p:txBody>
      </p:sp>
      <p:sp>
        <p:nvSpPr>
          <p:cNvPr id="94210" name="Rectangle 4"/>
          <p:cNvSpPr>
            <a:spLocks noChangeArrowheads="1"/>
          </p:cNvSpPr>
          <p:nvPr/>
        </p:nvSpPr>
        <p:spPr bwMode="auto">
          <a:xfrm>
            <a:off x="914400" y="4953000"/>
            <a:ext cx="7620000" cy="646113"/>
          </a:xfrm>
          <a:prstGeom prst="rect">
            <a:avLst/>
          </a:prstGeom>
          <a:noFill/>
          <a:ln w="9525">
            <a:noFill/>
            <a:miter lim="800000"/>
            <a:headEnd/>
            <a:tailEnd/>
          </a:ln>
        </p:spPr>
        <p:txBody>
          <a:bodyPr>
            <a:spAutoFit/>
          </a:bodyPr>
          <a:lstStyle/>
          <a:p>
            <a:pPr marL="342900" indent="-342900">
              <a:buFont typeface="Arial" charset="0"/>
              <a:buAutoNum type="arabicPeriod" startAt="2"/>
            </a:pPr>
            <a:r>
              <a:rPr lang="en-US"/>
              <a:t>To set default tee for all matches, click Edit under the header “Select the tee below to be used as the default tee for all matches”. </a:t>
            </a:r>
          </a:p>
        </p:txBody>
      </p:sp>
      <p:pic>
        <p:nvPicPr>
          <p:cNvPr id="94211" name="Picture 2"/>
          <p:cNvPicPr>
            <a:picLocks noChangeAspect="1" noChangeArrowheads="1"/>
          </p:cNvPicPr>
          <p:nvPr/>
        </p:nvPicPr>
        <p:blipFill>
          <a:blip r:embed="rId2"/>
          <a:srcRect/>
          <a:stretch>
            <a:fillRect/>
          </a:stretch>
        </p:blipFill>
        <p:spPr bwMode="auto">
          <a:xfrm>
            <a:off x="533400" y="1600200"/>
            <a:ext cx="8382000" cy="3198813"/>
          </a:xfrm>
          <a:prstGeom prst="rect">
            <a:avLst/>
          </a:prstGeom>
          <a:noFill/>
          <a:ln w="9525">
            <a:noFill/>
            <a:miter lim="800000"/>
            <a:headEnd/>
            <a:tailEnd/>
          </a:ln>
        </p:spPr>
      </p:pic>
      <p:cxnSp>
        <p:nvCxnSpPr>
          <p:cNvPr id="94212" name="Straight Arrow Connector 6"/>
          <p:cNvCxnSpPr>
            <a:cxnSpLocks noChangeShapeType="1"/>
          </p:cNvCxnSpPr>
          <p:nvPr/>
        </p:nvCxnSpPr>
        <p:spPr bwMode="auto">
          <a:xfrm flipV="1">
            <a:off x="5486400" y="3352800"/>
            <a:ext cx="2667000" cy="1905000"/>
          </a:xfrm>
          <a:prstGeom prst="straightConnector1">
            <a:avLst/>
          </a:prstGeom>
          <a:noFill/>
          <a:ln w="9525" algn="ctr">
            <a:solidFill>
              <a:srgbClr val="FF0000"/>
            </a:solidFill>
            <a:round/>
            <a:headEnd/>
            <a:tailEnd type="arrow" w="med" len="med"/>
          </a:ln>
        </p:spPr>
      </p:cxn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2362200" y="228600"/>
            <a:ext cx="3962400" cy="366713"/>
          </a:xfrm>
          <a:prstGeom prst="rect">
            <a:avLst/>
          </a:prstGeom>
          <a:noFill/>
          <a:ln w="9525">
            <a:noFill/>
            <a:miter lim="800000"/>
            <a:headEnd/>
            <a:tailEnd/>
          </a:ln>
        </p:spPr>
        <p:txBody>
          <a:bodyPr>
            <a:spAutoFit/>
          </a:bodyPr>
          <a:lstStyle/>
          <a:p>
            <a:pPr algn="ctr"/>
            <a:r>
              <a:rPr lang="en-US" b="1"/>
              <a:t>HOW TO SET HOME TEES</a:t>
            </a:r>
          </a:p>
        </p:txBody>
      </p:sp>
      <p:sp>
        <p:nvSpPr>
          <p:cNvPr id="95234" name="Rectangle 4"/>
          <p:cNvSpPr>
            <a:spLocks noChangeArrowheads="1"/>
          </p:cNvSpPr>
          <p:nvPr/>
        </p:nvSpPr>
        <p:spPr bwMode="auto">
          <a:xfrm>
            <a:off x="1030288" y="4660900"/>
            <a:ext cx="7086600" cy="923925"/>
          </a:xfrm>
          <a:prstGeom prst="rect">
            <a:avLst/>
          </a:prstGeom>
          <a:noFill/>
          <a:ln w="9525">
            <a:noFill/>
            <a:miter lim="800000"/>
            <a:headEnd/>
            <a:tailEnd/>
          </a:ln>
        </p:spPr>
        <p:txBody>
          <a:bodyPr>
            <a:spAutoFit/>
          </a:bodyPr>
          <a:lstStyle/>
          <a:p>
            <a:pPr marL="342900" indent="-342900">
              <a:buFont typeface="Arial" charset="0"/>
              <a:buAutoNum type="arabicPeriod" startAt="3"/>
            </a:pPr>
            <a:r>
              <a:rPr lang="en-US"/>
              <a:t>Select the </a:t>
            </a:r>
            <a:r>
              <a:rPr lang="en-US" u="sng"/>
              <a:t>Course name</a:t>
            </a:r>
            <a:r>
              <a:rPr lang="en-US"/>
              <a:t> and then select the </a:t>
            </a:r>
            <a:r>
              <a:rPr lang="en-US" u="sng"/>
              <a:t>tee</a:t>
            </a:r>
            <a:r>
              <a:rPr lang="en-US"/>
              <a:t> to be played for all matches. Click save once correct tee is selected. As per interclub rules, each player will play from this tee in all matches. </a:t>
            </a:r>
          </a:p>
        </p:txBody>
      </p:sp>
      <p:cxnSp>
        <p:nvCxnSpPr>
          <p:cNvPr id="95235" name="Straight Arrow Connector 9"/>
          <p:cNvCxnSpPr>
            <a:cxnSpLocks noChangeShapeType="1"/>
          </p:cNvCxnSpPr>
          <p:nvPr/>
        </p:nvCxnSpPr>
        <p:spPr bwMode="auto">
          <a:xfrm>
            <a:off x="1600200" y="2743200"/>
            <a:ext cx="304800" cy="0"/>
          </a:xfrm>
          <a:prstGeom prst="straightConnector1">
            <a:avLst/>
          </a:prstGeom>
          <a:noFill/>
          <a:ln w="9525" algn="ctr">
            <a:solidFill>
              <a:srgbClr val="FF0000"/>
            </a:solidFill>
            <a:round/>
            <a:headEnd/>
            <a:tailEnd type="arrow" w="med" len="med"/>
          </a:ln>
        </p:spPr>
      </p:cxnSp>
      <p:pic>
        <p:nvPicPr>
          <p:cNvPr id="95236" name="Picture 2"/>
          <p:cNvPicPr>
            <a:picLocks noChangeAspect="1" noChangeArrowheads="1"/>
          </p:cNvPicPr>
          <p:nvPr/>
        </p:nvPicPr>
        <p:blipFill>
          <a:blip r:embed="rId2"/>
          <a:srcRect/>
          <a:stretch>
            <a:fillRect/>
          </a:stretch>
        </p:blipFill>
        <p:spPr bwMode="auto">
          <a:xfrm>
            <a:off x="533400" y="762000"/>
            <a:ext cx="8326438" cy="3352800"/>
          </a:xfrm>
          <a:prstGeom prst="rect">
            <a:avLst/>
          </a:prstGeom>
          <a:noFill/>
          <a:ln w="9525">
            <a:noFill/>
            <a:miter lim="800000"/>
            <a:headEnd/>
            <a:tailEnd/>
          </a:ln>
        </p:spPr>
      </p:pic>
      <p:cxnSp>
        <p:nvCxnSpPr>
          <p:cNvPr id="95237" name="Straight Arrow Connector 8"/>
          <p:cNvCxnSpPr>
            <a:cxnSpLocks noChangeShapeType="1"/>
          </p:cNvCxnSpPr>
          <p:nvPr/>
        </p:nvCxnSpPr>
        <p:spPr bwMode="auto">
          <a:xfrm>
            <a:off x="2362200" y="2362200"/>
            <a:ext cx="304800" cy="0"/>
          </a:xfrm>
          <a:prstGeom prst="straightConnector1">
            <a:avLst/>
          </a:prstGeom>
          <a:noFill/>
          <a:ln w="9525" algn="ctr">
            <a:solidFill>
              <a:srgbClr val="FF0000"/>
            </a:solidFill>
            <a:round/>
            <a:headEnd/>
            <a:tailEnd type="arrow" w="med" len="med"/>
          </a:ln>
        </p:spPr>
      </p:cxnSp>
      <p:cxnSp>
        <p:nvCxnSpPr>
          <p:cNvPr id="95238" name="Straight Arrow Connector 12"/>
          <p:cNvCxnSpPr>
            <a:cxnSpLocks noChangeShapeType="1"/>
          </p:cNvCxnSpPr>
          <p:nvPr/>
        </p:nvCxnSpPr>
        <p:spPr bwMode="auto">
          <a:xfrm>
            <a:off x="2057400" y="2133600"/>
            <a:ext cx="304800" cy="0"/>
          </a:xfrm>
          <a:prstGeom prst="straightConnector1">
            <a:avLst/>
          </a:prstGeom>
          <a:noFill/>
          <a:ln w="9525" algn="ctr">
            <a:solidFill>
              <a:srgbClr val="FF0000"/>
            </a:solidFill>
            <a:round/>
            <a:headEnd/>
            <a:tailEnd type="arrow" w="med" len="med"/>
          </a:ln>
        </p:spPr>
      </p:cxn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2743200" y="228600"/>
            <a:ext cx="3657600" cy="366713"/>
          </a:xfrm>
          <a:prstGeom prst="rect">
            <a:avLst/>
          </a:prstGeom>
          <a:noFill/>
          <a:ln w="9525">
            <a:noFill/>
            <a:miter lim="800000"/>
            <a:headEnd/>
            <a:tailEnd/>
          </a:ln>
        </p:spPr>
        <p:txBody>
          <a:bodyPr>
            <a:spAutoFit/>
          </a:bodyPr>
          <a:lstStyle/>
          <a:p>
            <a:pPr algn="ctr"/>
            <a:r>
              <a:rPr lang="en-US" b="1"/>
              <a:t>HOW TO SET HOME TEES</a:t>
            </a:r>
          </a:p>
        </p:txBody>
      </p:sp>
      <p:sp>
        <p:nvSpPr>
          <p:cNvPr id="5" name="Rectangle 4"/>
          <p:cNvSpPr/>
          <p:nvPr/>
        </p:nvSpPr>
        <p:spPr>
          <a:xfrm>
            <a:off x="785813" y="5227638"/>
            <a:ext cx="7848600" cy="1322387"/>
          </a:xfrm>
          <a:prstGeom prst="rect">
            <a:avLst/>
          </a:prstGeom>
        </p:spPr>
        <p:txBody>
          <a:bodyPr>
            <a:spAutoFit/>
          </a:bodyPr>
          <a:lstStyle/>
          <a:p>
            <a:pPr marL="342900" indent="-342900">
              <a:buFont typeface="+mj-lt"/>
              <a:buAutoNum type="arabicPeriod" startAt="4"/>
              <a:defRPr/>
            </a:pPr>
            <a:r>
              <a:rPr lang="en-US" sz="1600" dirty="0"/>
              <a:t>If you are using a combination tee that is not listed, you can manually enter the course rating and slope to better reflect the appropriate tee.</a:t>
            </a:r>
          </a:p>
          <a:p>
            <a:pPr>
              <a:defRPr/>
            </a:pPr>
            <a:r>
              <a:rPr lang="en-US" sz="1600" dirty="0"/>
              <a:t> </a:t>
            </a:r>
          </a:p>
          <a:p>
            <a:pPr marL="342900" indent="-342900">
              <a:buFont typeface="+mj-lt"/>
              <a:buAutoNum type="arabicPeriod" startAt="5"/>
              <a:defRPr/>
            </a:pPr>
            <a:r>
              <a:rPr lang="en-US" sz="1600" dirty="0"/>
              <a:t>When you are finished, “Use default tee” should be selected for each position. Any tees that are not set will be set to the default tee.  </a:t>
            </a:r>
          </a:p>
        </p:txBody>
      </p:sp>
      <p:pic>
        <p:nvPicPr>
          <p:cNvPr id="96259" name="Picture 4"/>
          <p:cNvPicPr>
            <a:picLocks noChangeAspect="1" noChangeArrowheads="1"/>
          </p:cNvPicPr>
          <p:nvPr/>
        </p:nvPicPr>
        <p:blipFill>
          <a:blip r:embed="rId2"/>
          <a:srcRect/>
          <a:stretch>
            <a:fillRect/>
          </a:stretch>
        </p:blipFill>
        <p:spPr bwMode="auto">
          <a:xfrm>
            <a:off x="1143000" y="788988"/>
            <a:ext cx="7134225" cy="42957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p:txBody>
          <a:bodyPr/>
          <a:lstStyle/>
          <a:p>
            <a:pPr algn="ctr" eaLnBrk="1" hangingPunct="1">
              <a:defRPr/>
            </a:pPr>
            <a:r>
              <a:rPr lang="en-US" sz="8000" b="1" dirty="0" smtClean="0">
                <a:effectLst>
                  <a:outerShdw blurRad="38100" dist="38100" dir="2700000" algn="tl">
                    <a:srgbClr val="C0C0C0"/>
                  </a:outerShdw>
                </a:effectLst>
              </a:rPr>
              <a:t>Rules </a:t>
            </a:r>
            <a:r>
              <a:rPr lang="en-US" sz="8000" b="1" dirty="0">
                <a:effectLst>
                  <a:outerShdw blurRad="38100" dist="38100" dir="2700000" algn="tl">
                    <a:srgbClr val="C0C0C0"/>
                  </a:outerShdw>
                </a:effectLst>
              </a:rPr>
              <a:t>of Play</a:t>
            </a:r>
          </a:p>
          <a:p>
            <a:pPr lvl="3" eaLnBrk="1" hangingPunct="1">
              <a:defRPr/>
            </a:pPr>
            <a:r>
              <a:rPr lang="en-US" sz="5800" b="1" dirty="0" smtClean="0">
                <a:effectLst>
                  <a:outerShdw blurRad="38100" dist="38100" dir="2700000" algn="tl">
                    <a:srgbClr val="C0C0C0"/>
                  </a:outerShdw>
                </a:effectLst>
              </a:rPr>
              <a:t> Interclub</a:t>
            </a:r>
            <a:endParaRPr lang="en-US" sz="5800" b="1" dirty="0">
              <a:effectLst>
                <a:outerShdw blurRad="38100" dist="38100" dir="2700000" algn="tl">
                  <a:srgbClr val="C0C0C0"/>
                </a:outerShdw>
              </a:effectLst>
            </a:endParaRPr>
          </a:p>
          <a:p>
            <a:pPr lvl="3" eaLnBrk="1" hangingPunct="1">
              <a:defRPr/>
            </a:pPr>
            <a:r>
              <a:rPr lang="en-US" sz="5800" b="1" dirty="0" smtClean="0">
                <a:effectLst>
                  <a:outerShdw blurRad="38100" dist="38100" dir="2700000" algn="tl">
                    <a:srgbClr val="C0C0C0"/>
                  </a:outerShdw>
                </a:effectLst>
              </a:rPr>
              <a:t> Match </a:t>
            </a:r>
            <a:r>
              <a:rPr lang="en-US" sz="5800" b="1" dirty="0">
                <a:effectLst>
                  <a:outerShdw blurRad="38100" dist="38100" dir="2700000" algn="tl">
                    <a:srgbClr val="C0C0C0"/>
                  </a:outerShdw>
                </a:effectLst>
              </a:rPr>
              <a:t>play</a:t>
            </a:r>
          </a:p>
        </p:txBody>
      </p:sp>
      <p:sp>
        <p:nvSpPr>
          <p:cNvPr id="2457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457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458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2743200" y="228600"/>
            <a:ext cx="3657600" cy="366713"/>
          </a:xfrm>
          <a:prstGeom prst="rect">
            <a:avLst/>
          </a:prstGeom>
          <a:noFill/>
          <a:ln w="9525">
            <a:noFill/>
            <a:miter lim="800000"/>
            <a:headEnd/>
            <a:tailEnd/>
          </a:ln>
        </p:spPr>
        <p:txBody>
          <a:bodyPr>
            <a:spAutoFit/>
          </a:bodyPr>
          <a:lstStyle/>
          <a:p>
            <a:pPr algn="ctr"/>
            <a:r>
              <a:rPr lang="en-US" b="1"/>
              <a:t>HOW TO SET HOME TEES</a:t>
            </a:r>
          </a:p>
        </p:txBody>
      </p:sp>
      <p:sp>
        <p:nvSpPr>
          <p:cNvPr id="5" name="Rectangle 4"/>
          <p:cNvSpPr/>
          <p:nvPr/>
        </p:nvSpPr>
        <p:spPr>
          <a:xfrm>
            <a:off x="785813" y="5227638"/>
            <a:ext cx="7848600" cy="1322387"/>
          </a:xfrm>
          <a:prstGeom prst="rect">
            <a:avLst/>
          </a:prstGeom>
        </p:spPr>
        <p:txBody>
          <a:bodyPr>
            <a:spAutoFit/>
          </a:bodyPr>
          <a:lstStyle/>
          <a:p>
            <a:pPr marL="342900" indent="-342900">
              <a:buFont typeface="+mj-lt"/>
              <a:buAutoNum type="arabicPeriod" startAt="4"/>
              <a:defRPr/>
            </a:pPr>
            <a:r>
              <a:rPr lang="en-US" sz="1600" dirty="0"/>
              <a:t>If you are using a combination tee that is not listed, you can manually enter the course rating and slope to better reflect the appropriate tee.</a:t>
            </a:r>
          </a:p>
          <a:p>
            <a:pPr>
              <a:defRPr/>
            </a:pPr>
            <a:r>
              <a:rPr lang="en-US" sz="1600" dirty="0"/>
              <a:t> </a:t>
            </a:r>
          </a:p>
          <a:p>
            <a:pPr marL="342900" indent="-342900">
              <a:buFont typeface="+mj-lt"/>
              <a:buAutoNum type="arabicPeriod" startAt="5"/>
              <a:defRPr/>
            </a:pPr>
            <a:r>
              <a:rPr lang="en-US" sz="1600" dirty="0"/>
              <a:t>When you are finished, “Use default tee” should be selected for each position. Any tees that are not set will be set to the default tee.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762000"/>
            <a:ext cx="8177213" cy="442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5327359"/>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1143000" y="430213"/>
            <a:ext cx="6705600" cy="369887"/>
          </a:xfrm>
          <a:prstGeom prst="rect">
            <a:avLst/>
          </a:prstGeom>
          <a:noFill/>
          <a:ln w="9525">
            <a:noFill/>
            <a:miter lim="800000"/>
            <a:headEnd/>
            <a:tailEnd/>
          </a:ln>
        </p:spPr>
        <p:txBody>
          <a:bodyPr>
            <a:spAutoFit/>
          </a:bodyPr>
          <a:lstStyle/>
          <a:p>
            <a:pPr algn="ctr"/>
            <a:r>
              <a:rPr lang="en-US" b="1"/>
              <a:t>HOW TO SET YOUR MATCH ROSTER</a:t>
            </a:r>
            <a:endParaRPr lang="en-US"/>
          </a:p>
        </p:txBody>
      </p:sp>
      <p:sp>
        <p:nvSpPr>
          <p:cNvPr id="5" name="Rectangle 4"/>
          <p:cNvSpPr/>
          <p:nvPr/>
        </p:nvSpPr>
        <p:spPr>
          <a:xfrm>
            <a:off x="914400" y="4857750"/>
            <a:ext cx="7848600" cy="646113"/>
          </a:xfrm>
          <a:prstGeom prst="rect">
            <a:avLst/>
          </a:prstGeom>
        </p:spPr>
        <p:txBody>
          <a:bodyPr>
            <a:spAutoFit/>
          </a:bodyPr>
          <a:lstStyle/>
          <a:p>
            <a:pPr>
              <a:defRPr/>
            </a:pPr>
            <a:endParaRPr lang="en-US" dirty="0"/>
          </a:p>
          <a:p>
            <a:pPr marL="342900" indent="-342900">
              <a:buFont typeface="+mj-lt"/>
              <a:buAutoNum type="arabicPeriod"/>
              <a:defRPr/>
            </a:pPr>
            <a:r>
              <a:rPr lang="en-US" dirty="0"/>
              <a:t>Under the </a:t>
            </a:r>
            <a:r>
              <a:rPr lang="en-US" b="1" dirty="0"/>
              <a:t>Teams </a:t>
            </a:r>
            <a:r>
              <a:rPr lang="en-US" dirty="0"/>
              <a:t>tab, select </a:t>
            </a:r>
            <a:r>
              <a:rPr lang="en-US" b="1" dirty="0"/>
              <a:t>Weekly Management</a:t>
            </a:r>
            <a:r>
              <a:rPr lang="en-US" dirty="0"/>
              <a:t>.</a:t>
            </a:r>
          </a:p>
        </p:txBody>
      </p:sp>
      <p:pic>
        <p:nvPicPr>
          <p:cNvPr id="97283" name="Picture 2"/>
          <p:cNvPicPr>
            <a:picLocks noChangeAspect="1" noChangeArrowheads="1"/>
          </p:cNvPicPr>
          <p:nvPr/>
        </p:nvPicPr>
        <p:blipFill>
          <a:blip r:embed="rId2"/>
          <a:srcRect/>
          <a:stretch>
            <a:fillRect/>
          </a:stretch>
        </p:blipFill>
        <p:spPr bwMode="auto">
          <a:xfrm>
            <a:off x="990600" y="1143000"/>
            <a:ext cx="7696200" cy="34734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98306" name="Rectangle 4"/>
          <p:cNvSpPr>
            <a:spLocks noChangeArrowheads="1"/>
          </p:cNvSpPr>
          <p:nvPr/>
        </p:nvSpPr>
        <p:spPr bwMode="auto">
          <a:xfrm>
            <a:off x="914400" y="4857750"/>
            <a:ext cx="7848600" cy="1385888"/>
          </a:xfrm>
          <a:prstGeom prst="rect">
            <a:avLst/>
          </a:prstGeom>
          <a:noFill/>
          <a:ln w="9525">
            <a:noFill/>
            <a:miter lim="800000"/>
            <a:headEnd/>
            <a:tailEnd/>
          </a:ln>
        </p:spPr>
        <p:txBody>
          <a:bodyPr>
            <a:spAutoFit/>
          </a:bodyPr>
          <a:lstStyle/>
          <a:p>
            <a:pPr marL="342900" indent="-342900">
              <a:buFont typeface="Arial" charset="0"/>
              <a:buAutoNum type="arabicPeriod" startAt="2"/>
            </a:pPr>
            <a:r>
              <a:rPr lang="en-US"/>
              <a:t>The </a:t>
            </a:r>
            <a:r>
              <a:rPr lang="en-US" b="1"/>
              <a:t>Team Management </a:t>
            </a:r>
            <a:r>
              <a:rPr lang="en-US"/>
              <a:t>menu shows your regular season schedule, from here you can select your match lineup, and input scores for matches. </a:t>
            </a:r>
          </a:p>
          <a:p>
            <a:pPr marL="342900" indent="-342900">
              <a:buFont typeface="Arial" charset="0"/>
              <a:buAutoNum type="arabicPeriod" startAt="2"/>
            </a:pPr>
            <a:endParaRPr lang="en-US" sz="1200"/>
          </a:p>
          <a:p>
            <a:pPr marL="342900" indent="-342900">
              <a:buFont typeface="Arial" charset="0"/>
              <a:buAutoNum type="arabicPeriod" startAt="2"/>
            </a:pPr>
            <a:r>
              <a:rPr lang="en-US"/>
              <a:t>To select players for a match, click on </a:t>
            </a:r>
            <a:r>
              <a:rPr lang="en-US" b="1"/>
              <a:t>Show Lineup</a:t>
            </a:r>
            <a:r>
              <a:rPr lang="en-US"/>
              <a:t>.</a:t>
            </a:r>
          </a:p>
        </p:txBody>
      </p:sp>
      <p:pic>
        <p:nvPicPr>
          <p:cNvPr id="98307" name="Picture 2"/>
          <p:cNvPicPr>
            <a:picLocks noChangeAspect="1" noChangeArrowheads="1"/>
          </p:cNvPicPr>
          <p:nvPr/>
        </p:nvPicPr>
        <p:blipFill>
          <a:blip r:embed="rId2"/>
          <a:srcRect/>
          <a:stretch>
            <a:fillRect/>
          </a:stretch>
        </p:blipFill>
        <p:spPr bwMode="auto">
          <a:xfrm>
            <a:off x="203200" y="1295400"/>
            <a:ext cx="8940800" cy="2971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SET YOUR MATCH ROSTER</a:t>
            </a:r>
          </a:p>
        </p:txBody>
      </p:sp>
      <p:sp>
        <p:nvSpPr>
          <p:cNvPr id="99330" name="Rectangle 4"/>
          <p:cNvSpPr>
            <a:spLocks noChangeArrowheads="1"/>
          </p:cNvSpPr>
          <p:nvPr/>
        </p:nvSpPr>
        <p:spPr bwMode="auto">
          <a:xfrm>
            <a:off x="457200" y="5715000"/>
            <a:ext cx="8324850" cy="369888"/>
          </a:xfrm>
          <a:prstGeom prst="rect">
            <a:avLst/>
          </a:prstGeom>
          <a:noFill/>
          <a:ln w="9525">
            <a:noFill/>
            <a:miter lim="800000"/>
            <a:headEnd/>
            <a:tailEnd/>
          </a:ln>
        </p:spPr>
        <p:txBody>
          <a:bodyPr>
            <a:spAutoFit/>
          </a:bodyPr>
          <a:lstStyle/>
          <a:p>
            <a:pPr marL="342900" indent="-342900">
              <a:buFont typeface="Arial" charset="0"/>
              <a:buAutoNum type="arabicPeriod" startAt="4"/>
            </a:pPr>
            <a:r>
              <a:rPr lang="en-US"/>
              <a:t>Click on </a:t>
            </a:r>
            <a:r>
              <a:rPr lang="en-US" b="1"/>
              <a:t>Add Player </a:t>
            </a:r>
            <a:r>
              <a:rPr lang="en-US"/>
              <a:t>to select a player from your roster to play in the match. </a:t>
            </a:r>
          </a:p>
        </p:txBody>
      </p:sp>
      <p:pic>
        <p:nvPicPr>
          <p:cNvPr id="99331" name="Picture 2"/>
          <p:cNvPicPr>
            <a:picLocks noChangeAspect="1" noChangeArrowheads="1"/>
          </p:cNvPicPr>
          <p:nvPr/>
        </p:nvPicPr>
        <p:blipFill>
          <a:blip r:embed="rId2"/>
          <a:srcRect/>
          <a:stretch>
            <a:fillRect/>
          </a:stretch>
        </p:blipFill>
        <p:spPr bwMode="auto">
          <a:xfrm>
            <a:off x="323850" y="863600"/>
            <a:ext cx="8458200" cy="4356100"/>
          </a:xfrm>
          <a:prstGeom prst="rect">
            <a:avLst/>
          </a:prstGeom>
          <a:noFill/>
          <a:ln w="9525">
            <a:noFill/>
            <a:miter lim="800000"/>
            <a:headEnd/>
            <a:tailEnd/>
          </a:ln>
        </p:spPr>
      </p:pic>
      <p:cxnSp>
        <p:nvCxnSpPr>
          <p:cNvPr id="99332" name="Straight Arrow Connector 5"/>
          <p:cNvCxnSpPr>
            <a:cxnSpLocks noChangeShapeType="1"/>
          </p:cNvCxnSpPr>
          <p:nvPr/>
        </p:nvCxnSpPr>
        <p:spPr bwMode="auto">
          <a:xfrm flipH="1" flipV="1">
            <a:off x="5486400" y="2743200"/>
            <a:ext cx="457200" cy="533400"/>
          </a:xfrm>
          <a:prstGeom prst="straightConnector1">
            <a:avLst/>
          </a:prstGeom>
          <a:noFill/>
          <a:ln w="9525" algn="ctr">
            <a:solidFill>
              <a:srgbClr val="FF0000"/>
            </a:solidFill>
            <a:round/>
            <a:headEnd/>
            <a:tailEnd type="arrow" w="med" len="med"/>
          </a:ln>
        </p:spPr>
      </p:cxnSp>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100354" name="Rectangle 4"/>
          <p:cNvSpPr>
            <a:spLocks noChangeArrowheads="1"/>
          </p:cNvSpPr>
          <p:nvPr/>
        </p:nvSpPr>
        <p:spPr bwMode="auto">
          <a:xfrm>
            <a:off x="838200" y="5410200"/>
            <a:ext cx="7848600" cy="1200150"/>
          </a:xfrm>
          <a:prstGeom prst="rect">
            <a:avLst/>
          </a:prstGeom>
          <a:noFill/>
          <a:ln w="9525">
            <a:noFill/>
            <a:miter lim="800000"/>
            <a:headEnd/>
            <a:tailEnd/>
          </a:ln>
        </p:spPr>
        <p:txBody>
          <a:bodyPr>
            <a:spAutoFit/>
          </a:bodyPr>
          <a:lstStyle/>
          <a:p>
            <a:pPr marL="228600" indent="-228600">
              <a:buFont typeface="Arial" charset="0"/>
              <a:buAutoNum type="arabicPeriod" startAt="5"/>
            </a:pPr>
            <a:r>
              <a:rPr lang="en-US" sz="1200"/>
              <a:t>Select whichever player you want </a:t>
            </a:r>
          </a:p>
          <a:p>
            <a:pPr marL="228600" indent="-228600">
              <a:buFont typeface="Arial" charset="0"/>
              <a:buAutoNum type="arabicPeriod" startAt="5"/>
            </a:pPr>
            <a:endParaRPr lang="en-US" sz="1200"/>
          </a:p>
          <a:p>
            <a:pPr marL="228600" indent="-228600">
              <a:buFont typeface="Arial" charset="0"/>
              <a:buAutoNum type="arabicPeriod" startAt="5"/>
            </a:pPr>
            <a:r>
              <a:rPr lang="en-US" sz="1200"/>
              <a:t>Players can be sorted alphabetically, by handicap index, course handicap, or GHIN number by clicking on the category header. </a:t>
            </a:r>
          </a:p>
          <a:p>
            <a:pPr marL="228600" indent="-228600">
              <a:buFont typeface="Arial" charset="0"/>
              <a:buAutoNum type="arabicPeriod" startAt="5"/>
            </a:pPr>
            <a:endParaRPr lang="en-US" sz="1200"/>
          </a:p>
          <a:p>
            <a:pPr marL="228600" indent="-228600">
              <a:buFont typeface="Arial" charset="0"/>
              <a:buAutoNum type="arabicPeriod" startAt="5"/>
            </a:pPr>
            <a:r>
              <a:rPr lang="en-US" sz="1200"/>
              <a:t>Players must be selected one at a time. </a:t>
            </a:r>
          </a:p>
        </p:txBody>
      </p:sp>
      <p:pic>
        <p:nvPicPr>
          <p:cNvPr id="100355" name="Picture 2"/>
          <p:cNvPicPr>
            <a:picLocks noChangeAspect="1" noChangeArrowheads="1"/>
          </p:cNvPicPr>
          <p:nvPr/>
        </p:nvPicPr>
        <p:blipFill>
          <a:blip r:embed="rId2"/>
          <a:srcRect/>
          <a:stretch>
            <a:fillRect/>
          </a:stretch>
        </p:blipFill>
        <p:spPr bwMode="auto">
          <a:xfrm>
            <a:off x="1609725" y="815975"/>
            <a:ext cx="5772150" cy="43465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101378" name="Rectangle 4"/>
          <p:cNvSpPr>
            <a:spLocks noChangeArrowheads="1"/>
          </p:cNvSpPr>
          <p:nvPr/>
        </p:nvSpPr>
        <p:spPr bwMode="auto">
          <a:xfrm>
            <a:off x="838200" y="5562600"/>
            <a:ext cx="7848600" cy="1200150"/>
          </a:xfrm>
          <a:prstGeom prst="rect">
            <a:avLst/>
          </a:prstGeom>
          <a:noFill/>
          <a:ln w="9525">
            <a:noFill/>
            <a:miter lim="800000"/>
            <a:headEnd/>
            <a:tailEnd/>
          </a:ln>
        </p:spPr>
        <p:txBody>
          <a:bodyPr>
            <a:spAutoFit/>
          </a:bodyPr>
          <a:lstStyle/>
          <a:p>
            <a:pPr marL="342900" indent="-342900">
              <a:buFont typeface="Arial" charset="0"/>
              <a:buAutoNum type="arabicPeriod" startAt="8"/>
            </a:pPr>
            <a:r>
              <a:rPr lang="en-US" sz="1200"/>
              <a:t>Players need to be listed in handicap order, use the arrows on the right of the screen to put them in the correct order. </a:t>
            </a:r>
          </a:p>
          <a:p>
            <a:pPr marL="342900" indent="-342900">
              <a:buFont typeface="Arial" charset="0"/>
              <a:buAutoNum type="arabicPeriod" startAt="8"/>
            </a:pPr>
            <a:endParaRPr lang="en-US" sz="1200"/>
          </a:p>
          <a:p>
            <a:pPr marL="342900" indent="-342900">
              <a:buFont typeface="Arial" charset="0"/>
              <a:buAutoNum type="arabicPeriod" startAt="8"/>
            </a:pPr>
            <a:r>
              <a:rPr lang="en-US" sz="1200" b="1"/>
              <a:t>The Player in position 1A will play four-ball with the player in position 1B and so forth. </a:t>
            </a:r>
            <a:endParaRPr lang="en-US" sz="1200"/>
          </a:p>
          <a:p>
            <a:pPr marL="342900" indent="-342900">
              <a:buFont typeface="Arial" charset="0"/>
              <a:buAutoNum type="arabicPeriod" startAt="8"/>
            </a:pPr>
            <a:endParaRPr lang="en-US" sz="1200"/>
          </a:p>
          <a:p>
            <a:pPr marL="342900" indent="-342900">
              <a:buFont typeface="Arial" charset="0"/>
              <a:buAutoNum type="arabicPeriod" startAt="8"/>
            </a:pPr>
            <a:r>
              <a:rPr lang="en-US" sz="1200"/>
              <a:t>Make sure to click Submit Roster when you finish. </a:t>
            </a:r>
          </a:p>
        </p:txBody>
      </p:sp>
      <p:pic>
        <p:nvPicPr>
          <p:cNvPr id="101379" name="Picture 2"/>
          <p:cNvPicPr>
            <a:picLocks noChangeAspect="1" noChangeArrowheads="1"/>
          </p:cNvPicPr>
          <p:nvPr/>
        </p:nvPicPr>
        <p:blipFill>
          <a:blip r:embed="rId2"/>
          <a:srcRect/>
          <a:stretch>
            <a:fillRect/>
          </a:stretch>
        </p:blipFill>
        <p:spPr bwMode="auto">
          <a:xfrm>
            <a:off x="381000" y="914400"/>
            <a:ext cx="8305800" cy="4392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102402" name="Rectangle 4"/>
          <p:cNvSpPr>
            <a:spLocks noChangeArrowheads="1"/>
          </p:cNvSpPr>
          <p:nvPr/>
        </p:nvSpPr>
        <p:spPr bwMode="auto">
          <a:xfrm>
            <a:off x="914400" y="4038600"/>
            <a:ext cx="7848600" cy="2338388"/>
          </a:xfrm>
          <a:prstGeom prst="rect">
            <a:avLst/>
          </a:prstGeom>
          <a:noFill/>
          <a:ln w="9525">
            <a:noFill/>
            <a:miter lim="800000"/>
            <a:headEnd/>
            <a:tailEnd/>
          </a:ln>
        </p:spPr>
        <p:txBody>
          <a:bodyPr>
            <a:spAutoFit/>
          </a:bodyPr>
          <a:lstStyle/>
          <a:p>
            <a:r>
              <a:rPr lang="en-US"/>
              <a:t>11.You have the option of e-mailing your roster to: </a:t>
            </a:r>
          </a:p>
          <a:p>
            <a:pPr marL="800100" lvl="1" indent="-342900">
              <a:buFont typeface="Arial" charset="0"/>
              <a:buAutoNum type="alphaLcParenR"/>
            </a:pPr>
            <a:endParaRPr lang="en-US" sz="1600"/>
          </a:p>
          <a:p>
            <a:pPr marL="800100" lvl="1" indent="-342900">
              <a:buFont typeface="Arial" charset="0"/>
              <a:buAutoNum type="alphaLcParenR"/>
            </a:pPr>
            <a:r>
              <a:rPr lang="en-US" sz="1600"/>
              <a:t>The opposing team captain(s) </a:t>
            </a:r>
          </a:p>
          <a:p>
            <a:pPr marL="800100" lvl="1" indent="-342900">
              <a:buFont typeface="Arial" charset="0"/>
              <a:buAutoNum type="alphaLcParenR"/>
            </a:pPr>
            <a:endParaRPr lang="en-US" sz="1600"/>
          </a:p>
          <a:p>
            <a:pPr marL="800100" lvl="1" indent="-342900">
              <a:buFont typeface="Arial" charset="0"/>
              <a:buAutoNum type="alphaLcParenR"/>
            </a:pPr>
            <a:r>
              <a:rPr lang="en-US" sz="1600"/>
              <a:t>The opposing team captain(s) and your players </a:t>
            </a:r>
          </a:p>
          <a:p>
            <a:pPr marL="800100" lvl="1" indent="-342900">
              <a:buFont typeface="Arial" charset="0"/>
              <a:buAutoNum type="alphaLcParenR"/>
            </a:pPr>
            <a:endParaRPr lang="en-US" sz="1600"/>
          </a:p>
          <a:p>
            <a:pPr marL="800100" lvl="1" indent="-342900">
              <a:buFont typeface="Arial" charset="0"/>
              <a:buAutoNum type="alphaLcParenR"/>
            </a:pPr>
            <a:r>
              <a:rPr lang="en-US" sz="1600"/>
              <a:t>Your players only </a:t>
            </a:r>
          </a:p>
          <a:p>
            <a:pPr marL="800100" lvl="1" indent="-342900">
              <a:buFont typeface="Arial" charset="0"/>
              <a:buAutoNum type="alphaLcParenR"/>
            </a:pPr>
            <a:endParaRPr lang="en-US" sz="1600"/>
          </a:p>
          <a:p>
            <a:pPr marL="800100" lvl="1" indent="-342900">
              <a:buFont typeface="Arial" charset="0"/>
              <a:buAutoNum type="alphaLcParenR"/>
            </a:pPr>
            <a:r>
              <a:rPr lang="en-US" sz="1600"/>
              <a:t>Don’t send any e-mail </a:t>
            </a:r>
          </a:p>
        </p:txBody>
      </p:sp>
      <p:pic>
        <p:nvPicPr>
          <p:cNvPr id="102403" name="Picture 2"/>
          <p:cNvPicPr>
            <a:picLocks noChangeAspect="1" noChangeArrowheads="1"/>
          </p:cNvPicPr>
          <p:nvPr/>
        </p:nvPicPr>
        <p:blipFill>
          <a:blip r:embed="rId2"/>
          <a:srcRect/>
          <a:stretch>
            <a:fillRect/>
          </a:stretch>
        </p:blipFill>
        <p:spPr bwMode="auto">
          <a:xfrm>
            <a:off x="1371600" y="1143000"/>
            <a:ext cx="7186613" cy="26320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SET YOUR MATCH ROSTER</a:t>
            </a:r>
          </a:p>
        </p:txBody>
      </p:sp>
      <p:sp>
        <p:nvSpPr>
          <p:cNvPr id="103426" name="Rectangle 4"/>
          <p:cNvSpPr>
            <a:spLocks noChangeArrowheads="1"/>
          </p:cNvSpPr>
          <p:nvPr/>
        </p:nvSpPr>
        <p:spPr bwMode="auto">
          <a:xfrm>
            <a:off x="914400" y="5486400"/>
            <a:ext cx="7848600" cy="954088"/>
          </a:xfrm>
          <a:prstGeom prst="rect">
            <a:avLst/>
          </a:prstGeom>
          <a:noFill/>
          <a:ln w="9525">
            <a:noFill/>
            <a:miter lim="800000"/>
            <a:headEnd/>
            <a:tailEnd/>
          </a:ln>
        </p:spPr>
        <p:txBody>
          <a:bodyPr>
            <a:spAutoFit/>
          </a:bodyPr>
          <a:lstStyle/>
          <a:p>
            <a:pPr marL="342900" indent="-342900">
              <a:buFont typeface="Arial" charset="0"/>
              <a:buAutoNum type="arabicPeriod" startAt="12"/>
            </a:pPr>
            <a:r>
              <a:rPr lang="en-US" sz="1400"/>
              <a:t>When all players have been entered click </a:t>
            </a:r>
            <a:r>
              <a:rPr lang="en-US" sz="1400" b="1"/>
              <a:t>Teams </a:t>
            </a:r>
            <a:r>
              <a:rPr lang="en-US" sz="1400"/>
              <a:t>tab, select </a:t>
            </a:r>
            <a:r>
              <a:rPr lang="en-US" sz="1400" b="1"/>
              <a:t>Weekly Management, then select Show Scores. </a:t>
            </a:r>
            <a:r>
              <a:rPr lang="en-US" sz="1400"/>
              <a:t>This will bring up your </a:t>
            </a:r>
            <a:r>
              <a:rPr lang="en-US" sz="1400" b="1"/>
              <a:t>Weekly Scorecard</a:t>
            </a:r>
            <a:r>
              <a:rPr lang="en-US" sz="1400"/>
              <a:t>. </a:t>
            </a:r>
          </a:p>
          <a:p>
            <a:pPr marL="342900" indent="-342900">
              <a:buFont typeface="Arial" charset="0"/>
              <a:buAutoNum type="arabicPeriod" startAt="12"/>
            </a:pPr>
            <a:endParaRPr lang="en-US" sz="1400"/>
          </a:p>
          <a:p>
            <a:pPr marL="342900" indent="-342900">
              <a:buFont typeface="Arial" charset="0"/>
              <a:buAutoNum type="arabicPeriod" startAt="12"/>
            </a:pPr>
            <a:r>
              <a:rPr lang="en-US" sz="1400"/>
              <a:t>To print off your match worksheet click on </a:t>
            </a:r>
            <a:r>
              <a:rPr lang="en-US" sz="1400" b="1"/>
              <a:t>Print </a:t>
            </a:r>
            <a:r>
              <a:rPr lang="en-US" sz="1400"/>
              <a:t>on the top right side of the screen. </a:t>
            </a:r>
          </a:p>
        </p:txBody>
      </p:sp>
      <p:pic>
        <p:nvPicPr>
          <p:cNvPr id="103427" name="Picture 2"/>
          <p:cNvPicPr>
            <a:picLocks noChangeAspect="1" noChangeArrowheads="1"/>
          </p:cNvPicPr>
          <p:nvPr/>
        </p:nvPicPr>
        <p:blipFill>
          <a:blip r:embed="rId2"/>
          <a:srcRect/>
          <a:stretch>
            <a:fillRect/>
          </a:stretch>
        </p:blipFill>
        <p:spPr bwMode="auto">
          <a:xfrm>
            <a:off x="1905000" y="800100"/>
            <a:ext cx="5715000" cy="42148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104450" name="Rectangle 4"/>
          <p:cNvSpPr>
            <a:spLocks noChangeArrowheads="1"/>
          </p:cNvSpPr>
          <p:nvPr/>
        </p:nvSpPr>
        <p:spPr bwMode="auto">
          <a:xfrm>
            <a:off x="742950" y="5334000"/>
            <a:ext cx="7848600" cy="369888"/>
          </a:xfrm>
          <a:prstGeom prst="rect">
            <a:avLst/>
          </a:prstGeom>
          <a:noFill/>
          <a:ln w="9525">
            <a:noFill/>
            <a:miter lim="800000"/>
            <a:headEnd/>
            <a:tailEnd/>
          </a:ln>
        </p:spPr>
        <p:txBody>
          <a:bodyPr>
            <a:spAutoFit/>
          </a:bodyPr>
          <a:lstStyle/>
          <a:p>
            <a:pPr marL="342900" indent="-342900">
              <a:buFont typeface="Arial" charset="0"/>
              <a:buAutoNum type="arabicPeriod"/>
            </a:pPr>
            <a:r>
              <a:rPr lang="en-US"/>
              <a:t>Under the </a:t>
            </a:r>
            <a:r>
              <a:rPr lang="en-US" b="1"/>
              <a:t>Teams </a:t>
            </a:r>
            <a:r>
              <a:rPr lang="en-US"/>
              <a:t>tab, select </a:t>
            </a:r>
            <a:r>
              <a:rPr lang="en-US" b="1"/>
              <a:t>Weekly Management</a:t>
            </a:r>
            <a:r>
              <a:rPr lang="en-US"/>
              <a:t>. </a:t>
            </a:r>
          </a:p>
        </p:txBody>
      </p:sp>
      <p:pic>
        <p:nvPicPr>
          <p:cNvPr id="104451" name="Picture 2"/>
          <p:cNvPicPr>
            <a:picLocks noChangeAspect="1" noChangeArrowheads="1"/>
          </p:cNvPicPr>
          <p:nvPr/>
        </p:nvPicPr>
        <p:blipFill>
          <a:blip r:embed="rId2"/>
          <a:srcRect/>
          <a:stretch>
            <a:fillRect/>
          </a:stretch>
        </p:blipFill>
        <p:spPr bwMode="auto">
          <a:xfrm>
            <a:off x="646113" y="1009650"/>
            <a:ext cx="8040687" cy="38481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105474" name="Rectangle 4"/>
          <p:cNvSpPr>
            <a:spLocks noChangeArrowheads="1"/>
          </p:cNvSpPr>
          <p:nvPr/>
        </p:nvSpPr>
        <p:spPr bwMode="auto">
          <a:xfrm>
            <a:off x="742950" y="5334000"/>
            <a:ext cx="7848600" cy="646113"/>
          </a:xfrm>
          <a:prstGeom prst="rect">
            <a:avLst/>
          </a:prstGeom>
          <a:noFill/>
          <a:ln w="9525">
            <a:noFill/>
            <a:miter lim="800000"/>
            <a:headEnd/>
            <a:tailEnd/>
          </a:ln>
        </p:spPr>
        <p:txBody>
          <a:bodyPr>
            <a:spAutoFit/>
          </a:bodyPr>
          <a:lstStyle/>
          <a:p>
            <a:pPr marL="342900" indent="-342900">
              <a:buFont typeface="Arial" charset="0"/>
              <a:buAutoNum type="arabicPeriod" startAt="2"/>
            </a:pPr>
            <a:r>
              <a:rPr lang="en-US"/>
              <a:t>Select </a:t>
            </a:r>
            <a:r>
              <a:rPr lang="en-US" b="1"/>
              <a:t>Show Scores </a:t>
            </a:r>
            <a:r>
              <a:rPr lang="en-US"/>
              <a:t>for the appropriate match when you are ready to input match scores. </a:t>
            </a:r>
          </a:p>
        </p:txBody>
      </p:sp>
      <p:pic>
        <p:nvPicPr>
          <p:cNvPr id="105475" name="Picture 2"/>
          <p:cNvPicPr>
            <a:picLocks noChangeAspect="1" noChangeArrowheads="1"/>
          </p:cNvPicPr>
          <p:nvPr/>
        </p:nvPicPr>
        <p:blipFill>
          <a:blip r:embed="rId2"/>
          <a:srcRect/>
          <a:stretch>
            <a:fillRect/>
          </a:stretch>
        </p:blipFill>
        <p:spPr bwMode="auto">
          <a:xfrm>
            <a:off x="152400" y="1600200"/>
            <a:ext cx="8839200" cy="2152650"/>
          </a:xfrm>
          <a:prstGeom prst="rect">
            <a:avLst/>
          </a:prstGeom>
          <a:noFill/>
          <a:ln w="9525">
            <a:noFill/>
            <a:miter lim="800000"/>
            <a:headEnd/>
            <a:tailEnd/>
          </a:ln>
        </p:spPr>
      </p:pic>
      <p:cxnSp>
        <p:nvCxnSpPr>
          <p:cNvPr id="105476" name="Straight Arrow Connector 6"/>
          <p:cNvCxnSpPr>
            <a:cxnSpLocks noChangeShapeType="1"/>
          </p:cNvCxnSpPr>
          <p:nvPr/>
        </p:nvCxnSpPr>
        <p:spPr bwMode="auto">
          <a:xfrm flipV="1">
            <a:off x="2209800" y="2819400"/>
            <a:ext cx="4419600" cy="2209800"/>
          </a:xfrm>
          <a:prstGeom prst="straightConnector1">
            <a:avLst/>
          </a:prstGeom>
          <a:noFill/>
          <a:ln w="9525" algn="ctr">
            <a:solidFill>
              <a:srgbClr val="FF0000"/>
            </a:solidFill>
            <a:round/>
            <a:headEnd/>
            <a:tailEnd type="arrow" w="med" len="med"/>
          </a:ln>
        </p:spPr>
      </p:cxn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457200" y="1600200"/>
            <a:ext cx="8229600" cy="4876800"/>
          </a:xfrm>
        </p:spPr>
        <p:txBody>
          <a:bodyPr/>
          <a:lstStyle/>
          <a:p>
            <a:pPr marL="609600" indent="-609600" eaLnBrk="1" hangingPunct="1">
              <a:lnSpc>
                <a:spcPct val="80000"/>
              </a:lnSpc>
              <a:buFontTx/>
              <a:buNone/>
            </a:pPr>
            <a:r>
              <a:rPr lang="en-US" sz="2000" b="1" u="sng" smtClean="0">
                <a:effectLst>
                  <a:outerShdw blurRad="38100" dist="38100" dir="2700000" algn="tl">
                    <a:srgbClr val="C0C0C0"/>
                  </a:outerShdw>
                </a:effectLst>
              </a:rPr>
              <a:t>Rules of Play </a:t>
            </a:r>
            <a:r>
              <a:rPr lang="en-US" sz="1800" u="sng" smtClean="0"/>
              <a:t>(</a:t>
            </a:r>
            <a:r>
              <a:rPr lang="en-US" sz="1800" i="1" u="sng" smtClean="0"/>
              <a:t>2013 changes);</a:t>
            </a:r>
          </a:p>
          <a:p>
            <a:pPr marL="609600" indent="-609600" eaLnBrk="1" hangingPunct="1">
              <a:lnSpc>
                <a:spcPct val="80000"/>
              </a:lnSpc>
              <a:buFontTx/>
              <a:buNone/>
            </a:pPr>
            <a:r>
              <a:rPr lang="en-US" sz="1800" smtClean="0"/>
              <a:t>  </a:t>
            </a:r>
            <a:endParaRPr lang="en-US" sz="1400" smtClean="0"/>
          </a:p>
          <a:p>
            <a:pPr marL="609600" indent="-609600">
              <a:buFontTx/>
              <a:buNone/>
            </a:pPr>
            <a:r>
              <a:rPr lang="en-US" sz="1400" b="1" u="sng" smtClean="0"/>
              <a:t>RULE#</a:t>
            </a:r>
            <a:r>
              <a:rPr lang="en-US" sz="1400" smtClean="0"/>
              <a:t>  </a:t>
            </a:r>
          </a:p>
          <a:p>
            <a:pPr marL="609600" indent="-609600">
              <a:buFontTx/>
              <a:buNone/>
            </a:pPr>
            <a:r>
              <a:rPr lang="en-US" sz="1400" smtClean="0"/>
              <a:t>  </a:t>
            </a:r>
          </a:p>
          <a:p>
            <a:pPr marL="609600" indent="-609600">
              <a:buFontTx/>
              <a:buNone/>
            </a:pPr>
            <a:r>
              <a:rPr lang="en-US" sz="2800" b="1" smtClean="0"/>
              <a:t>22.	PLAY-OFF MATCHES </a:t>
            </a:r>
            <a:r>
              <a:rPr lang="en-US" sz="2800" b="1" smtClean="0">
                <a:solidFill>
                  <a:srgbClr val="FF3300"/>
                </a:solidFill>
              </a:rPr>
              <a:t>(REVISED)</a:t>
            </a:r>
            <a:endParaRPr lang="en-US" sz="2800" smtClean="0"/>
          </a:p>
          <a:p>
            <a:pPr marL="609600" indent="-609600">
              <a:buFontTx/>
              <a:buNone/>
            </a:pPr>
            <a:r>
              <a:rPr lang="en-US" sz="1400" b="1" smtClean="0"/>
              <a:t> </a:t>
            </a:r>
            <a:endParaRPr lang="en-US" sz="1400" smtClean="0"/>
          </a:p>
          <a:p>
            <a:pPr marL="609600" indent="-609600">
              <a:buFontTx/>
              <a:buNone/>
            </a:pPr>
            <a:r>
              <a:rPr lang="en-US" sz="1400" smtClean="0"/>
              <a:t>	</a:t>
            </a:r>
            <a:r>
              <a:rPr lang="en-US" sz="2000" smtClean="0"/>
              <a:t>H. 	CHAMPIONSHIP MATCH –</a:t>
            </a:r>
          </a:p>
          <a:p>
            <a:pPr marL="609600" indent="-609600">
              <a:buFontTx/>
              <a:buNone/>
            </a:pPr>
            <a:r>
              <a:rPr lang="en-US" sz="2000" smtClean="0"/>
              <a:t>	The final two teams will compete for the Championship over the same weekend at a neutral site designated by the CGA. The format will involve Four-Ball matches on Saturday followed by Individual/Singles matches on Sunday. Teams will consist of sixteen (16) players, plus two (2) alternates, from each club. Teams will compete for a total of 48 match 	points.</a:t>
            </a:r>
            <a:endParaRPr lang="en-US" sz="2000" b="1" smtClean="0">
              <a:latin typeface="Times New Roman" pitchFamily="18" charset="0"/>
              <a:cs typeface="Times New Roman" pitchFamily="18" charset="0"/>
            </a:endParaRPr>
          </a:p>
        </p:txBody>
      </p:sp>
      <p:sp>
        <p:nvSpPr>
          <p:cNvPr id="2560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5603"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2560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106498" name="Rectangle 4"/>
          <p:cNvSpPr>
            <a:spLocks noChangeArrowheads="1"/>
          </p:cNvSpPr>
          <p:nvPr/>
        </p:nvSpPr>
        <p:spPr bwMode="auto">
          <a:xfrm>
            <a:off x="781050" y="5937250"/>
            <a:ext cx="7848600" cy="338138"/>
          </a:xfrm>
          <a:prstGeom prst="rect">
            <a:avLst/>
          </a:prstGeom>
          <a:noFill/>
          <a:ln w="9525">
            <a:noFill/>
            <a:miter lim="800000"/>
            <a:headEnd/>
            <a:tailEnd/>
          </a:ln>
        </p:spPr>
        <p:txBody>
          <a:bodyPr>
            <a:spAutoFit/>
          </a:bodyPr>
          <a:lstStyle/>
          <a:p>
            <a:pPr marL="342900" indent="-342900">
              <a:buFont typeface="Arial" charset="0"/>
              <a:buAutoNum type="arabicPeriod" startAt="3"/>
            </a:pPr>
            <a:r>
              <a:rPr lang="en-US" sz="1600"/>
              <a:t>To input results, click on </a:t>
            </a:r>
            <a:r>
              <a:rPr lang="en-US" sz="1600" b="1"/>
              <a:t>Score </a:t>
            </a:r>
            <a:r>
              <a:rPr lang="en-US" sz="1600"/>
              <a:t>for each match on the right side of the screen. </a:t>
            </a:r>
          </a:p>
        </p:txBody>
      </p:sp>
      <p:pic>
        <p:nvPicPr>
          <p:cNvPr id="106499" name="Picture 2"/>
          <p:cNvPicPr>
            <a:picLocks noChangeAspect="1" noChangeArrowheads="1"/>
          </p:cNvPicPr>
          <p:nvPr/>
        </p:nvPicPr>
        <p:blipFill>
          <a:blip r:embed="rId2"/>
          <a:srcRect/>
          <a:stretch>
            <a:fillRect/>
          </a:stretch>
        </p:blipFill>
        <p:spPr bwMode="auto">
          <a:xfrm>
            <a:off x="1528763" y="800100"/>
            <a:ext cx="6348412" cy="51292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106498" name="Rectangle 4"/>
          <p:cNvSpPr>
            <a:spLocks noChangeArrowheads="1"/>
          </p:cNvSpPr>
          <p:nvPr/>
        </p:nvSpPr>
        <p:spPr bwMode="auto">
          <a:xfrm>
            <a:off x="781050" y="5937250"/>
            <a:ext cx="7848600" cy="338138"/>
          </a:xfrm>
          <a:prstGeom prst="rect">
            <a:avLst/>
          </a:prstGeom>
          <a:noFill/>
          <a:ln w="9525">
            <a:noFill/>
            <a:miter lim="800000"/>
            <a:headEnd/>
            <a:tailEnd/>
          </a:ln>
        </p:spPr>
        <p:txBody>
          <a:bodyPr>
            <a:spAutoFit/>
          </a:bodyPr>
          <a:lstStyle/>
          <a:p>
            <a:pPr marL="342900" indent="-342900">
              <a:buFont typeface="Arial" charset="0"/>
              <a:buAutoNum type="arabicPeriod" startAt="3"/>
            </a:pPr>
            <a:r>
              <a:rPr lang="en-US" sz="1600"/>
              <a:t>To input results, click on </a:t>
            </a:r>
            <a:r>
              <a:rPr lang="en-US" sz="1600" b="1"/>
              <a:t>Score </a:t>
            </a:r>
            <a:r>
              <a:rPr lang="en-US" sz="1600"/>
              <a:t>for each match on the right side of the screen.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041400"/>
            <a:ext cx="8382000" cy="454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154863"/>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107522" name="Rectangle 4"/>
          <p:cNvSpPr>
            <a:spLocks noChangeArrowheads="1"/>
          </p:cNvSpPr>
          <p:nvPr/>
        </p:nvSpPr>
        <p:spPr bwMode="auto">
          <a:xfrm>
            <a:off x="742950" y="5334000"/>
            <a:ext cx="7848600" cy="646113"/>
          </a:xfrm>
          <a:prstGeom prst="rect">
            <a:avLst/>
          </a:prstGeom>
          <a:noFill/>
          <a:ln w="9525">
            <a:noFill/>
            <a:miter lim="800000"/>
            <a:headEnd/>
            <a:tailEnd/>
          </a:ln>
        </p:spPr>
        <p:txBody>
          <a:bodyPr>
            <a:spAutoFit/>
          </a:bodyPr>
          <a:lstStyle/>
          <a:p>
            <a:pPr marL="342900" indent="-342900">
              <a:buFont typeface="Arial" charset="0"/>
              <a:buAutoNum type="arabicPeriod" startAt="4"/>
            </a:pPr>
            <a:r>
              <a:rPr lang="en-US"/>
              <a:t>For the four-ball match select the winning team or </a:t>
            </a:r>
            <a:r>
              <a:rPr lang="en-US" b="1"/>
              <a:t>&lt;Match Halved&gt; </a:t>
            </a:r>
            <a:r>
              <a:rPr lang="en-US"/>
              <a:t>if it ended in a tie, and hit </a:t>
            </a:r>
            <a:r>
              <a:rPr lang="en-US" b="1"/>
              <a:t>Save</a:t>
            </a:r>
            <a:r>
              <a:rPr lang="en-US"/>
              <a:t>.  </a:t>
            </a:r>
          </a:p>
        </p:txBody>
      </p:sp>
      <p:pic>
        <p:nvPicPr>
          <p:cNvPr id="107523" name="Picture 2"/>
          <p:cNvPicPr>
            <a:picLocks noChangeAspect="1" noChangeArrowheads="1"/>
          </p:cNvPicPr>
          <p:nvPr/>
        </p:nvPicPr>
        <p:blipFill>
          <a:blip r:embed="rId2"/>
          <a:srcRect/>
          <a:stretch>
            <a:fillRect/>
          </a:stretch>
        </p:blipFill>
        <p:spPr bwMode="auto">
          <a:xfrm>
            <a:off x="219075" y="1143000"/>
            <a:ext cx="8763000" cy="40068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5" name="Rectangle 4"/>
          <p:cNvSpPr/>
          <p:nvPr/>
        </p:nvSpPr>
        <p:spPr>
          <a:xfrm>
            <a:off x="609600" y="4572000"/>
            <a:ext cx="7848600" cy="1754188"/>
          </a:xfrm>
          <a:prstGeom prst="rect">
            <a:avLst/>
          </a:prstGeom>
        </p:spPr>
        <p:txBody>
          <a:bodyPr>
            <a:spAutoFit/>
          </a:bodyPr>
          <a:lstStyle/>
          <a:p>
            <a:pPr>
              <a:defRPr/>
            </a:pPr>
            <a:endParaRPr lang="en-US" dirty="0"/>
          </a:p>
          <a:p>
            <a:pPr marL="342900" indent="-342900">
              <a:buFont typeface="+mj-lt"/>
              <a:buAutoNum type="arabicPeriod" startAt="5"/>
              <a:defRPr/>
            </a:pPr>
            <a:r>
              <a:rPr lang="en-US" dirty="0"/>
              <a:t>For the individual matches, you have to enter each players’ </a:t>
            </a:r>
            <a:r>
              <a:rPr lang="en-US" b="1" dirty="0"/>
              <a:t>ESC score </a:t>
            </a:r>
            <a:r>
              <a:rPr lang="en-US" dirty="0"/>
              <a:t>and who won the match or if it was halved. </a:t>
            </a:r>
          </a:p>
          <a:p>
            <a:pPr marL="342900" indent="-342900">
              <a:buFont typeface="+mj-lt"/>
              <a:buAutoNum type="arabicPeriod" startAt="5"/>
              <a:defRPr/>
            </a:pPr>
            <a:endParaRPr lang="en-US" dirty="0"/>
          </a:p>
          <a:p>
            <a:pPr marL="342900" indent="-342900">
              <a:buFont typeface="+mj-lt"/>
              <a:buAutoNum type="arabicPeriod" startAt="5"/>
              <a:defRPr/>
            </a:pPr>
            <a:r>
              <a:rPr lang="en-US" dirty="0"/>
              <a:t>You can also specify if the match was played over 18 holes or just 9 holes. If it was only 9 holes, you would input the 9 hole score. </a:t>
            </a:r>
          </a:p>
        </p:txBody>
      </p:sp>
      <p:pic>
        <p:nvPicPr>
          <p:cNvPr id="108547" name="Picture 2"/>
          <p:cNvPicPr>
            <a:picLocks noChangeAspect="1" noChangeArrowheads="1"/>
          </p:cNvPicPr>
          <p:nvPr/>
        </p:nvPicPr>
        <p:blipFill>
          <a:blip r:embed="rId2"/>
          <a:srcRect/>
          <a:stretch>
            <a:fillRect/>
          </a:stretch>
        </p:blipFill>
        <p:spPr bwMode="auto">
          <a:xfrm>
            <a:off x="196850" y="990600"/>
            <a:ext cx="8597900" cy="3152775"/>
          </a:xfrm>
          <a:prstGeom prst="rect">
            <a:avLst/>
          </a:prstGeom>
          <a:noFill/>
          <a:ln w="9525">
            <a:noFill/>
            <a:miter lim="800000"/>
            <a:headEnd/>
            <a:tailEnd/>
          </a:ln>
        </p:spPr>
      </p:pic>
      <p:cxnSp>
        <p:nvCxnSpPr>
          <p:cNvPr id="108548" name="Straight Arrow Connector 2"/>
          <p:cNvCxnSpPr>
            <a:cxnSpLocks noChangeShapeType="1"/>
          </p:cNvCxnSpPr>
          <p:nvPr/>
        </p:nvCxnSpPr>
        <p:spPr bwMode="auto">
          <a:xfrm flipH="1" flipV="1">
            <a:off x="1828800" y="2895600"/>
            <a:ext cx="5410200" cy="1981200"/>
          </a:xfrm>
          <a:prstGeom prst="straightConnector1">
            <a:avLst/>
          </a:prstGeom>
          <a:noFill/>
          <a:ln w="9525" algn="ctr">
            <a:solidFill>
              <a:srgbClr val="FF0000"/>
            </a:solidFill>
            <a:round/>
            <a:headEnd type="arrow" w="med" len="med"/>
            <a:tailEnd type="arrow" w="med" len="med"/>
          </a:ln>
        </p:spPr>
      </p:cxnSp>
      <p:cxnSp>
        <p:nvCxnSpPr>
          <p:cNvPr id="108549" name="Straight Arrow Connector 7"/>
          <p:cNvCxnSpPr>
            <a:cxnSpLocks noChangeShapeType="1"/>
          </p:cNvCxnSpPr>
          <p:nvPr/>
        </p:nvCxnSpPr>
        <p:spPr bwMode="auto">
          <a:xfrm flipH="1" flipV="1">
            <a:off x="5791200" y="2895600"/>
            <a:ext cx="1447800" cy="1905000"/>
          </a:xfrm>
          <a:prstGeom prst="straightConnector1">
            <a:avLst/>
          </a:prstGeom>
          <a:noFill/>
          <a:ln w="9525" algn="ctr">
            <a:solidFill>
              <a:srgbClr val="FF0000"/>
            </a:solidFill>
            <a:round/>
            <a:headEnd type="arrow" w="med" len="med"/>
            <a:tailEnd type="arrow" w="med" len="med"/>
          </a:ln>
        </p:spPr>
      </p:cxn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3"/>
          <p:cNvSpPr>
            <a:spLocks noChangeArrowheads="1"/>
          </p:cNvSpPr>
          <p:nvPr/>
        </p:nvSpPr>
        <p:spPr bwMode="auto">
          <a:xfrm>
            <a:off x="1143000" y="246063"/>
            <a:ext cx="6705600" cy="368300"/>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109570" name="Rectangle 4"/>
          <p:cNvSpPr>
            <a:spLocks noChangeArrowheads="1"/>
          </p:cNvSpPr>
          <p:nvPr/>
        </p:nvSpPr>
        <p:spPr bwMode="auto">
          <a:xfrm>
            <a:off x="742950" y="5486400"/>
            <a:ext cx="7848600" cy="954088"/>
          </a:xfrm>
          <a:prstGeom prst="rect">
            <a:avLst/>
          </a:prstGeom>
          <a:noFill/>
          <a:ln w="9525">
            <a:noFill/>
            <a:miter lim="800000"/>
            <a:headEnd/>
            <a:tailEnd/>
          </a:ln>
        </p:spPr>
        <p:txBody>
          <a:bodyPr>
            <a:spAutoFit/>
          </a:bodyPr>
          <a:lstStyle/>
          <a:p>
            <a:pPr marL="342900" indent="-342900">
              <a:buFont typeface="Arial" charset="0"/>
              <a:buAutoNum type="arabicPeriod" startAt="7"/>
            </a:pPr>
            <a:r>
              <a:rPr lang="en-US" sz="1400"/>
              <a:t>When you are done, all match results should be filled out. Match and overall points will be calculated for you. </a:t>
            </a:r>
          </a:p>
          <a:p>
            <a:pPr marL="342900" indent="-342900">
              <a:buFont typeface="Arial" charset="0"/>
              <a:buAutoNum type="arabicPeriod" startAt="7"/>
            </a:pPr>
            <a:endParaRPr lang="en-US" sz="1400"/>
          </a:p>
          <a:p>
            <a:pPr marL="342900" indent="-342900">
              <a:buFont typeface="Arial" charset="0"/>
              <a:buAutoNum type="arabicPeriod" startAt="7"/>
            </a:pPr>
            <a:r>
              <a:rPr lang="en-US" sz="1400"/>
              <a:t>Make sure to hit </a:t>
            </a:r>
            <a:r>
              <a:rPr lang="en-US" sz="1400" b="1"/>
              <a:t>Submit Overall Match Results </a:t>
            </a:r>
            <a:r>
              <a:rPr lang="en-US" sz="1400"/>
              <a:t>at the bottom of the screen. </a:t>
            </a:r>
          </a:p>
        </p:txBody>
      </p:sp>
      <p:pic>
        <p:nvPicPr>
          <p:cNvPr id="109571" name="Picture 2"/>
          <p:cNvPicPr>
            <a:picLocks noChangeAspect="1" noChangeArrowheads="1"/>
          </p:cNvPicPr>
          <p:nvPr/>
        </p:nvPicPr>
        <p:blipFill>
          <a:blip r:embed="rId2"/>
          <a:srcRect/>
          <a:stretch>
            <a:fillRect/>
          </a:stretch>
        </p:blipFill>
        <p:spPr bwMode="auto">
          <a:xfrm>
            <a:off x="942975" y="614363"/>
            <a:ext cx="7105650" cy="47450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3"/>
          <p:cNvSpPr>
            <a:spLocks noChangeArrowheads="1"/>
          </p:cNvSpPr>
          <p:nvPr/>
        </p:nvSpPr>
        <p:spPr bwMode="auto">
          <a:xfrm>
            <a:off x="552450" y="246063"/>
            <a:ext cx="7886700" cy="369332"/>
          </a:xfrm>
          <a:prstGeom prst="rect">
            <a:avLst/>
          </a:prstGeom>
          <a:noFill/>
          <a:ln w="9525">
            <a:noFill/>
            <a:miter lim="800000"/>
            <a:headEnd/>
            <a:tailEnd/>
          </a:ln>
        </p:spPr>
        <p:txBody>
          <a:bodyPr wrap="square">
            <a:spAutoFit/>
          </a:bodyPr>
          <a:lstStyle/>
          <a:p>
            <a:pPr algn="ctr"/>
            <a:r>
              <a:rPr lang="en-US" b="1" dirty="0" smtClean="0"/>
              <a:t>WEB LAYOUT will Look Something Like This – LEAGUE PLAY</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762000"/>
            <a:ext cx="78867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1129"/>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3"/>
          <p:cNvSpPr>
            <a:spLocks noChangeArrowheads="1"/>
          </p:cNvSpPr>
          <p:nvPr/>
        </p:nvSpPr>
        <p:spPr bwMode="auto">
          <a:xfrm>
            <a:off x="609600" y="246063"/>
            <a:ext cx="8153400" cy="369332"/>
          </a:xfrm>
          <a:prstGeom prst="rect">
            <a:avLst/>
          </a:prstGeom>
          <a:noFill/>
          <a:ln w="9525">
            <a:noFill/>
            <a:miter lim="800000"/>
            <a:headEnd/>
            <a:tailEnd/>
          </a:ln>
        </p:spPr>
        <p:txBody>
          <a:bodyPr wrap="square">
            <a:spAutoFit/>
          </a:bodyPr>
          <a:lstStyle/>
          <a:p>
            <a:pPr algn="ctr"/>
            <a:r>
              <a:rPr lang="en-US" b="1" dirty="0" smtClean="0"/>
              <a:t>WEB LAYOUT will Look Something Like This – REGION VIEW</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685800"/>
            <a:ext cx="84406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858919"/>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3"/>
          <p:cNvSpPr>
            <a:spLocks noChangeArrowheads="1"/>
          </p:cNvSpPr>
          <p:nvPr/>
        </p:nvSpPr>
        <p:spPr bwMode="auto">
          <a:xfrm>
            <a:off x="533400" y="246063"/>
            <a:ext cx="8305800" cy="369332"/>
          </a:xfrm>
          <a:prstGeom prst="rect">
            <a:avLst/>
          </a:prstGeom>
          <a:noFill/>
          <a:ln w="9525">
            <a:noFill/>
            <a:miter lim="800000"/>
            <a:headEnd/>
            <a:tailEnd/>
          </a:ln>
        </p:spPr>
        <p:txBody>
          <a:bodyPr wrap="square">
            <a:spAutoFit/>
          </a:bodyPr>
          <a:lstStyle/>
          <a:p>
            <a:pPr algn="ctr"/>
            <a:r>
              <a:rPr lang="en-US" b="1" dirty="0"/>
              <a:t>WEB LAYOUT will Look Something Like This – </a:t>
            </a:r>
            <a:r>
              <a:rPr lang="en-US" b="1" dirty="0" smtClean="0"/>
              <a:t>VIEW ALL TEAMS</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82423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139152"/>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219200" y="1600200"/>
            <a:ext cx="6553200" cy="4525963"/>
          </a:xfrm>
        </p:spPr>
        <p:txBody>
          <a:bodyPr/>
          <a:lstStyle/>
          <a:p>
            <a:pPr algn="ctr" eaLnBrk="1" hangingPunct="1">
              <a:buFontTx/>
              <a:buNone/>
            </a:pPr>
            <a:r>
              <a:rPr lang="en-US" sz="2800" smtClean="0"/>
              <a:t>Agenda</a:t>
            </a:r>
            <a:endParaRPr lang="en-US" sz="2400" smtClean="0"/>
          </a:p>
          <a:p>
            <a:pPr eaLnBrk="1" hangingPunct="1"/>
            <a:r>
              <a:rPr lang="en-US" sz="4800" b="1" smtClean="0">
                <a:effectLst>
                  <a:outerShdw blurRad="38100" dist="38100" dir="2700000" algn="tl">
                    <a:srgbClr val="C0C0C0"/>
                  </a:outerShdw>
                </a:effectLst>
              </a:rPr>
              <a:t>Objectives</a:t>
            </a:r>
          </a:p>
          <a:p>
            <a:pPr lvl="1" eaLnBrk="1" hangingPunct="1"/>
            <a:r>
              <a:rPr lang="en-US" sz="1800" smtClean="0">
                <a:effectLst>
                  <a:outerShdw blurRad="38100" dist="38100" dir="2700000" algn="tl">
                    <a:srgbClr val="C0C0C0"/>
                  </a:outerShdw>
                </a:effectLst>
              </a:rPr>
              <a:t>Review Rules of Play</a:t>
            </a:r>
          </a:p>
          <a:p>
            <a:pPr lvl="1" eaLnBrk="1" hangingPunct="1"/>
            <a:r>
              <a:rPr lang="en-US" sz="1800" smtClean="0">
                <a:effectLst>
                  <a:outerShdw blurRad="38100" dist="38100" dir="2700000" algn="tl">
                    <a:srgbClr val="C0C0C0"/>
                  </a:outerShdw>
                </a:effectLst>
              </a:rPr>
              <a:t>Discuss Captains Duties</a:t>
            </a:r>
          </a:p>
          <a:p>
            <a:pPr lvl="1" eaLnBrk="1" hangingPunct="1"/>
            <a:r>
              <a:rPr lang="en-US" sz="1800" smtClean="0">
                <a:effectLst>
                  <a:outerShdw blurRad="38100" dist="38100" dir="2700000" algn="tl">
                    <a:srgbClr val="C0C0C0"/>
                  </a:outerShdw>
                </a:effectLst>
              </a:rPr>
              <a:t>Learn TPP Steps (4) </a:t>
            </a:r>
          </a:p>
          <a:p>
            <a:pPr lvl="1" eaLnBrk="1" hangingPunct="1"/>
            <a:r>
              <a:rPr lang="en-US" sz="1800" smtClean="0">
                <a:effectLst>
                  <a:outerShdw blurRad="38100" dist="38100" dir="2700000" algn="tl">
                    <a:srgbClr val="C0C0C0"/>
                  </a:outerShdw>
                </a:effectLst>
              </a:rPr>
              <a:t>Preview 2013 Groups</a:t>
            </a:r>
          </a:p>
          <a:p>
            <a:pPr lvl="1" eaLnBrk="1" hangingPunct="1"/>
            <a:r>
              <a:rPr lang="en-US" sz="3200" b="1" smtClean="0">
                <a:effectLst>
                  <a:outerShdw blurRad="38100" dist="38100" dir="2700000" algn="tl">
                    <a:srgbClr val="C0C0C0"/>
                  </a:outerShdw>
                </a:effectLst>
              </a:rPr>
              <a:t>Begin Scheduling Matches</a:t>
            </a:r>
          </a:p>
          <a:p>
            <a:pPr lvl="2" eaLnBrk="1" hangingPunct="1">
              <a:lnSpc>
                <a:spcPct val="90000"/>
              </a:lnSpc>
            </a:pPr>
            <a:r>
              <a:rPr lang="en-US" sz="2000" b="1" smtClean="0">
                <a:effectLst>
                  <a:outerShdw blurRad="38100" dist="38100" dir="2700000" algn="tl">
                    <a:srgbClr val="C0C0C0"/>
                  </a:outerShdw>
                </a:effectLst>
              </a:rPr>
              <a:t>Discuss</a:t>
            </a:r>
          </a:p>
          <a:p>
            <a:pPr lvl="3" eaLnBrk="1" hangingPunct="1">
              <a:lnSpc>
                <a:spcPct val="90000"/>
              </a:lnSpc>
            </a:pPr>
            <a:r>
              <a:rPr lang="en-US" b="1" smtClean="0">
                <a:effectLst>
                  <a:outerShdw blurRad="38100" dist="38100" dir="2700000" algn="tl">
                    <a:srgbClr val="C0C0C0"/>
                  </a:outerShdw>
                </a:effectLst>
              </a:rPr>
              <a:t>fees</a:t>
            </a:r>
          </a:p>
          <a:p>
            <a:pPr lvl="3" eaLnBrk="1" hangingPunct="1">
              <a:lnSpc>
                <a:spcPct val="90000"/>
              </a:lnSpc>
            </a:pPr>
            <a:r>
              <a:rPr lang="en-US" b="1" smtClean="0">
                <a:effectLst>
                  <a:outerShdw blurRad="38100" dist="38100" dir="2700000" algn="tl">
                    <a:srgbClr val="C0C0C0"/>
                  </a:outerShdw>
                </a:effectLst>
              </a:rPr>
              <a:t>social plans</a:t>
            </a:r>
            <a:endParaRPr lang="en-US" sz="3600" b="1" smtClean="0">
              <a:effectLst>
                <a:outerShdw blurRad="38100" dist="38100" dir="2700000" algn="tl">
                  <a:srgbClr val="C0C0C0"/>
                </a:outerShdw>
              </a:effectLst>
            </a:endParaRPr>
          </a:p>
        </p:txBody>
      </p:sp>
      <p:sp>
        <p:nvSpPr>
          <p:cNvPr id="11059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059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11059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p:txBody>
          <a:bodyPr/>
          <a:lstStyle/>
          <a:p>
            <a:pPr algn="ctr" eaLnBrk="1" hangingPunct="1">
              <a:buFontTx/>
              <a:buNone/>
              <a:defRPr/>
            </a:pPr>
            <a:r>
              <a:rPr lang="en-US" sz="4000" dirty="0">
                <a:effectLst>
                  <a:outerShdw blurRad="38100" dist="38100" dir="2700000" algn="tl">
                    <a:srgbClr val="C0C0C0"/>
                  </a:outerShdw>
                </a:effectLst>
              </a:rPr>
              <a:t>Q</a:t>
            </a:r>
            <a:r>
              <a:rPr lang="en-US" sz="4000" dirty="0" smtClean="0">
                <a:effectLst>
                  <a:outerShdw blurRad="38100" dist="38100" dir="2700000" algn="tl">
                    <a:srgbClr val="C0C0C0"/>
                  </a:outerShdw>
                </a:effectLst>
              </a:rPr>
              <a:t>uestions ?</a:t>
            </a:r>
            <a:endParaRPr lang="en-US" sz="4000" dirty="0">
              <a:effectLst>
                <a:outerShdw blurRad="38100" dist="38100" dir="2700000" algn="tl">
                  <a:srgbClr val="C0C0C0"/>
                </a:outerShdw>
              </a:effectLst>
            </a:endParaRPr>
          </a:p>
        </p:txBody>
      </p:sp>
      <p:sp>
        <p:nvSpPr>
          <p:cNvPr id="11161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1619"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2013</a:t>
            </a:r>
          </a:p>
        </p:txBody>
      </p:sp>
      <p:pic>
        <p:nvPicPr>
          <p:cNvPr id="11162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111621" name="Picture 11" descr="MPj04395360000[1]"/>
          <p:cNvPicPr>
            <a:picLocks noChangeAspect="1" noChangeArrowheads="1"/>
          </p:cNvPicPr>
          <p:nvPr/>
        </p:nvPicPr>
        <p:blipFill>
          <a:blip r:embed="rId3"/>
          <a:srcRect/>
          <a:stretch>
            <a:fillRect/>
          </a:stretch>
        </p:blipFill>
        <p:spPr bwMode="auto">
          <a:xfrm>
            <a:off x="1524000" y="2514600"/>
            <a:ext cx="6400800" cy="34448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16474</TotalTime>
  <Words>5176</Words>
  <Application>Microsoft Office PowerPoint</Application>
  <PresentationFormat>On-screen Show (4:3)</PresentationFormat>
  <Paragraphs>1908</Paragraphs>
  <Slides>100</Slides>
  <Notes>1</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Forms – (one course Vs two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Southern Region</vt:lpstr>
      <vt:lpstr>North Region</vt:lpstr>
      <vt:lpstr>Central / Eastern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dc:creator>
  <cp:lastModifiedBy>Tom</cp:lastModifiedBy>
  <cp:revision>183</cp:revision>
  <cp:lastPrinted>1601-01-01T00:00:00Z</cp:lastPrinted>
  <dcterms:created xsi:type="dcterms:W3CDTF">1601-01-01T00:00:00Z</dcterms:created>
  <dcterms:modified xsi:type="dcterms:W3CDTF">2013-04-10T02:25:21Z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