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9" r:id="rId3"/>
    <p:sldId id="506" r:id="rId4"/>
    <p:sldId id="357" r:id="rId5"/>
    <p:sldId id="444" r:id="rId6"/>
    <p:sldId id="277" r:id="rId7"/>
    <p:sldId id="592" r:id="rId8"/>
    <p:sldId id="279" r:id="rId9"/>
    <p:sldId id="497" r:id="rId10"/>
    <p:sldId id="496" r:id="rId11"/>
    <p:sldId id="319" r:id="rId12"/>
    <p:sldId id="320" r:id="rId13"/>
    <p:sldId id="280" r:id="rId14"/>
    <p:sldId id="322" r:id="rId15"/>
    <p:sldId id="542" r:id="rId16"/>
    <p:sldId id="323" r:id="rId17"/>
    <p:sldId id="503" r:id="rId18"/>
    <p:sldId id="476" r:id="rId19"/>
    <p:sldId id="596" r:id="rId20"/>
    <p:sldId id="324" r:id="rId21"/>
    <p:sldId id="325" r:id="rId22"/>
    <p:sldId id="326" r:id="rId23"/>
    <p:sldId id="508" r:id="rId24"/>
    <p:sldId id="484" r:id="rId25"/>
    <p:sldId id="327" r:id="rId26"/>
    <p:sldId id="445" r:id="rId27"/>
    <p:sldId id="329" r:id="rId28"/>
    <p:sldId id="360" r:id="rId29"/>
    <p:sldId id="490" r:id="rId30"/>
    <p:sldId id="491" r:id="rId31"/>
    <p:sldId id="330" r:id="rId32"/>
    <p:sldId id="332" r:id="rId33"/>
    <p:sldId id="347" r:id="rId34"/>
    <p:sldId id="348" r:id="rId35"/>
    <p:sldId id="350" r:id="rId36"/>
    <p:sldId id="351" r:id="rId37"/>
    <p:sldId id="352" r:id="rId38"/>
    <p:sldId id="426" r:id="rId39"/>
    <p:sldId id="447" r:id="rId40"/>
    <p:sldId id="427" r:id="rId41"/>
    <p:sldId id="587" r:id="rId42"/>
    <p:sldId id="588" r:id="rId43"/>
    <p:sldId id="589" r:id="rId44"/>
    <p:sldId id="590" r:id="rId45"/>
    <p:sldId id="598" r:id="rId46"/>
    <p:sldId id="599" r:id="rId47"/>
    <p:sldId id="568" r:id="rId48"/>
    <p:sldId id="580" r:id="rId49"/>
    <p:sldId id="544" r:id="rId50"/>
    <p:sldId id="545" r:id="rId51"/>
    <p:sldId id="546" r:id="rId52"/>
    <p:sldId id="547" r:id="rId53"/>
    <p:sldId id="548" r:id="rId54"/>
    <p:sldId id="549" r:id="rId55"/>
    <p:sldId id="550" r:id="rId56"/>
    <p:sldId id="569" r:id="rId57"/>
    <p:sldId id="552" r:id="rId58"/>
    <p:sldId id="553" r:id="rId59"/>
    <p:sldId id="554" r:id="rId60"/>
    <p:sldId id="570" r:id="rId61"/>
    <p:sldId id="571" r:id="rId62"/>
    <p:sldId id="572" r:id="rId63"/>
    <p:sldId id="558" r:id="rId64"/>
    <p:sldId id="574" r:id="rId65"/>
    <p:sldId id="559" r:id="rId66"/>
    <p:sldId id="560" r:id="rId67"/>
    <p:sldId id="575" r:id="rId68"/>
    <p:sldId id="576" r:id="rId69"/>
    <p:sldId id="577" r:id="rId70"/>
    <p:sldId id="579" r:id="rId71"/>
    <p:sldId id="564" r:id="rId72"/>
    <p:sldId id="565" r:id="rId73"/>
    <p:sldId id="566" r:id="rId74"/>
    <p:sldId id="567" r:id="rId75"/>
    <p:sldId id="452" r:id="rId76"/>
    <p:sldId id="492" r:id="rId77"/>
    <p:sldId id="581" r:id="rId78"/>
    <p:sldId id="485" r:id="rId79"/>
    <p:sldId id="582" r:id="rId80"/>
    <p:sldId id="583" r:id="rId81"/>
    <p:sldId id="584" r:id="rId82"/>
    <p:sldId id="585" r:id="rId83"/>
    <p:sldId id="464" r:id="rId84"/>
    <p:sldId id="504" r:id="rId85"/>
    <p:sldId id="505" r:id="rId86"/>
    <p:sldId id="467" r:id="rId87"/>
    <p:sldId id="443" r:id="rId88"/>
    <p:sldId id="441" r:id="rId89"/>
    <p:sldId id="586" r:id="rId90"/>
    <p:sldId id="591" r:id="rId9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33"/>
    <a:srgbClr val="FF66FF"/>
    <a:srgbClr val="F2FAA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p:cViewPr>
        <p:scale>
          <a:sx n="75" d="100"/>
          <a:sy n="75" d="100"/>
        </p:scale>
        <p:origin x="-122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3067050" cy="468313"/>
          </a:xfrm>
          <a:prstGeom prst="rect">
            <a:avLst/>
          </a:prstGeom>
          <a:noFill/>
          <a:ln>
            <a:noFill/>
          </a:ln>
          <a:effectLst/>
          <a:extLst/>
        </p:spPr>
        <p:txBody>
          <a:bodyPr vert="horz" wrap="square" lIns="93932" tIns="46966" rIns="93932" bIns="46966" numCol="1" anchor="t" anchorCtr="0" compatLnSpc="1">
            <a:prstTxWarp prst="textNoShape">
              <a:avLst/>
            </a:prstTxWarp>
          </a:bodyPr>
          <a:lstStyle>
            <a:lvl1pPr defTabSz="939411" eaLnBrk="1" hangingPunct="1">
              <a:defRPr sz="1200">
                <a:cs typeface="+mn-cs"/>
              </a:defRPr>
            </a:lvl1pPr>
          </a:lstStyle>
          <a:p>
            <a:pPr>
              <a:defRPr/>
            </a:pPr>
            <a:endParaRPr lang="en-US"/>
          </a:p>
        </p:txBody>
      </p:sp>
      <p:sp>
        <p:nvSpPr>
          <p:cNvPr id="198659" name="Rectangle 3"/>
          <p:cNvSpPr>
            <a:spLocks noGrp="1" noChangeArrowheads="1"/>
          </p:cNvSpPr>
          <p:nvPr>
            <p:ph type="dt" idx="1"/>
          </p:nvPr>
        </p:nvSpPr>
        <p:spPr bwMode="auto">
          <a:xfrm>
            <a:off x="4008438" y="0"/>
            <a:ext cx="3067050" cy="468313"/>
          </a:xfrm>
          <a:prstGeom prst="rect">
            <a:avLst/>
          </a:prstGeom>
          <a:noFill/>
          <a:ln>
            <a:noFill/>
          </a:ln>
          <a:effectLst/>
          <a:extLst/>
        </p:spPr>
        <p:txBody>
          <a:bodyPr vert="horz" wrap="square" lIns="93932" tIns="46966" rIns="93932" bIns="46966" numCol="1" anchor="t" anchorCtr="0" compatLnSpc="1">
            <a:prstTxWarp prst="textNoShape">
              <a:avLst/>
            </a:prstTxWarp>
          </a:bodyPr>
          <a:lstStyle>
            <a:lvl1pPr algn="r" defTabSz="939411" eaLnBrk="1" hangingPunct="1">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98661" name="Rectangle 5"/>
          <p:cNvSpPr>
            <a:spLocks noGrp="1" noChangeArrowheads="1"/>
          </p:cNvSpPr>
          <p:nvPr>
            <p:ph type="body" sz="quarter" idx="3"/>
          </p:nvPr>
        </p:nvSpPr>
        <p:spPr bwMode="auto">
          <a:xfrm>
            <a:off x="708025" y="4448175"/>
            <a:ext cx="5661025" cy="4213225"/>
          </a:xfrm>
          <a:prstGeom prst="rect">
            <a:avLst/>
          </a:prstGeom>
          <a:noFill/>
          <a:ln>
            <a:noFill/>
          </a:ln>
          <a:effectLst/>
          <a:extLst/>
        </p:spPr>
        <p:txBody>
          <a:bodyPr vert="horz" wrap="square" lIns="93932" tIns="46966" rIns="93932" bIns="469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8662" name="Rectangle 6"/>
          <p:cNvSpPr>
            <a:spLocks noGrp="1" noChangeArrowheads="1"/>
          </p:cNvSpPr>
          <p:nvPr>
            <p:ph type="ftr" sz="quarter" idx="4"/>
          </p:nvPr>
        </p:nvSpPr>
        <p:spPr bwMode="auto">
          <a:xfrm>
            <a:off x="0" y="8893175"/>
            <a:ext cx="3067050" cy="468313"/>
          </a:xfrm>
          <a:prstGeom prst="rect">
            <a:avLst/>
          </a:prstGeom>
          <a:noFill/>
          <a:ln>
            <a:noFill/>
          </a:ln>
          <a:effectLst/>
          <a:extLst/>
        </p:spPr>
        <p:txBody>
          <a:bodyPr vert="horz" wrap="square" lIns="93932" tIns="46966" rIns="93932" bIns="46966" numCol="1" anchor="b" anchorCtr="0" compatLnSpc="1">
            <a:prstTxWarp prst="textNoShape">
              <a:avLst/>
            </a:prstTxWarp>
          </a:bodyPr>
          <a:lstStyle>
            <a:lvl1pPr defTabSz="939411" eaLnBrk="1" hangingPunct="1">
              <a:defRPr sz="1200">
                <a:cs typeface="+mn-cs"/>
              </a:defRPr>
            </a:lvl1pPr>
          </a:lstStyle>
          <a:p>
            <a:pPr>
              <a:defRPr/>
            </a:pPr>
            <a:endParaRPr lang="en-US"/>
          </a:p>
        </p:txBody>
      </p:sp>
      <p:sp>
        <p:nvSpPr>
          <p:cNvPr id="198663" name="Rectangle 7"/>
          <p:cNvSpPr>
            <a:spLocks noGrp="1" noChangeArrowheads="1"/>
          </p:cNvSpPr>
          <p:nvPr>
            <p:ph type="sldNum" sz="quarter" idx="5"/>
          </p:nvPr>
        </p:nvSpPr>
        <p:spPr bwMode="auto">
          <a:xfrm>
            <a:off x="4008438" y="8893175"/>
            <a:ext cx="3067050" cy="468313"/>
          </a:xfrm>
          <a:prstGeom prst="rect">
            <a:avLst/>
          </a:prstGeom>
          <a:noFill/>
          <a:ln>
            <a:noFill/>
          </a:ln>
          <a:effectLst/>
          <a:extLst/>
        </p:spPr>
        <p:txBody>
          <a:bodyPr vert="horz" wrap="square" lIns="93932" tIns="46966" rIns="93932" bIns="46966" numCol="1" anchor="b" anchorCtr="0" compatLnSpc="1">
            <a:prstTxWarp prst="textNoShape">
              <a:avLst/>
            </a:prstTxWarp>
          </a:bodyPr>
          <a:lstStyle>
            <a:lvl1pPr algn="r" defTabSz="939411" eaLnBrk="1" hangingPunct="1">
              <a:defRPr sz="1200">
                <a:cs typeface="+mn-cs"/>
              </a:defRPr>
            </a:lvl1pPr>
          </a:lstStyle>
          <a:p>
            <a:pPr>
              <a:defRPr/>
            </a:pPr>
            <a:fld id="{E1A2C9D5-A665-4940-AA24-B7CB40E8F4AE}" type="slidenum">
              <a:rPr lang="en-US"/>
              <a:pPr>
                <a:defRPr/>
              </a:pPr>
              <a:t>‹#›</a:t>
            </a:fld>
            <a:endParaRPr lang="en-US"/>
          </a:p>
        </p:txBody>
      </p:sp>
    </p:spTree>
    <p:extLst>
      <p:ext uri="{BB962C8B-B14F-4D97-AF65-F5344CB8AC3E}">
        <p14:creationId xmlns:p14="http://schemas.microsoft.com/office/powerpoint/2010/main" val="4009221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defTabSz="938213"/>
            <a:fld id="{B37A56CA-542F-43CC-A8E8-E155A88077C7}" type="slidenum">
              <a:rPr lang="en-US" smtClean="0">
                <a:cs typeface="Arial" charset="0"/>
              </a:rPr>
              <a:pPr defTabSz="938213"/>
              <a:t>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C1DCE53-B10A-430C-8881-B04CE2AFAA41}"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928C7DE-7130-4BD8-8FD2-79275978BB7D}"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95053D-1814-431F-ABBB-6A411FA455DE}"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2B6D7D9-A59E-422A-852E-483C3EABCB41}"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AD748EB-C3A8-483E-9988-17DF732C88E2}"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876B41-6235-4288-93FC-5607CF9D544F}"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10115F-1126-42E8-872C-BF15DF751E55}"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CFA72F2-65A5-433D-8BFD-EC9DC7B8BE30}"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1A4D915-F0D8-44E2-9EF3-32288C66CCBD}"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D84EF9F-26AC-4CE5-A947-85C5CCA6090E}"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568A776-5452-4F9B-8823-425B5C81D1DA}" type="slidenum">
              <a:rPr lang="en-US"/>
              <a:pPr>
                <a:defRPr/>
              </a:pPr>
              <a:t>‹#›</a:t>
            </a:fld>
            <a:endParaRPr lang="en-US"/>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08E583B-D8E5-425E-86F4-E64758B34C40}"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18595D-58EA-4FAE-93D3-3B78EC60F77A}" type="slidenum">
              <a:rPr lang="en-US"/>
              <a:pPr>
                <a:defRPr/>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B086A7B1-150A-4E8F-A9A2-947FCC4E0F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sga.org/workarea/linkit.aspx?linkidentifier=id&amp;itemid=14253" TargetMode="External"/><Relationship Id="rId2" Type="http://schemas.openxmlformats.org/officeDocument/2006/relationships/hyperlink" Target="http://www.usga.org/workarea/linkit.aspx?linkidentifier=id&amp;itemid=14257"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sga.org/workarea/linkit.aspx?linkidentifier=id&amp;itemid=14253"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hintpp.com/carolinasgolf/TPPTeamClubPlay/logon.aspx?ReturnUrl=/carolinasgolf/TPPTeamClubPlay/LeagueSelect.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willowspringscc@cocentral.com" TargetMode="External"/><Relationship Id="rId2" Type="http://schemas.openxmlformats.org/officeDocument/2006/relationships/hyperlink" Target="mailto:rdbwcc00@aol.com" TargetMode="External"/><Relationship Id="rId1" Type="http://schemas.openxmlformats.org/officeDocument/2006/relationships/slideLayout" Target="../slideLayouts/slideLayout7.xml"/><Relationship Id="rId5" Type="http://schemas.openxmlformats.org/officeDocument/2006/relationships/hyperlink" Target="mailto:neatman@moreheadcitycc.com" TargetMode="External"/><Relationship Id="rId4" Type="http://schemas.openxmlformats.org/officeDocument/2006/relationships/hyperlink" Target="mailto:golfpro@greenvillecountryclub.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nterclub@carolinasgolf.org" TargetMode="External"/><Relationship Id="rId2" Type="http://schemas.openxmlformats.org/officeDocument/2006/relationships/hyperlink" Target="http://www.carolinasgolf.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idx="1"/>
          </p:nvPr>
        </p:nvSpPr>
        <p:spPr>
          <a:xfrm>
            <a:off x="304800" y="1447800"/>
            <a:ext cx="8534400" cy="4525963"/>
          </a:xfrm>
        </p:spPr>
        <p:txBody>
          <a:bodyPr/>
          <a:lstStyle/>
          <a:p>
            <a:pPr algn="ctr" eaLnBrk="1" hangingPunct="1">
              <a:buFontTx/>
              <a:buNone/>
              <a:defRPr/>
            </a:pPr>
            <a:r>
              <a:rPr lang="en-US" sz="6000" b="1" i="1" dirty="0" smtClean="0"/>
              <a:t>CGA Interclub </a:t>
            </a:r>
          </a:p>
          <a:p>
            <a:pPr algn="ctr" eaLnBrk="1" hangingPunct="1">
              <a:buFontTx/>
              <a:buNone/>
              <a:defRPr/>
            </a:pPr>
            <a:r>
              <a:rPr lang="en-US" sz="6000" b="1" i="1" dirty="0" smtClean="0"/>
              <a:t>Regional Captains </a:t>
            </a:r>
          </a:p>
          <a:p>
            <a:pPr algn="ctr" eaLnBrk="1" hangingPunct="1">
              <a:buFontTx/>
              <a:buNone/>
              <a:defRPr/>
            </a:pPr>
            <a:r>
              <a:rPr lang="en-US" sz="6000" b="1" i="1" dirty="0" smtClean="0"/>
              <a:t>Meeting</a:t>
            </a:r>
          </a:p>
          <a:p>
            <a:pPr algn="ctr" eaLnBrk="1" hangingPunct="1">
              <a:buFontTx/>
              <a:buNone/>
              <a:defRPr/>
            </a:pPr>
            <a:r>
              <a:rPr lang="en-US" sz="6000" b="1" i="1" dirty="0" smtClean="0"/>
              <a:t>2015</a:t>
            </a:r>
            <a:endParaRPr lang="en-US" sz="6000" b="1" i="1" dirty="0">
              <a:effectLst>
                <a:outerShdw blurRad="38100" dist="38100" dir="2700000" algn="tl">
                  <a:srgbClr val="C0C0C0"/>
                </a:outerShdw>
              </a:effectLst>
            </a:endParaRPr>
          </a:p>
        </p:txBody>
      </p:sp>
      <p:sp>
        <p:nvSpPr>
          <p:cNvPr id="16386" name="Text Box 7"/>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16387" name="Picture 14" descr="CGA NEW - Color"/>
          <p:cNvPicPr>
            <a:picLocks noChangeAspect="1" noChangeArrowheads="1"/>
          </p:cNvPicPr>
          <p:nvPr/>
        </p:nvPicPr>
        <p:blipFill>
          <a:blip r:embed="rId3"/>
          <a:srcRect/>
          <a:stretch>
            <a:fillRect/>
          </a:stretch>
        </p:blipFill>
        <p:spPr bwMode="auto">
          <a:xfrm>
            <a:off x="457200" y="381000"/>
            <a:ext cx="1066800" cy="1066800"/>
          </a:xfrm>
          <a:prstGeom prst="rect">
            <a:avLst/>
          </a:prstGeom>
          <a:noFill/>
          <a:ln w="9525">
            <a:noFill/>
            <a:miter lim="800000"/>
            <a:headEnd/>
            <a:tailEnd/>
          </a:ln>
        </p:spPr>
      </p:pic>
      <p:pic>
        <p:nvPicPr>
          <p:cNvPr id="16388" name="Picture 26" descr="CGA NEW - Color"/>
          <p:cNvPicPr>
            <a:picLocks noChangeAspect="1" noChangeArrowheads="1"/>
          </p:cNvPicPr>
          <p:nvPr/>
        </p:nvPicPr>
        <p:blipFill>
          <a:blip r:embed="rId3"/>
          <a:srcRect/>
          <a:stretch>
            <a:fillRect/>
          </a:stretch>
        </p:blipFill>
        <p:spPr bwMode="auto">
          <a:xfrm>
            <a:off x="7620000" y="3810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a:xfrm>
            <a:off x="533400" y="1400175"/>
            <a:ext cx="8229600" cy="5305425"/>
          </a:xfrm>
        </p:spPr>
        <p:txBody>
          <a:bodyPr/>
          <a:lstStyle/>
          <a:p>
            <a:pPr marL="609600" indent="-609600" eaLnBrk="1" hangingPunct="1">
              <a:lnSpc>
                <a:spcPct val="80000"/>
              </a:lnSpc>
              <a:buFontTx/>
              <a:buNone/>
              <a:defRPr/>
            </a:pPr>
            <a:r>
              <a:rPr lang="en-US" sz="2000" b="1" u="sng" dirty="0" smtClean="0">
                <a:effectLst>
                  <a:outerShdw blurRad="38100" dist="38100" dir="2700000" algn="tl">
                    <a:srgbClr val="C0C0C0"/>
                  </a:outerShdw>
                </a:effectLst>
              </a:rPr>
              <a:t>Rules of Play</a:t>
            </a:r>
            <a:endParaRPr lang="en-US" sz="2000" b="1" u="sng" dirty="0" smtClean="0"/>
          </a:p>
          <a:p>
            <a:pPr marL="609600" indent="-609600" eaLnBrk="1" hangingPunct="1">
              <a:lnSpc>
                <a:spcPct val="80000"/>
              </a:lnSpc>
              <a:defRPr/>
            </a:pPr>
            <a:endParaRPr lang="en-US" sz="800" b="1" u="sng" dirty="0" smtClean="0"/>
          </a:p>
          <a:p>
            <a:pPr marL="609600" indent="-609600">
              <a:buFontTx/>
              <a:buAutoNum type="arabicPeriod"/>
              <a:defRPr/>
            </a:pPr>
            <a:r>
              <a:rPr lang="en-US" sz="1400" b="1" dirty="0" smtClean="0"/>
              <a:t>CLUB / PLAYER ELIGIBILITY:</a:t>
            </a:r>
            <a:endParaRPr lang="en-US" sz="1400" dirty="0" smtClean="0"/>
          </a:p>
          <a:p>
            <a:pPr marL="609600" indent="-609600">
              <a:buFontTx/>
              <a:buNone/>
              <a:defRPr/>
            </a:pPr>
            <a:r>
              <a:rPr lang="en-US" sz="1200" b="1" dirty="0" smtClean="0"/>
              <a:t>All Clubs</a:t>
            </a:r>
            <a:r>
              <a:rPr lang="en-US" sz="1200" dirty="0" smtClean="0"/>
              <a:t>:</a:t>
            </a:r>
          </a:p>
          <a:p>
            <a:pPr marL="609600" indent="-609600">
              <a:buFontTx/>
              <a:buAutoNum type="alphaUcPeriod"/>
              <a:defRPr/>
            </a:pPr>
            <a:r>
              <a:rPr lang="en-US" sz="1200" dirty="0" smtClean="0"/>
              <a:t>must be members and in good standing with the Carolinas Golf Association (CGA)</a:t>
            </a:r>
            <a:endParaRPr lang="en-US" sz="1200" i="1" dirty="0" smtClean="0"/>
          </a:p>
          <a:p>
            <a:pPr marL="609600" indent="-609600">
              <a:buFontTx/>
              <a:buAutoNum type="alphaUcPeriod"/>
              <a:defRPr/>
            </a:pPr>
            <a:r>
              <a:rPr lang="en-US" sz="1200" dirty="0" smtClean="0"/>
              <a:t>must be licensed to offer USGA Handicaps</a:t>
            </a:r>
          </a:p>
          <a:p>
            <a:pPr marL="609600" indent="-609600">
              <a:buFontTx/>
              <a:buAutoNum type="alphaUcPeriod"/>
              <a:defRPr/>
            </a:pPr>
            <a:r>
              <a:rPr lang="en-US" sz="1200" dirty="0" smtClean="0"/>
              <a:t>must be in compliance with the USGA Handicap Certification Program</a:t>
            </a:r>
          </a:p>
          <a:p>
            <a:pPr marL="609600" indent="-609600">
              <a:buFontTx/>
              <a:buAutoNum type="alphaUcPeriod"/>
              <a:defRPr/>
            </a:pPr>
            <a:r>
              <a:rPr lang="en-US" sz="1200" dirty="0">
                <a:solidFill>
                  <a:srgbClr val="FF0000"/>
                </a:solidFill>
                <a:ea typeface="Times New Roman"/>
              </a:rPr>
              <a:t>must maintain or have access to a regulation length golf course (minimum 6,000 yards</a:t>
            </a:r>
            <a:r>
              <a:rPr lang="en-US" sz="1200" dirty="0" smtClean="0">
                <a:solidFill>
                  <a:srgbClr val="FF0000"/>
                </a:solidFill>
                <a:ea typeface="Times New Roman"/>
              </a:rPr>
              <a:t>) </a:t>
            </a:r>
            <a:r>
              <a:rPr lang="en-US" sz="1200" dirty="0" smtClean="0">
                <a:solidFill>
                  <a:srgbClr val="3333CC"/>
                </a:solidFill>
                <a:ea typeface="Times New Roman"/>
              </a:rPr>
              <a:t>(REVISED)</a:t>
            </a:r>
            <a:endParaRPr lang="en-US" sz="1200" dirty="0" smtClean="0"/>
          </a:p>
          <a:p>
            <a:pPr marL="609600" indent="-609600">
              <a:buFontTx/>
              <a:buNone/>
              <a:defRPr/>
            </a:pPr>
            <a:r>
              <a:rPr lang="en-US" sz="1200" dirty="0" smtClean="0"/>
              <a:t> </a:t>
            </a:r>
          </a:p>
          <a:p>
            <a:pPr marL="609600" indent="-609600">
              <a:buFontTx/>
              <a:buNone/>
              <a:defRPr/>
            </a:pPr>
            <a:r>
              <a:rPr lang="en-US" sz="1200" b="1" dirty="0" smtClean="0"/>
              <a:t>All Players</a:t>
            </a:r>
            <a:r>
              <a:rPr lang="en-US" sz="1200" dirty="0" smtClean="0"/>
              <a:t>:</a:t>
            </a:r>
          </a:p>
          <a:p>
            <a:pPr marL="609600" indent="-609600">
              <a:buFontTx/>
              <a:buAutoNum type="alphaUcPeriod" startAt="5"/>
              <a:defRPr/>
            </a:pPr>
            <a:r>
              <a:rPr lang="en-US" sz="1200" dirty="0" smtClean="0"/>
              <a:t>must be male members and in good standing with the CGA member club</a:t>
            </a:r>
          </a:p>
          <a:p>
            <a:pPr marL="609600" indent="-609600">
              <a:buFontTx/>
              <a:buAutoNum type="alphaUcPeriod" startAt="5"/>
              <a:defRPr/>
            </a:pPr>
            <a:r>
              <a:rPr lang="en-US" sz="1200" dirty="0" smtClean="0"/>
              <a:t>must be an amateur golfer (with the exception of 1N) </a:t>
            </a:r>
          </a:p>
          <a:p>
            <a:pPr marL="609600" indent="-609600">
              <a:buFontTx/>
              <a:buAutoNum type="alphaUcPeriod" startAt="5"/>
              <a:defRPr/>
            </a:pPr>
            <a:r>
              <a:rPr lang="en-US" sz="1200" dirty="0" smtClean="0"/>
              <a:t>must be listed on the club’s GHIN handicap roster</a:t>
            </a:r>
          </a:p>
          <a:p>
            <a:pPr marL="609600" indent="-609600">
              <a:buFontTx/>
              <a:buAutoNum type="alphaUcPeriod" startAt="5"/>
              <a:defRPr/>
            </a:pPr>
            <a:r>
              <a:rPr lang="en-US" sz="1200" dirty="0" smtClean="0"/>
              <a:t>must have a minimum of </a:t>
            </a:r>
            <a:r>
              <a:rPr lang="en-US" sz="1200" b="1" dirty="0" smtClean="0"/>
              <a:t>10 posted scores</a:t>
            </a:r>
            <a:r>
              <a:rPr lang="en-US" sz="1200" dirty="0" smtClean="0"/>
              <a:t> within the </a:t>
            </a:r>
            <a:r>
              <a:rPr lang="en-US" sz="1200" b="1" dirty="0" smtClean="0"/>
              <a:t>past 12 months </a:t>
            </a:r>
            <a:r>
              <a:rPr lang="en-US" sz="1200" dirty="0" smtClean="0"/>
              <a:t>and two handicap revisions processed</a:t>
            </a:r>
          </a:p>
          <a:p>
            <a:pPr marL="609600" indent="-609600">
              <a:buFontTx/>
              <a:buAutoNum type="alphaUcPeriod" startAt="5"/>
              <a:defRPr/>
            </a:pPr>
            <a:r>
              <a:rPr lang="en-US" sz="1200" dirty="0" smtClean="0"/>
              <a:t>must have a low index of </a:t>
            </a:r>
            <a:r>
              <a:rPr lang="en-US" sz="1200" b="1" dirty="0" smtClean="0"/>
              <a:t>18.4</a:t>
            </a:r>
            <a:r>
              <a:rPr lang="en-US" sz="1200" dirty="0" smtClean="0"/>
              <a:t> or less</a:t>
            </a:r>
          </a:p>
          <a:p>
            <a:pPr marL="609600" indent="-609600">
              <a:buFontTx/>
              <a:buAutoNum type="alphaUcPeriod" startAt="5"/>
              <a:defRPr/>
            </a:pPr>
            <a:r>
              <a:rPr lang="en-US" sz="1200" dirty="0">
                <a:solidFill>
                  <a:srgbClr val="FF0000"/>
                </a:solidFill>
                <a:ea typeface="Times New Roman"/>
              </a:rPr>
              <a:t>must be at least </a:t>
            </a:r>
            <a:r>
              <a:rPr lang="en-US" sz="1200" b="1" dirty="0">
                <a:solidFill>
                  <a:srgbClr val="FF0000"/>
                </a:solidFill>
                <a:ea typeface="Times New Roman"/>
              </a:rPr>
              <a:t>18 years of </a:t>
            </a:r>
            <a:r>
              <a:rPr lang="en-US" sz="1200" b="1" dirty="0" smtClean="0">
                <a:solidFill>
                  <a:srgbClr val="FF0000"/>
                </a:solidFill>
                <a:ea typeface="Times New Roman"/>
              </a:rPr>
              <a:t>age </a:t>
            </a:r>
            <a:r>
              <a:rPr lang="en-US" sz="1200" dirty="0" smtClean="0">
                <a:solidFill>
                  <a:srgbClr val="3333CC"/>
                </a:solidFill>
                <a:ea typeface="Times New Roman"/>
              </a:rPr>
              <a:t>(</a:t>
            </a:r>
            <a:r>
              <a:rPr lang="en-US" sz="1200" dirty="0">
                <a:solidFill>
                  <a:srgbClr val="3333CC"/>
                </a:solidFill>
                <a:ea typeface="Times New Roman"/>
              </a:rPr>
              <a:t>REVISED</a:t>
            </a:r>
            <a:r>
              <a:rPr lang="en-US" sz="1200" dirty="0" smtClean="0">
                <a:solidFill>
                  <a:srgbClr val="3333CC"/>
                </a:solidFill>
                <a:ea typeface="Times New Roman"/>
              </a:rPr>
              <a:t>)</a:t>
            </a:r>
            <a:endParaRPr lang="en-US" sz="1200" dirty="0" smtClean="0"/>
          </a:p>
          <a:p>
            <a:pPr marL="609600" indent="-609600">
              <a:buFontTx/>
              <a:buAutoNum type="alphaUcPeriod" startAt="5"/>
              <a:defRPr/>
            </a:pPr>
            <a:r>
              <a:rPr lang="en-US" sz="1200" dirty="0" smtClean="0"/>
              <a:t>must not have played in CGA Interclub competition for another club in the current year</a:t>
            </a:r>
          </a:p>
          <a:p>
            <a:pPr marL="609600" indent="-609600">
              <a:buFontTx/>
              <a:buNone/>
              <a:defRPr/>
            </a:pPr>
            <a:r>
              <a:rPr lang="en-US" sz="1200" dirty="0" smtClean="0"/>
              <a:t> </a:t>
            </a:r>
          </a:p>
          <a:p>
            <a:pPr marL="609600" indent="-609600">
              <a:buFontTx/>
              <a:buNone/>
              <a:defRPr/>
            </a:pPr>
            <a:r>
              <a:rPr lang="en-US" sz="1200" b="1" dirty="0" smtClean="0"/>
              <a:t>In addition:</a:t>
            </a:r>
          </a:p>
          <a:p>
            <a:pPr marL="609600" indent="-609600">
              <a:buFontTx/>
              <a:buAutoNum type="alphaUcPeriod" startAt="12"/>
              <a:defRPr/>
            </a:pPr>
            <a:r>
              <a:rPr lang="en-US" sz="1200" dirty="0" smtClean="0"/>
              <a:t>Club staff/employees (with membership rights and who meet all other eligibility requirements) are eligible</a:t>
            </a:r>
          </a:p>
          <a:p>
            <a:pPr marL="609600" indent="-609600">
              <a:buFontTx/>
              <a:buAutoNum type="alphaUcPeriod" startAt="12"/>
              <a:defRPr/>
            </a:pPr>
            <a:r>
              <a:rPr lang="en-US" sz="1200" dirty="0" smtClean="0"/>
              <a:t>Special circumstances may be considered by Interclub Director upon review of presented circumstances.</a:t>
            </a:r>
          </a:p>
          <a:p>
            <a:pPr marL="609600" indent="-609600">
              <a:buFontTx/>
              <a:buAutoNum type="alphaUcPeriod" startAt="12"/>
              <a:defRPr/>
            </a:pPr>
            <a:r>
              <a:rPr lang="en-US" sz="1200" dirty="0">
                <a:solidFill>
                  <a:srgbClr val="FF0000"/>
                </a:solidFill>
                <a:ea typeface="Times New Roman"/>
              </a:rPr>
              <a:t>Each team may include up to 2 (two) non-amateur players for any match with the requirements that they are either a full-time employee or a member of the club. They must also meet eligibility requirements G – K, and comply with all other Interclub rules. The use of professional players is optional</a:t>
            </a:r>
            <a:r>
              <a:rPr lang="en-US" sz="1200" dirty="0" smtClean="0">
                <a:solidFill>
                  <a:srgbClr val="FF0000"/>
                </a:solidFill>
                <a:ea typeface="Times New Roman"/>
              </a:rPr>
              <a:t>. </a:t>
            </a:r>
            <a:r>
              <a:rPr lang="en-US" sz="1200" b="1" dirty="0" smtClean="0">
                <a:solidFill>
                  <a:srgbClr val="3333CC"/>
                </a:solidFill>
                <a:ea typeface="Times New Roman"/>
              </a:rPr>
              <a:t>(NEW)</a:t>
            </a:r>
            <a:endParaRPr lang="en-US" sz="1200" dirty="0" smtClean="0"/>
          </a:p>
        </p:txBody>
      </p:sp>
      <p:sp>
        <p:nvSpPr>
          <p:cNvPr id="26626"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6627"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6628"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457200" y="1600200"/>
            <a:ext cx="8229600" cy="4953000"/>
          </a:xfrm>
        </p:spPr>
        <p:txBody>
          <a:bodyPr/>
          <a:lstStyle/>
          <a:p>
            <a:pPr marL="609600" indent="-609600" eaLnBrk="1" hangingPunct="1">
              <a:lnSpc>
                <a:spcPct val="80000"/>
              </a:lnSpc>
              <a:buFontTx/>
              <a:buNone/>
              <a:defRPr/>
            </a:pPr>
            <a:r>
              <a:rPr lang="en-US" b="1" u="sng" dirty="0" smtClean="0">
                <a:effectLst>
                  <a:outerShdw blurRad="38100" dist="38100" dir="2700000" algn="tl">
                    <a:srgbClr val="C0C0C0"/>
                  </a:outerShdw>
                </a:effectLst>
              </a:rPr>
              <a:t>Rules of Play</a:t>
            </a:r>
            <a:endParaRPr lang="en-US" b="1" u="sng" dirty="0" smtClean="0"/>
          </a:p>
          <a:p>
            <a:pPr marL="609600" indent="-609600" eaLnBrk="1" hangingPunct="1">
              <a:lnSpc>
                <a:spcPct val="80000"/>
              </a:lnSpc>
              <a:defRPr/>
            </a:pPr>
            <a:endParaRPr lang="en-US" sz="800" b="1" u="sng" dirty="0" smtClean="0"/>
          </a:p>
          <a:p>
            <a:pPr marL="609600" indent="-609600" eaLnBrk="1" hangingPunct="1">
              <a:lnSpc>
                <a:spcPct val="80000"/>
              </a:lnSpc>
              <a:buFontTx/>
              <a:buAutoNum type="arabicPeriod" startAt="2"/>
              <a:defRPr/>
            </a:pPr>
            <a:r>
              <a:rPr lang="en-US" sz="2400" dirty="0" smtClean="0"/>
              <a:t>SEASON</a:t>
            </a:r>
          </a:p>
          <a:p>
            <a:pPr marL="609600" indent="-609600" eaLnBrk="1" hangingPunct="1">
              <a:lnSpc>
                <a:spcPct val="80000"/>
              </a:lnSpc>
              <a:buFontTx/>
              <a:buAutoNum type="arabicPeriod" startAt="2"/>
              <a:defRPr/>
            </a:pPr>
            <a:endParaRPr lang="en-US" sz="2400" dirty="0" smtClean="0"/>
          </a:p>
          <a:p>
            <a:pPr marL="990600" lvl="1" indent="-533400" eaLnBrk="1" hangingPunct="1">
              <a:lnSpc>
                <a:spcPct val="80000"/>
              </a:lnSpc>
              <a:defRPr/>
            </a:pPr>
            <a:r>
              <a:rPr lang="en-US" sz="2000" dirty="0" smtClean="0"/>
              <a:t>groups consist of 3, 4 or 6 teams</a:t>
            </a:r>
          </a:p>
          <a:p>
            <a:pPr marL="990600" lvl="1" indent="-533400" eaLnBrk="1" hangingPunct="1">
              <a:lnSpc>
                <a:spcPct val="80000"/>
              </a:lnSpc>
              <a:defRPr/>
            </a:pPr>
            <a:endParaRPr lang="en-US" sz="800" dirty="0" smtClean="0"/>
          </a:p>
          <a:p>
            <a:pPr marL="990600" lvl="1" indent="-533400" eaLnBrk="1" hangingPunct="1">
              <a:lnSpc>
                <a:spcPct val="80000"/>
              </a:lnSpc>
              <a:defRPr/>
            </a:pPr>
            <a:r>
              <a:rPr lang="en-US" sz="2000" dirty="0" smtClean="0"/>
              <a:t>teams play home and away matches</a:t>
            </a:r>
          </a:p>
          <a:p>
            <a:pPr marL="990600" lvl="1" indent="-533400" eaLnBrk="1" hangingPunct="1">
              <a:lnSpc>
                <a:spcPct val="80000"/>
              </a:lnSpc>
              <a:defRPr/>
            </a:pPr>
            <a:endParaRPr lang="en-US" sz="800" dirty="0" smtClean="0"/>
          </a:p>
          <a:p>
            <a:pPr marL="990600" lvl="1" indent="-533400" eaLnBrk="1" hangingPunct="1">
              <a:lnSpc>
                <a:spcPct val="80000"/>
              </a:lnSpc>
              <a:defRPr/>
            </a:pPr>
            <a:r>
              <a:rPr lang="en-US" sz="2000" dirty="0" smtClean="0"/>
              <a:t>matches scheduled primarily on the weekends</a:t>
            </a:r>
          </a:p>
          <a:p>
            <a:pPr marL="990600" lvl="1" indent="-533400" eaLnBrk="1" hangingPunct="1">
              <a:lnSpc>
                <a:spcPct val="80000"/>
              </a:lnSpc>
              <a:defRPr/>
            </a:pPr>
            <a:endParaRPr lang="en-US" sz="800" dirty="0" smtClean="0">
              <a:solidFill>
                <a:srgbClr val="FF0000"/>
              </a:solidFill>
            </a:endParaRPr>
          </a:p>
          <a:p>
            <a:pPr marL="990600" lvl="1" indent="-533400" eaLnBrk="1" hangingPunct="1">
              <a:lnSpc>
                <a:spcPct val="80000"/>
              </a:lnSpc>
              <a:defRPr/>
            </a:pPr>
            <a:r>
              <a:rPr lang="en-US" sz="2000" dirty="0" smtClean="0">
                <a:solidFill>
                  <a:srgbClr val="FF0000"/>
                </a:solidFill>
              </a:rPr>
              <a:t>regular season starts in April but must end by August ______</a:t>
            </a:r>
            <a:endParaRPr lang="en-US" sz="2000" b="1" dirty="0" smtClean="0">
              <a:solidFill>
                <a:srgbClr val="FF0000"/>
              </a:solidFill>
            </a:endParaRPr>
          </a:p>
          <a:p>
            <a:pPr marL="990600" lvl="1" indent="-533400" eaLnBrk="1" hangingPunct="1">
              <a:lnSpc>
                <a:spcPct val="80000"/>
              </a:lnSpc>
              <a:defRPr/>
            </a:pPr>
            <a:endParaRPr lang="en-US" sz="800" dirty="0" smtClean="0"/>
          </a:p>
          <a:p>
            <a:pPr marL="990600" lvl="1" indent="-533400" eaLnBrk="1" hangingPunct="1">
              <a:lnSpc>
                <a:spcPct val="80000"/>
              </a:lnSpc>
              <a:defRPr/>
            </a:pPr>
            <a:r>
              <a:rPr lang="en-US" sz="2000" dirty="0" smtClean="0"/>
              <a:t>Playoffs - minimum 32 Teams</a:t>
            </a:r>
          </a:p>
          <a:p>
            <a:pPr marL="990600" lvl="1" indent="-533400" eaLnBrk="1" hangingPunct="1">
              <a:lnSpc>
                <a:spcPct val="80000"/>
              </a:lnSpc>
              <a:defRPr/>
            </a:pPr>
            <a:endParaRPr lang="en-US" sz="800" dirty="0" smtClean="0">
              <a:solidFill>
                <a:srgbClr val="FF3300"/>
              </a:solidFill>
            </a:endParaRPr>
          </a:p>
          <a:p>
            <a:pPr marL="990600" lvl="1" indent="-533400" eaLnBrk="1" hangingPunct="1">
              <a:lnSpc>
                <a:spcPct val="80000"/>
              </a:lnSpc>
              <a:defRPr/>
            </a:pPr>
            <a:r>
              <a:rPr lang="en-US" sz="2000" dirty="0" smtClean="0">
                <a:solidFill>
                  <a:srgbClr val="FF3300"/>
                </a:solidFill>
              </a:rPr>
              <a:t>play-offs start immediately following end of regular season</a:t>
            </a:r>
          </a:p>
          <a:p>
            <a:pPr marL="990600" lvl="1" indent="-533400" eaLnBrk="1" hangingPunct="1">
              <a:lnSpc>
                <a:spcPct val="80000"/>
              </a:lnSpc>
              <a:defRPr/>
            </a:pPr>
            <a:endParaRPr lang="en-US" sz="800" dirty="0" smtClean="0"/>
          </a:p>
          <a:p>
            <a:pPr marL="990600" lvl="1" indent="-533400" eaLnBrk="1" hangingPunct="1">
              <a:lnSpc>
                <a:spcPct val="80000"/>
              </a:lnSpc>
              <a:defRPr/>
            </a:pPr>
            <a:r>
              <a:rPr lang="en-US" sz="2000" dirty="0" smtClean="0"/>
              <a:t>2015 “Final 4” - November 14/15 at </a:t>
            </a:r>
            <a:r>
              <a:rPr lang="en-US" sz="2000" dirty="0" err="1" smtClean="0"/>
              <a:t>Grandover</a:t>
            </a:r>
            <a:r>
              <a:rPr lang="en-US" sz="2000" dirty="0" smtClean="0"/>
              <a:t> Golf Resort</a:t>
            </a:r>
          </a:p>
        </p:txBody>
      </p:sp>
      <p:sp>
        <p:nvSpPr>
          <p:cNvPr id="2765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765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765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457200" y="1600200"/>
            <a:ext cx="8229600" cy="4267200"/>
          </a:xfrm>
        </p:spPr>
        <p:txBody>
          <a:bodyPr/>
          <a:lstStyle/>
          <a:p>
            <a:pPr marL="609600" indent="-609600" eaLnBrk="1" hangingPunct="1">
              <a:lnSpc>
                <a:spcPct val="90000"/>
              </a:lnSpc>
              <a:buFontTx/>
              <a:buNone/>
              <a:defRPr/>
            </a:pPr>
            <a:r>
              <a:rPr lang="en-US" sz="2800" b="1" u="sng" smtClean="0">
                <a:effectLst>
                  <a:outerShdw blurRad="38100" dist="38100" dir="2700000" algn="tl">
                    <a:srgbClr val="C0C0C0"/>
                  </a:outerShdw>
                </a:effectLst>
              </a:rPr>
              <a:t>Rules of Play</a:t>
            </a:r>
            <a:endParaRPr lang="en-US" sz="2800" b="1" u="sng" smtClean="0"/>
          </a:p>
          <a:p>
            <a:pPr marL="609600" indent="-609600" eaLnBrk="1" hangingPunct="1">
              <a:lnSpc>
                <a:spcPct val="90000"/>
              </a:lnSpc>
              <a:defRPr/>
            </a:pPr>
            <a:endParaRPr lang="en-US" sz="2000" b="1" u="sng" smtClean="0"/>
          </a:p>
          <a:p>
            <a:pPr marL="609600" indent="-609600" eaLnBrk="1" hangingPunct="1">
              <a:lnSpc>
                <a:spcPct val="90000"/>
              </a:lnSpc>
              <a:buFontTx/>
              <a:buAutoNum type="arabicPeriod" startAt="3"/>
              <a:defRPr/>
            </a:pPr>
            <a:r>
              <a:rPr lang="en-US" sz="2800" smtClean="0"/>
              <a:t>STARTING TIMES</a:t>
            </a:r>
          </a:p>
          <a:p>
            <a:pPr marL="609600" indent="-609600" eaLnBrk="1" hangingPunct="1">
              <a:lnSpc>
                <a:spcPct val="90000"/>
              </a:lnSpc>
              <a:buFontTx/>
              <a:buAutoNum type="arabicPeriod" startAt="3"/>
              <a:defRPr/>
            </a:pPr>
            <a:endParaRPr lang="en-US" sz="1800" smtClean="0"/>
          </a:p>
          <a:p>
            <a:pPr lvl="1" eaLnBrk="1" hangingPunct="1">
              <a:spcAft>
                <a:spcPts val="600"/>
              </a:spcAft>
              <a:defRPr/>
            </a:pPr>
            <a:r>
              <a:rPr lang="en-US" sz="2400" smtClean="0"/>
              <a:t>mutually agreed by BOTH team captains</a:t>
            </a:r>
          </a:p>
          <a:p>
            <a:pPr lvl="1" eaLnBrk="1" hangingPunct="1">
              <a:spcAft>
                <a:spcPts val="600"/>
              </a:spcAft>
              <a:defRPr/>
            </a:pPr>
            <a:endParaRPr lang="en-US" sz="1800" smtClean="0"/>
          </a:p>
          <a:p>
            <a:pPr lvl="1" eaLnBrk="1" hangingPunct="1">
              <a:spcAft>
                <a:spcPts val="600"/>
              </a:spcAft>
              <a:defRPr/>
            </a:pPr>
            <a:r>
              <a:rPr lang="en-US" sz="2400" smtClean="0"/>
              <a:t>allow time to complete before daylight ends</a:t>
            </a:r>
          </a:p>
          <a:p>
            <a:pPr lvl="1" eaLnBrk="1" hangingPunct="1">
              <a:spcAft>
                <a:spcPts val="600"/>
              </a:spcAft>
              <a:defRPr/>
            </a:pPr>
            <a:endParaRPr lang="en-US" sz="1800" smtClean="0"/>
          </a:p>
          <a:p>
            <a:pPr lvl="1" eaLnBrk="1" hangingPunct="1">
              <a:spcAft>
                <a:spcPts val="600"/>
              </a:spcAft>
              <a:defRPr/>
            </a:pPr>
            <a:r>
              <a:rPr lang="en-US" sz="2400" smtClean="0"/>
              <a:t>can start from 1</a:t>
            </a:r>
            <a:r>
              <a:rPr lang="en-US" sz="2400" baseline="30000" smtClean="0"/>
              <a:t>st </a:t>
            </a:r>
            <a:r>
              <a:rPr lang="en-US" sz="2400" smtClean="0"/>
              <a:t>or</a:t>
            </a:r>
            <a:r>
              <a:rPr lang="en-US" sz="2400" baseline="30000" smtClean="0"/>
              <a:t> </a:t>
            </a:r>
            <a:r>
              <a:rPr lang="en-US" sz="2400" smtClean="0"/>
              <a:t>10</a:t>
            </a:r>
            <a:r>
              <a:rPr lang="en-US" sz="2400" baseline="30000" smtClean="0"/>
              <a:t>th </a:t>
            </a:r>
            <a:r>
              <a:rPr lang="en-US" sz="2400" smtClean="0"/>
              <a:t>tees, or shotgun</a:t>
            </a:r>
          </a:p>
          <a:p>
            <a:pPr marL="1371600" lvl="2" indent="-457200" eaLnBrk="1" hangingPunct="1">
              <a:defRPr/>
            </a:pPr>
            <a:r>
              <a:rPr lang="en-US" sz="2000" smtClean="0"/>
              <a:t>Note: adjust handicap holes if 10</a:t>
            </a:r>
            <a:r>
              <a:rPr lang="en-US" sz="2000" baseline="30000" smtClean="0"/>
              <a:t>th</a:t>
            </a:r>
            <a:r>
              <a:rPr lang="en-US" sz="2000" smtClean="0"/>
              <a:t> tee start</a:t>
            </a:r>
          </a:p>
        </p:txBody>
      </p:sp>
      <p:sp>
        <p:nvSpPr>
          <p:cNvPr id="2867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867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867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1600200"/>
            <a:ext cx="8229600" cy="4876800"/>
          </a:xfrm>
        </p:spPr>
        <p:txBody>
          <a:bodyPr/>
          <a:lstStyle/>
          <a:p>
            <a:pPr marL="609600" indent="-609600" eaLnBrk="1" hangingPunct="1">
              <a:lnSpc>
                <a:spcPct val="80000"/>
              </a:lnSpc>
              <a:buFontTx/>
              <a:buNone/>
              <a:defRPr/>
            </a:pPr>
            <a:r>
              <a:rPr lang="en-US" sz="2000" b="1" u="sng" dirty="0" smtClean="0">
                <a:effectLst>
                  <a:outerShdw blurRad="38100" dist="38100" dir="2700000" algn="tl">
                    <a:srgbClr val="C0C0C0"/>
                  </a:outerShdw>
                </a:effectLst>
              </a:rPr>
              <a:t>Rules of Play</a:t>
            </a:r>
            <a:endParaRPr lang="en-US" sz="1800" i="1" u="sng" dirty="0" smtClean="0"/>
          </a:p>
          <a:p>
            <a:pPr marL="609600" indent="-609600" eaLnBrk="1" hangingPunct="1">
              <a:lnSpc>
                <a:spcPct val="80000"/>
              </a:lnSpc>
              <a:buFontTx/>
              <a:buNone/>
              <a:defRPr/>
            </a:pPr>
            <a:r>
              <a:rPr lang="en-US" sz="1800" dirty="0" smtClean="0"/>
              <a:t>  </a:t>
            </a:r>
            <a:endParaRPr lang="en-US" sz="1400" dirty="0" smtClean="0"/>
          </a:p>
          <a:p>
            <a:pPr marL="609600" indent="-609600">
              <a:buFontTx/>
              <a:buNone/>
              <a:defRPr/>
            </a:pPr>
            <a:r>
              <a:rPr lang="en-US" sz="1800" b="1" dirty="0" smtClean="0"/>
              <a:t>4</a:t>
            </a:r>
            <a:r>
              <a:rPr lang="en-US" sz="1800" dirty="0" smtClean="0"/>
              <a:t>. </a:t>
            </a:r>
            <a:r>
              <a:rPr lang="en-US" sz="1800" b="1" dirty="0" smtClean="0"/>
              <a:t>DEFINITION OF TEAM/MATCH ROSTERS:</a:t>
            </a:r>
          </a:p>
          <a:p>
            <a:pPr lvl="1" indent="-342900">
              <a:buFontTx/>
              <a:buAutoNum type="alphaUcPeriod"/>
              <a:defRPr/>
            </a:pPr>
            <a:r>
              <a:rPr lang="en-US" sz="1800" dirty="0" smtClean="0"/>
              <a:t>No permanent Team roster</a:t>
            </a:r>
          </a:p>
          <a:p>
            <a:pPr lvl="2" indent="-342900">
              <a:defRPr/>
            </a:pPr>
            <a:r>
              <a:rPr lang="en-US" sz="1400" dirty="0" smtClean="0"/>
              <a:t>No limit to number of players used during the regular season</a:t>
            </a:r>
          </a:p>
          <a:p>
            <a:pPr lvl="2" indent="-342900">
              <a:defRPr/>
            </a:pPr>
            <a:r>
              <a:rPr lang="en-US" sz="1400" dirty="0" smtClean="0"/>
              <a:t>Eligible players may be added to the Team Roster at any time</a:t>
            </a:r>
          </a:p>
          <a:p>
            <a:pPr lvl="2" indent="-342900">
              <a:buFontTx/>
              <a:buNone/>
              <a:defRPr/>
            </a:pPr>
            <a:r>
              <a:rPr lang="en-US" sz="1400" dirty="0">
                <a:solidFill>
                  <a:srgbClr val="FF0000"/>
                </a:solidFill>
                <a:latin typeface="Times New Roman"/>
                <a:ea typeface="Times New Roman"/>
              </a:rPr>
              <a:t>NOTE: Team rosters may include eligible members from clubs under the same ownership. The CGA will validate the set-up in TPP upon request</a:t>
            </a:r>
            <a:r>
              <a:rPr lang="en-US" sz="1400" dirty="0" smtClean="0">
                <a:solidFill>
                  <a:srgbClr val="FF0000"/>
                </a:solidFill>
                <a:latin typeface="Times New Roman"/>
                <a:ea typeface="Times New Roman"/>
              </a:rPr>
              <a:t>. </a:t>
            </a:r>
            <a:r>
              <a:rPr lang="en-US" sz="1400" dirty="0" smtClean="0">
                <a:solidFill>
                  <a:srgbClr val="3333CC"/>
                </a:solidFill>
                <a:ea typeface="Times New Roman"/>
              </a:rPr>
              <a:t>(NEW)</a:t>
            </a:r>
            <a:endParaRPr lang="en-US" sz="1400" dirty="0"/>
          </a:p>
          <a:p>
            <a:pPr lvl="2" indent="-342900">
              <a:defRPr/>
            </a:pPr>
            <a:endParaRPr lang="en-US" sz="1000" dirty="0" smtClean="0">
              <a:solidFill>
                <a:srgbClr val="3333CC"/>
              </a:solidFill>
            </a:endParaRPr>
          </a:p>
          <a:p>
            <a:pPr lvl="1" indent="-342900">
              <a:buFontTx/>
              <a:buNone/>
              <a:defRPr/>
            </a:pPr>
            <a:r>
              <a:rPr lang="en-US" sz="1800" b="1" dirty="0" smtClean="0"/>
              <a:t> </a:t>
            </a:r>
            <a:r>
              <a:rPr lang="en-US" sz="1800" dirty="0" smtClean="0"/>
              <a:t>B. Each team may represent 1 club and each player 1 team</a:t>
            </a:r>
          </a:p>
          <a:p>
            <a:pPr lvl="2" indent="-342900">
              <a:defRPr/>
            </a:pPr>
            <a:r>
              <a:rPr lang="en-US" sz="1400" dirty="0" smtClean="0"/>
              <a:t>A match roster consists of 12 eligible players (regular season and play-off match)</a:t>
            </a:r>
          </a:p>
          <a:p>
            <a:pPr lvl="2" indent="-342900">
              <a:defRPr/>
            </a:pPr>
            <a:r>
              <a:rPr lang="en-US" sz="1400" b="1" dirty="0" smtClean="0"/>
              <a:t>Once a player competes for a team, he cannot compete for any other team in 2015</a:t>
            </a:r>
          </a:p>
          <a:p>
            <a:pPr lvl="2" indent="-342900">
              <a:defRPr/>
            </a:pPr>
            <a:endParaRPr lang="en-US" sz="1400" dirty="0" smtClean="0"/>
          </a:p>
          <a:p>
            <a:pPr lvl="1" indent="-342900">
              <a:buFontTx/>
              <a:buNone/>
              <a:defRPr/>
            </a:pPr>
            <a:r>
              <a:rPr lang="en-US" sz="1800" dirty="0" smtClean="0"/>
              <a:t>C. Clubs may sponsor more than one team</a:t>
            </a:r>
          </a:p>
          <a:p>
            <a:pPr lvl="2" indent="-342900" eaLnBrk="1" hangingPunct="1">
              <a:defRPr/>
            </a:pPr>
            <a:r>
              <a:rPr lang="en-US" sz="1400" dirty="0" smtClean="0"/>
              <a:t>must have balanced rosters</a:t>
            </a:r>
          </a:p>
          <a:p>
            <a:pPr lvl="2" indent="-342900" eaLnBrk="1" hangingPunct="1">
              <a:lnSpc>
                <a:spcPct val="80000"/>
              </a:lnSpc>
              <a:defRPr/>
            </a:pPr>
            <a:r>
              <a:rPr lang="en-US" sz="1400" dirty="0" smtClean="0"/>
              <a:t>players must remain on same team after playing in first match</a:t>
            </a:r>
          </a:p>
        </p:txBody>
      </p:sp>
      <p:sp>
        <p:nvSpPr>
          <p:cNvPr id="2969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969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970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533400" y="1600200"/>
            <a:ext cx="8153400" cy="4876800"/>
          </a:xfrm>
        </p:spPr>
        <p:txBody>
          <a:bodyPr/>
          <a:lstStyle/>
          <a:p>
            <a:pPr marL="609600" indent="-609600" eaLnBrk="1" hangingPunct="1">
              <a:lnSpc>
                <a:spcPct val="80000"/>
              </a:lnSpc>
              <a:buFontTx/>
              <a:buNone/>
              <a:defRPr/>
            </a:pPr>
            <a:r>
              <a:rPr lang="en-US" sz="2800" b="1" u="sng" dirty="0" smtClean="0">
                <a:effectLst>
                  <a:outerShdw blurRad="38100" dist="38100" dir="2700000" algn="tl">
                    <a:srgbClr val="C0C0C0"/>
                  </a:outerShdw>
                </a:effectLst>
              </a:rPr>
              <a:t>Rules of Play</a:t>
            </a:r>
            <a:endParaRPr lang="en-US" sz="2800" b="1" u="sng" dirty="0" smtClean="0"/>
          </a:p>
          <a:p>
            <a:pPr marL="609600" indent="-609600" eaLnBrk="1" hangingPunct="1">
              <a:lnSpc>
                <a:spcPct val="80000"/>
              </a:lnSpc>
              <a:defRPr/>
            </a:pPr>
            <a:endParaRPr lang="en-US" sz="2800" b="1" u="sng" dirty="0" smtClean="0"/>
          </a:p>
          <a:p>
            <a:pPr marL="609600" indent="-609600" eaLnBrk="1" hangingPunct="1">
              <a:lnSpc>
                <a:spcPct val="80000"/>
              </a:lnSpc>
              <a:buFontTx/>
              <a:buAutoNum type="arabicPeriod" startAt="5"/>
              <a:defRPr/>
            </a:pPr>
            <a:r>
              <a:rPr lang="en-US" sz="2800" dirty="0" smtClean="0"/>
              <a:t>LESS THAN TWELVE (12) PLAYERS</a:t>
            </a:r>
          </a:p>
          <a:p>
            <a:pPr lvl="1" eaLnBrk="1" hangingPunct="1">
              <a:defRPr/>
            </a:pPr>
            <a:r>
              <a:rPr lang="en-US" sz="2400" dirty="0" smtClean="0"/>
              <a:t>Less than 12 players allowed</a:t>
            </a:r>
          </a:p>
          <a:p>
            <a:pPr marL="1390650" lvl="2" indent="-533400" eaLnBrk="1" hangingPunct="1">
              <a:defRPr/>
            </a:pPr>
            <a:r>
              <a:rPr lang="en-US" sz="2000" dirty="0" smtClean="0"/>
              <a:t>“</a:t>
            </a:r>
            <a:r>
              <a:rPr lang="en-US" sz="2200" dirty="0" smtClean="0"/>
              <a:t>Singles Match”</a:t>
            </a:r>
          </a:p>
          <a:p>
            <a:pPr marL="1847850" lvl="3" indent="-533400" eaLnBrk="1" hangingPunct="1">
              <a:defRPr/>
            </a:pPr>
            <a:r>
              <a:rPr lang="en-US" sz="1800" dirty="0" smtClean="0"/>
              <a:t>can be either opponent</a:t>
            </a:r>
          </a:p>
          <a:p>
            <a:pPr marL="1847850" lvl="3" indent="-533400" eaLnBrk="1" hangingPunct="1">
              <a:defRPr/>
            </a:pPr>
            <a:r>
              <a:rPr lang="en-US" sz="1800" dirty="0" smtClean="0"/>
              <a:t>must declare before match begins</a:t>
            </a:r>
          </a:p>
          <a:p>
            <a:pPr marL="1390650" lvl="2" indent="-533400" eaLnBrk="1" hangingPunct="1">
              <a:defRPr/>
            </a:pPr>
            <a:r>
              <a:rPr lang="en-US" sz="2200" dirty="0" smtClean="0"/>
              <a:t>“Four-Ball Match”</a:t>
            </a:r>
          </a:p>
          <a:p>
            <a:pPr marL="1847850" lvl="3" indent="-533400" eaLnBrk="1" hangingPunct="1">
              <a:defRPr/>
            </a:pPr>
            <a:r>
              <a:rPr lang="en-US" sz="1800" dirty="0" smtClean="0"/>
              <a:t>one-man team vs two-man team in the</a:t>
            </a:r>
          </a:p>
          <a:p>
            <a:pPr lvl="1" eaLnBrk="1" hangingPunct="1">
              <a:defRPr/>
            </a:pPr>
            <a:endParaRPr lang="en-US" sz="2400" dirty="0" smtClean="0"/>
          </a:p>
          <a:p>
            <a:pPr lvl="1" eaLnBrk="1" hangingPunct="1">
              <a:defRPr/>
            </a:pPr>
            <a:r>
              <a:rPr lang="en-US" sz="2400" dirty="0" smtClean="0"/>
              <a:t>Minimum of 6 players to be an official match</a:t>
            </a:r>
          </a:p>
          <a:p>
            <a:pPr lvl="1" eaLnBrk="1" hangingPunct="1">
              <a:defRPr/>
            </a:pPr>
            <a:endParaRPr lang="en-US" sz="2400" dirty="0"/>
          </a:p>
          <a:p>
            <a:pPr lvl="1" eaLnBrk="1" hangingPunct="1">
              <a:defRPr/>
            </a:pPr>
            <a:endParaRPr lang="en-US" sz="2000" dirty="0" smtClean="0"/>
          </a:p>
        </p:txBody>
      </p:sp>
      <p:sp>
        <p:nvSpPr>
          <p:cNvPr id="3072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072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0724"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533400" y="1600200"/>
            <a:ext cx="8153400" cy="4267200"/>
          </a:xfrm>
        </p:spPr>
        <p:txBody>
          <a:bodyPr/>
          <a:lstStyle/>
          <a:p>
            <a:pPr marL="609600" indent="-609600" eaLnBrk="1" hangingPunct="1">
              <a:lnSpc>
                <a:spcPct val="80000"/>
              </a:lnSpc>
              <a:buFontTx/>
              <a:buNone/>
              <a:defRPr/>
            </a:pPr>
            <a:r>
              <a:rPr lang="en-US" sz="2800" b="1" u="sng" dirty="0" smtClean="0">
                <a:effectLst>
                  <a:outerShdw blurRad="38100" dist="38100" dir="2700000" algn="tl">
                    <a:srgbClr val="C0C0C0"/>
                  </a:outerShdw>
                </a:effectLst>
              </a:rPr>
              <a:t>Rules of Play</a:t>
            </a:r>
            <a:endParaRPr lang="en-US" sz="2800" b="1" u="sng" dirty="0" smtClean="0"/>
          </a:p>
          <a:p>
            <a:pPr marL="609600" indent="-609600" eaLnBrk="1" hangingPunct="1">
              <a:lnSpc>
                <a:spcPct val="80000"/>
              </a:lnSpc>
              <a:defRPr/>
            </a:pPr>
            <a:endParaRPr lang="en-US" sz="2800" b="1" u="sng" dirty="0" smtClean="0"/>
          </a:p>
          <a:p>
            <a:pPr marL="609600" indent="-609600" eaLnBrk="1" hangingPunct="1">
              <a:lnSpc>
                <a:spcPct val="80000"/>
              </a:lnSpc>
              <a:buFontTx/>
              <a:buAutoNum type="arabicPeriod" startAt="5"/>
              <a:defRPr/>
            </a:pPr>
            <a:r>
              <a:rPr lang="en-US" sz="2800" dirty="0" smtClean="0"/>
              <a:t>LESS THAN TWELVE (12) PLAYERS (cont’d)</a:t>
            </a:r>
          </a:p>
          <a:p>
            <a:pPr lvl="1" eaLnBrk="1" hangingPunct="1">
              <a:defRPr/>
            </a:pPr>
            <a:r>
              <a:rPr lang="en-US" sz="2400" b="1" dirty="0" smtClean="0"/>
              <a:t>NOTE</a:t>
            </a:r>
            <a:r>
              <a:rPr lang="en-US" sz="2400" dirty="0"/>
              <a:t>:	A player listed on the match roster prior to the start of a match may join the match at any time, but only at the beginning of the next hole. Without “exceptional circumstances” preventing him to start on time (USGA 6-3.a), </a:t>
            </a:r>
            <a:r>
              <a:rPr lang="en-US" sz="2400" b="1" dirty="0">
                <a:solidFill>
                  <a:srgbClr val="0070C0"/>
                </a:solidFill>
              </a:rPr>
              <a:t>the player forfeits the individual match point</a:t>
            </a:r>
            <a:r>
              <a:rPr lang="en-US" sz="2400" dirty="0">
                <a:solidFill>
                  <a:srgbClr val="0070C0"/>
                </a:solidFill>
              </a:rPr>
              <a:t> </a:t>
            </a:r>
            <a:r>
              <a:rPr lang="en-US" sz="2400" dirty="0"/>
              <a:t>but can participate in the four-ball competition from that point forward (USGA 30-3.a</a:t>
            </a:r>
            <a:r>
              <a:rPr lang="en-US" sz="2400" dirty="0" smtClean="0"/>
              <a:t>).</a:t>
            </a:r>
          </a:p>
          <a:p>
            <a:pPr lvl="1" eaLnBrk="1" hangingPunct="1">
              <a:defRPr/>
            </a:pPr>
            <a:endParaRPr lang="en-US" sz="2400" dirty="0"/>
          </a:p>
          <a:p>
            <a:pPr lvl="1" eaLnBrk="1" hangingPunct="1">
              <a:defRPr/>
            </a:pPr>
            <a:endParaRPr lang="en-US" sz="2000" dirty="0" smtClean="0"/>
          </a:p>
        </p:txBody>
      </p:sp>
      <p:sp>
        <p:nvSpPr>
          <p:cNvPr id="3174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174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174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44500" y="1371600"/>
            <a:ext cx="8229600" cy="5410200"/>
          </a:xfrm>
        </p:spPr>
        <p:txBody>
          <a:bodyPr/>
          <a:lstStyle/>
          <a:p>
            <a:pPr marL="609600" indent="-609600" eaLnBrk="1" hangingPunct="1">
              <a:lnSpc>
                <a:spcPct val="90000"/>
              </a:lnSpc>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lnSpc>
                <a:spcPct val="90000"/>
              </a:lnSpc>
              <a:defRPr/>
            </a:pPr>
            <a:endParaRPr lang="en-US" sz="1200" b="1" u="sng" smtClean="0"/>
          </a:p>
          <a:p>
            <a:pPr marL="609600" indent="-609600" eaLnBrk="1" hangingPunct="1">
              <a:lnSpc>
                <a:spcPct val="90000"/>
              </a:lnSpc>
              <a:buFontTx/>
              <a:buAutoNum type="arabicPeriod" startAt="6"/>
              <a:defRPr/>
            </a:pPr>
            <a:r>
              <a:rPr lang="en-US" sz="2000" smtClean="0"/>
              <a:t>TEAM CAPTAINS' DUTIES:</a:t>
            </a:r>
          </a:p>
          <a:p>
            <a:pPr marL="609600" indent="-609600" eaLnBrk="1" hangingPunct="1">
              <a:lnSpc>
                <a:spcPct val="90000"/>
              </a:lnSpc>
              <a:buFontTx/>
              <a:buAutoNum type="arabicPeriod" startAt="6"/>
              <a:defRPr/>
            </a:pPr>
            <a:endParaRPr lang="en-US" sz="800" smtClean="0"/>
          </a:p>
          <a:p>
            <a:pPr marL="609600" indent="-609600" eaLnBrk="1" hangingPunct="1">
              <a:lnSpc>
                <a:spcPct val="0"/>
              </a:lnSpc>
              <a:spcBef>
                <a:spcPct val="0"/>
              </a:spcBef>
              <a:buFontTx/>
              <a:buNone/>
              <a:defRPr/>
            </a:pPr>
            <a:r>
              <a:rPr lang="en-US" sz="2000" smtClean="0"/>
              <a:t> </a:t>
            </a:r>
          </a:p>
          <a:p>
            <a:pPr lvl="1" eaLnBrk="1" hangingPunct="1">
              <a:lnSpc>
                <a:spcPct val="90000"/>
              </a:lnSpc>
              <a:buFont typeface="Wingdings" pitchFamily="2" charset="2"/>
              <a:buChar char="Ø"/>
              <a:defRPr/>
            </a:pPr>
            <a:r>
              <a:rPr lang="en-US" sz="1800" b="1" smtClean="0"/>
              <a:t>Create team roster (TPP)</a:t>
            </a:r>
          </a:p>
          <a:p>
            <a:pPr marL="1485900" lvl="3" indent="-171450" eaLnBrk="1" hangingPunct="1">
              <a:lnSpc>
                <a:spcPct val="90000"/>
              </a:lnSpc>
              <a:buFont typeface="Arial" charset="0"/>
              <a:buChar char="•"/>
              <a:defRPr/>
            </a:pPr>
            <a:r>
              <a:rPr lang="en-US" sz="1400" smtClean="0"/>
              <a:t>Determine your team’s sign-up procedure for a match </a:t>
            </a:r>
          </a:p>
          <a:p>
            <a:pPr marL="1485900" lvl="3" indent="-171450" eaLnBrk="1" hangingPunct="1">
              <a:lnSpc>
                <a:spcPct val="90000"/>
              </a:lnSpc>
              <a:buFont typeface="Arial" charset="0"/>
              <a:buChar char="•"/>
              <a:defRPr/>
            </a:pPr>
            <a:r>
              <a:rPr lang="en-US" sz="1400" smtClean="0"/>
              <a:t>Educate your team on format and match play rules</a:t>
            </a:r>
          </a:p>
          <a:p>
            <a:pPr lvl="1" eaLnBrk="1" hangingPunct="1">
              <a:lnSpc>
                <a:spcPct val="90000"/>
              </a:lnSpc>
              <a:buFontTx/>
              <a:buAutoNum type="arabicPeriod"/>
              <a:defRPr/>
            </a:pPr>
            <a:endParaRPr lang="en-US" sz="1000" b="1" smtClean="0"/>
          </a:p>
          <a:p>
            <a:pPr lvl="1" eaLnBrk="1" hangingPunct="1">
              <a:lnSpc>
                <a:spcPct val="90000"/>
              </a:lnSpc>
              <a:buFont typeface="Wingdings" pitchFamily="2" charset="2"/>
              <a:buChar char="Ø"/>
              <a:defRPr/>
            </a:pPr>
            <a:r>
              <a:rPr lang="en-US" sz="1800" b="1" smtClean="0"/>
              <a:t>Set tees to be used for each match (TPP)</a:t>
            </a:r>
          </a:p>
          <a:p>
            <a:pPr lvl="1" eaLnBrk="1" hangingPunct="1">
              <a:lnSpc>
                <a:spcPct val="90000"/>
              </a:lnSpc>
              <a:buFontTx/>
              <a:buAutoNum type="arabicPeriod"/>
              <a:defRPr/>
            </a:pPr>
            <a:endParaRPr lang="en-US" sz="1000" b="1" smtClean="0"/>
          </a:p>
          <a:p>
            <a:pPr lvl="1" eaLnBrk="1" hangingPunct="1">
              <a:lnSpc>
                <a:spcPct val="90000"/>
              </a:lnSpc>
              <a:buFont typeface="Wingdings" pitchFamily="2" charset="2"/>
              <a:buChar char="Ø"/>
              <a:defRPr/>
            </a:pPr>
            <a:r>
              <a:rPr lang="en-US" sz="1800" b="1" smtClean="0"/>
              <a:t>Prepare match roster (TPP)</a:t>
            </a:r>
          </a:p>
          <a:p>
            <a:pPr marL="1485900" lvl="3" indent="-171450" eaLnBrk="1" hangingPunct="1">
              <a:lnSpc>
                <a:spcPct val="90000"/>
              </a:lnSpc>
              <a:buFont typeface="Arial" charset="0"/>
              <a:buChar char="•"/>
              <a:defRPr/>
            </a:pPr>
            <a:r>
              <a:rPr lang="en-US" sz="1400" smtClean="0"/>
              <a:t>review opponents lineup</a:t>
            </a:r>
            <a:endParaRPr lang="en-US" sz="1400" i="1" smtClean="0"/>
          </a:p>
          <a:p>
            <a:pPr marL="1485900" lvl="3" indent="-171450" eaLnBrk="1" hangingPunct="1">
              <a:lnSpc>
                <a:spcPct val="90000"/>
              </a:lnSpc>
              <a:buFont typeface="Arial" charset="0"/>
              <a:buChar char="•"/>
              <a:defRPr/>
            </a:pPr>
            <a:r>
              <a:rPr lang="en-US" sz="1400" smtClean="0"/>
              <a:t>resolve questions / issues prior to the match</a:t>
            </a:r>
          </a:p>
          <a:p>
            <a:pPr marL="1485900" lvl="3" indent="-171450" eaLnBrk="1" hangingPunct="1">
              <a:lnSpc>
                <a:spcPct val="90000"/>
              </a:lnSpc>
              <a:buFont typeface="Arial" charset="0"/>
              <a:buChar char="•"/>
              <a:defRPr/>
            </a:pPr>
            <a:r>
              <a:rPr lang="en-US" sz="1200" b="1" smtClean="0"/>
              <a:t>Create scorecards (home team captain) manually</a:t>
            </a:r>
          </a:p>
          <a:p>
            <a:pPr lvl="1" eaLnBrk="1" hangingPunct="1">
              <a:lnSpc>
                <a:spcPct val="90000"/>
              </a:lnSpc>
              <a:buFont typeface="Arial" charset="0"/>
              <a:buChar char="•"/>
              <a:defRPr/>
            </a:pPr>
            <a:endParaRPr lang="en-US" sz="1000" b="1" smtClean="0"/>
          </a:p>
          <a:p>
            <a:pPr lvl="1" eaLnBrk="1" hangingPunct="1">
              <a:lnSpc>
                <a:spcPct val="90000"/>
              </a:lnSpc>
              <a:buFont typeface="Wingdings" pitchFamily="2" charset="2"/>
              <a:buChar char="Ø"/>
              <a:defRPr/>
            </a:pPr>
            <a:r>
              <a:rPr lang="en-US" sz="1800" b="1" smtClean="0"/>
              <a:t>Submit match results (TPP)</a:t>
            </a:r>
          </a:p>
          <a:p>
            <a:pPr lvl="1" eaLnBrk="1" hangingPunct="1">
              <a:lnSpc>
                <a:spcPct val="90000"/>
              </a:lnSpc>
              <a:defRPr/>
            </a:pPr>
            <a:endParaRPr lang="en-US" sz="1600" smtClean="0"/>
          </a:p>
          <a:p>
            <a:pPr lvl="1">
              <a:lnSpc>
                <a:spcPct val="90000"/>
              </a:lnSpc>
              <a:buFontTx/>
              <a:buNone/>
              <a:defRPr/>
            </a:pPr>
            <a:r>
              <a:rPr lang="en-US" sz="1400" b="1" smtClean="0">
                <a:solidFill>
                  <a:srgbClr val="FF3300"/>
                </a:solidFill>
              </a:rPr>
              <a:t>NOTE: LI’s, HDCP STROKES and OPPOSING PLAYER ELIGIBILITY MAY NOT   BE QUESTIONED ONCE A MATCH HAS STARTED UNLESS INFORMATION GIVEN WAS DIFFERENT THAN THAT WAS APPROVED PRIOR TO THE START OF EACH MATCH. CAPTAINS SHOULD DOUBLECHECK THE SCORECARDS AND LINEUPS PRIOR TO THE START OF EACH MATCH.</a:t>
            </a:r>
            <a:r>
              <a:rPr lang="en-US" sz="1400" b="1" smtClean="0"/>
              <a:t> </a:t>
            </a:r>
            <a:endParaRPr lang="en-US" sz="1400" smtClean="0"/>
          </a:p>
          <a:p>
            <a:pPr lvl="1" eaLnBrk="1" hangingPunct="1">
              <a:lnSpc>
                <a:spcPct val="90000"/>
              </a:lnSpc>
              <a:defRPr/>
            </a:pPr>
            <a:endParaRPr lang="en-US" sz="1800" smtClean="0"/>
          </a:p>
        </p:txBody>
      </p:sp>
      <p:sp>
        <p:nvSpPr>
          <p:cNvPr id="3277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277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277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1600200"/>
            <a:ext cx="8229600" cy="4876800"/>
          </a:xfrm>
        </p:spPr>
        <p:txBody>
          <a:bodyPr/>
          <a:lstStyle/>
          <a:p>
            <a:pPr marL="609600" indent="-609600" eaLnBrk="1" hangingPunct="1">
              <a:buFontTx/>
              <a:buNone/>
              <a:defRPr/>
            </a:pPr>
            <a:r>
              <a:rPr lang="en-US" b="1" u="sng" dirty="0" smtClean="0">
                <a:effectLst>
                  <a:outerShdw blurRad="38100" dist="38100" dir="2700000" algn="tl">
                    <a:srgbClr val="C0C0C0"/>
                  </a:outerShdw>
                </a:effectLst>
              </a:rPr>
              <a:t>Rules of Play</a:t>
            </a:r>
            <a:endParaRPr lang="en-US" b="1" u="sng" dirty="0" smtClean="0"/>
          </a:p>
          <a:p>
            <a:pPr marL="609600" indent="-609600" eaLnBrk="1" hangingPunct="1">
              <a:defRPr/>
            </a:pPr>
            <a:endParaRPr lang="en-US" sz="1200" b="1" u="sng" dirty="0" smtClean="0"/>
          </a:p>
          <a:p>
            <a:pPr marL="609600" indent="-609600" eaLnBrk="1" hangingPunct="1">
              <a:buFontTx/>
              <a:buAutoNum type="arabicPeriod" startAt="6"/>
              <a:defRPr/>
            </a:pPr>
            <a:r>
              <a:rPr lang="en-US" sz="2000" dirty="0" smtClean="0"/>
              <a:t>TEAM CAPTAINS' </a:t>
            </a:r>
            <a:r>
              <a:rPr lang="en-US" sz="2000" dirty="0"/>
              <a:t>DUTIES (cont’d</a:t>
            </a:r>
            <a:r>
              <a:rPr lang="en-US" sz="2000" dirty="0" smtClean="0"/>
              <a:t>):</a:t>
            </a:r>
          </a:p>
          <a:p>
            <a:pPr marL="609600" indent="-609600" eaLnBrk="1" hangingPunct="1">
              <a:buFontTx/>
              <a:buAutoNum type="arabicPeriod" startAt="6"/>
              <a:defRPr/>
            </a:pPr>
            <a:endParaRPr lang="en-US" sz="800" dirty="0" smtClean="0"/>
          </a:p>
          <a:p>
            <a:pPr lvl="1" eaLnBrk="1" hangingPunct="1">
              <a:buFont typeface="Wingdings" panose="05000000000000000000" pitchFamily="2" charset="2"/>
              <a:buChar char="Ø"/>
              <a:defRPr/>
            </a:pPr>
            <a:r>
              <a:rPr lang="en-US" sz="1800" dirty="0" smtClean="0"/>
              <a:t>Course set-up</a:t>
            </a:r>
          </a:p>
          <a:p>
            <a:pPr marL="1200150" lvl="2" indent="-342900" eaLnBrk="1" hangingPunct="1">
              <a:defRPr/>
            </a:pPr>
            <a:r>
              <a:rPr lang="en-US" sz="1600" dirty="0"/>
              <a:t>d</a:t>
            </a:r>
            <a:r>
              <a:rPr lang="en-US" sz="1600" dirty="0" smtClean="0"/>
              <a:t>etermine local rules</a:t>
            </a:r>
          </a:p>
          <a:p>
            <a:pPr marL="1200150" lvl="2" indent="-342900" eaLnBrk="1" hangingPunct="1">
              <a:defRPr/>
            </a:pPr>
            <a:r>
              <a:rPr lang="en-US" sz="1600" dirty="0" smtClean="0"/>
              <a:t>tee placement</a:t>
            </a:r>
          </a:p>
          <a:p>
            <a:pPr lvl="1" eaLnBrk="1" hangingPunct="1">
              <a:defRPr/>
            </a:pPr>
            <a:endParaRPr lang="en-US" sz="1800" dirty="0" smtClean="0"/>
          </a:p>
          <a:p>
            <a:pPr lvl="1" eaLnBrk="1" hangingPunct="1">
              <a:defRPr/>
            </a:pPr>
            <a:endParaRPr lang="en-US" sz="1800" dirty="0" smtClean="0"/>
          </a:p>
        </p:txBody>
      </p:sp>
      <p:sp>
        <p:nvSpPr>
          <p:cNvPr id="3379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379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379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33797" name="Picture 6" descr="tee markers"/>
          <p:cNvPicPr>
            <a:picLocks noChangeAspect="1" noChangeArrowheads="1"/>
          </p:cNvPicPr>
          <p:nvPr/>
        </p:nvPicPr>
        <p:blipFill>
          <a:blip r:embed="rId3"/>
          <a:srcRect/>
          <a:stretch>
            <a:fillRect/>
          </a:stretch>
        </p:blipFill>
        <p:spPr bwMode="auto">
          <a:xfrm>
            <a:off x="6629400" y="2438400"/>
            <a:ext cx="1981200" cy="650875"/>
          </a:xfrm>
          <a:prstGeom prst="rect">
            <a:avLst/>
          </a:prstGeom>
          <a:noFill/>
          <a:ln w="12700">
            <a:solidFill>
              <a:schemeClr val="tx1"/>
            </a:solidFill>
            <a:miter lim="800000"/>
            <a:headEnd/>
            <a:tailEnd/>
          </a:ln>
        </p:spPr>
      </p:pic>
      <p:sp>
        <p:nvSpPr>
          <p:cNvPr id="33798" name="Text Box 7"/>
          <p:cNvSpPr txBox="1">
            <a:spLocks noChangeArrowheads="1"/>
          </p:cNvSpPr>
          <p:nvPr/>
        </p:nvSpPr>
        <p:spPr bwMode="auto">
          <a:xfrm>
            <a:off x="914400" y="4038600"/>
            <a:ext cx="6781800" cy="1768475"/>
          </a:xfrm>
          <a:prstGeom prst="rect">
            <a:avLst/>
          </a:prstGeom>
          <a:noFill/>
          <a:ln w="9525">
            <a:noFill/>
            <a:miter lim="800000"/>
            <a:headEnd/>
            <a:tailEnd/>
          </a:ln>
        </p:spPr>
        <p:txBody>
          <a:bodyPr>
            <a:spAutoFit/>
          </a:bodyPr>
          <a:lstStyle/>
          <a:p>
            <a:pPr eaLnBrk="0" hangingPunct="0">
              <a:spcBef>
                <a:spcPct val="50000"/>
              </a:spcBef>
            </a:pPr>
            <a:r>
              <a:rPr lang="en-US" sz="2000" b="1"/>
              <a:t>Recommended course yardage:</a:t>
            </a:r>
          </a:p>
          <a:p>
            <a:pPr lvl="1" eaLnBrk="0" hangingPunct="0">
              <a:spcBef>
                <a:spcPct val="50000"/>
              </a:spcBef>
              <a:buFontTx/>
              <a:buChar char="•"/>
            </a:pPr>
            <a:r>
              <a:rPr lang="en-US" sz="2000" b="1"/>
              <a:t> between 6,000 – 6,500 yards</a:t>
            </a:r>
          </a:p>
          <a:p>
            <a:pPr lvl="1" eaLnBrk="0" hangingPunct="0">
              <a:spcBef>
                <a:spcPct val="50000"/>
              </a:spcBef>
              <a:buFontTx/>
              <a:buChar char="•"/>
            </a:pPr>
            <a:r>
              <a:rPr lang="en-US" sz="2000" b="1"/>
              <a:t> consider course conditions</a:t>
            </a:r>
          </a:p>
          <a:p>
            <a:pPr lvl="1" eaLnBrk="0" hangingPunct="0">
              <a:spcBef>
                <a:spcPct val="50000"/>
              </a:spcBef>
              <a:buFontTx/>
              <a:buChar char="•"/>
            </a:pPr>
            <a:r>
              <a:rPr lang="en-US" sz="2000" b="1"/>
              <a:t> consider playability for all players</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a:xfrm>
            <a:off x="457200" y="1600200"/>
            <a:ext cx="8534400" cy="5105400"/>
          </a:xfrm>
        </p:spPr>
        <p:txBody>
          <a:bodyPr/>
          <a:lstStyle/>
          <a:p>
            <a:pPr marL="609600" indent="-609600" eaLnBrk="1" hangingPunct="1">
              <a:buFontTx/>
              <a:buNone/>
              <a:defRPr/>
            </a:pPr>
            <a:r>
              <a:rPr lang="en-US" sz="2800" b="1" u="sng" dirty="0" smtClean="0">
                <a:effectLst>
                  <a:outerShdw blurRad="38100" dist="38100" dir="2700000" algn="tl">
                    <a:srgbClr val="C0C0C0"/>
                  </a:outerShdw>
                </a:effectLst>
              </a:rPr>
              <a:t>Rules of Play</a:t>
            </a:r>
            <a:endParaRPr lang="en-US" sz="2800" b="1" u="sng" dirty="0" smtClean="0"/>
          </a:p>
          <a:p>
            <a:pPr marL="609600" indent="-609600" eaLnBrk="1" hangingPunct="1">
              <a:defRPr/>
            </a:pPr>
            <a:endParaRPr lang="en-US" sz="1000" b="1" u="sng" dirty="0" smtClean="0"/>
          </a:p>
          <a:p>
            <a:pPr marL="609600" indent="-609600" eaLnBrk="1" hangingPunct="1">
              <a:buFontTx/>
              <a:buAutoNum type="arabicPeriod" startAt="6"/>
              <a:defRPr/>
            </a:pPr>
            <a:r>
              <a:rPr lang="en-US" sz="2400" dirty="0" smtClean="0"/>
              <a:t>TEAM CAPTAINS' DUTIES (cont’d):</a:t>
            </a:r>
          </a:p>
          <a:p>
            <a:pPr lvl="1" eaLnBrk="1" hangingPunct="1">
              <a:spcBef>
                <a:spcPts val="600"/>
              </a:spcBef>
              <a:spcAft>
                <a:spcPts val="600"/>
              </a:spcAft>
              <a:buFont typeface="Wingdings" panose="05000000000000000000" pitchFamily="2" charset="2"/>
              <a:buChar char="Ø"/>
              <a:defRPr/>
            </a:pPr>
            <a:r>
              <a:rPr lang="en-US" sz="1800" dirty="0" smtClean="0"/>
              <a:t>both captains collect scorecards and agree on match results</a:t>
            </a:r>
          </a:p>
          <a:p>
            <a:pPr lvl="1" eaLnBrk="1" hangingPunct="1">
              <a:spcBef>
                <a:spcPts val="600"/>
              </a:spcBef>
              <a:spcAft>
                <a:spcPts val="600"/>
              </a:spcAft>
              <a:buFont typeface="Wingdings" panose="05000000000000000000" pitchFamily="2" charset="2"/>
              <a:buChar char="Ø"/>
              <a:defRPr/>
            </a:pPr>
            <a:r>
              <a:rPr lang="en-US" sz="1800" dirty="0" smtClean="0"/>
              <a:t>host captain to submit match results and </a:t>
            </a:r>
            <a:r>
              <a:rPr lang="en-US" sz="1800" b="1" cap="all" dirty="0" smtClean="0"/>
              <a:t>players scores</a:t>
            </a:r>
            <a:r>
              <a:rPr lang="en-US" sz="1800" dirty="0" smtClean="0"/>
              <a:t> (on TPP)</a:t>
            </a:r>
          </a:p>
          <a:p>
            <a:pPr lvl="2" eaLnBrk="1" hangingPunct="1">
              <a:spcBef>
                <a:spcPts val="600"/>
              </a:spcBef>
              <a:spcAft>
                <a:spcPts val="600"/>
              </a:spcAft>
              <a:defRPr/>
            </a:pPr>
            <a:r>
              <a:rPr lang="en-US" sz="1400" dirty="0" smtClean="0"/>
              <a:t>TPP </a:t>
            </a:r>
            <a:r>
              <a:rPr lang="en-US" sz="1400" dirty="0"/>
              <a:t>will automatically post the players scores </a:t>
            </a:r>
            <a:r>
              <a:rPr lang="en-US" sz="1400" dirty="0" smtClean="0"/>
              <a:t>when submitted w/ results </a:t>
            </a:r>
            <a:endParaRPr lang="en-US" sz="1000" b="1" dirty="0" smtClean="0"/>
          </a:p>
          <a:p>
            <a:pPr lvl="1">
              <a:buFontTx/>
              <a:buAutoNum type="alphaUcPeriod" startAt="6"/>
              <a:defRPr/>
            </a:pPr>
            <a:endParaRPr lang="en-US" sz="900" b="1" dirty="0" smtClean="0"/>
          </a:p>
          <a:p>
            <a:pPr lvl="1">
              <a:buFontTx/>
              <a:buAutoNum type="alphaUcPeriod" startAt="6"/>
              <a:defRPr/>
            </a:pPr>
            <a:r>
              <a:rPr lang="en-US" sz="1800" b="1" dirty="0" smtClean="0"/>
              <a:t>NOTE - POSTING OF INDIVIDUAL SCORES </a:t>
            </a:r>
            <a:r>
              <a:rPr lang="en-US" sz="1800" dirty="0" smtClean="0"/>
              <a:t>–</a:t>
            </a:r>
          </a:p>
          <a:p>
            <a:pPr marL="91440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1600" b="1" u="sng" dirty="0">
                <a:solidFill>
                  <a:srgbClr val="FF0000"/>
                </a:solidFill>
                <a:latin typeface="Times New Roman"/>
                <a:ea typeface="Times New Roman"/>
                <a:cs typeface="Times New Roman"/>
              </a:rPr>
              <a:t>NOTE 1</a:t>
            </a:r>
            <a:r>
              <a:rPr lang="en-US" sz="1600" b="1" dirty="0">
                <a:solidFill>
                  <a:srgbClr val="FF0000"/>
                </a:solidFill>
                <a:latin typeface="Times New Roman"/>
                <a:ea typeface="Times New Roman"/>
                <a:cs typeface="Times New Roman"/>
              </a:rPr>
              <a:t>:</a:t>
            </a:r>
            <a:r>
              <a:rPr lang="en-US" sz="1600" b="1" dirty="0">
                <a:latin typeface="Times New Roman"/>
                <a:ea typeface="Times New Roman"/>
                <a:cs typeface="Times New Roman"/>
              </a:rPr>
              <a:t> </a:t>
            </a:r>
            <a:r>
              <a:rPr lang="en-US" sz="1600" b="1" dirty="0" smtClean="0">
                <a:solidFill>
                  <a:srgbClr val="FF0000"/>
                </a:solidFill>
                <a:latin typeface="Times New Roman"/>
                <a:ea typeface="Times New Roman"/>
                <a:cs typeface="Times New Roman"/>
              </a:rPr>
              <a:t>REGULAR </a:t>
            </a:r>
            <a:r>
              <a:rPr lang="en-US" sz="1600" b="1" dirty="0">
                <a:solidFill>
                  <a:srgbClr val="FF0000"/>
                </a:solidFill>
                <a:latin typeface="Times New Roman"/>
                <a:ea typeface="Times New Roman"/>
                <a:cs typeface="Times New Roman"/>
              </a:rPr>
              <a:t>SEASON </a:t>
            </a:r>
            <a:r>
              <a:rPr lang="en-US" sz="1600" b="1" dirty="0" smtClean="0">
                <a:solidFill>
                  <a:srgbClr val="FF0000"/>
                </a:solidFill>
                <a:latin typeface="Times New Roman"/>
                <a:ea typeface="Times New Roman"/>
                <a:cs typeface="Times New Roman"/>
              </a:rPr>
              <a:t>&amp; </a:t>
            </a:r>
            <a:r>
              <a:rPr lang="en-US" sz="1600" b="1" dirty="0">
                <a:solidFill>
                  <a:srgbClr val="FF0000"/>
                </a:solidFill>
                <a:latin typeface="Times New Roman"/>
                <a:ea typeface="Times New Roman"/>
                <a:cs typeface="Times New Roman"/>
              </a:rPr>
              <a:t>PLAYOFF </a:t>
            </a:r>
            <a:r>
              <a:rPr lang="en-US" sz="1600" b="1" dirty="0" smtClean="0">
                <a:solidFill>
                  <a:srgbClr val="FF0000"/>
                </a:solidFill>
                <a:latin typeface="Times New Roman"/>
                <a:ea typeface="Times New Roman"/>
                <a:cs typeface="Times New Roman"/>
              </a:rPr>
              <a:t>SCORES will be </a:t>
            </a:r>
            <a:r>
              <a:rPr lang="en-US" sz="1600" b="1" dirty="0">
                <a:solidFill>
                  <a:srgbClr val="FF0000"/>
                </a:solidFill>
                <a:latin typeface="Times New Roman"/>
                <a:ea typeface="Times New Roman"/>
                <a:cs typeface="Times New Roman"/>
              </a:rPr>
              <a:t>POSTED </a:t>
            </a:r>
            <a:r>
              <a:rPr lang="en-US" sz="1600" b="1" dirty="0" smtClean="0">
                <a:solidFill>
                  <a:srgbClr val="FF0000"/>
                </a:solidFill>
                <a:latin typeface="Times New Roman"/>
                <a:ea typeface="Times New Roman"/>
                <a:cs typeface="Times New Roman"/>
              </a:rPr>
              <a:t>as </a:t>
            </a:r>
            <a:r>
              <a:rPr lang="en-US" sz="1600" b="1" u="sng" cap="all" dirty="0">
                <a:solidFill>
                  <a:srgbClr val="FF0000"/>
                </a:solidFill>
                <a:latin typeface="Times New Roman"/>
                <a:ea typeface="Times New Roman"/>
                <a:cs typeface="Times New Roman"/>
              </a:rPr>
              <a:t>tournament </a:t>
            </a:r>
            <a:r>
              <a:rPr lang="en-US" sz="1600" b="1" u="sng" cap="all" dirty="0" smtClean="0">
                <a:solidFill>
                  <a:srgbClr val="FF0000"/>
                </a:solidFill>
                <a:latin typeface="Times New Roman"/>
                <a:ea typeface="Times New Roman"/>
                <a:cs typeface="Times New Roman"/>
              </a:rPr>
              <a:t>scores </a:t>
            </a:r>
            <a:r>
              <a:rPr lang="en-US" sz="1600" dirty="0" smtClean="0">
                <a:solidFill>
                  <a:srgbClr val="3333CC"/>
                </a:solidFill>
                <a:ea typeface="Times New Roman"/>
              </a:rPr>
              <a:t>(NEW)</a:t>
            </a:r>
            <a:endParaRPr lang="en-US" sz="1600" b="1" u="sng" cap="all" dirty="0" smtClean="0">
              <a:solidFill>
                <a:srgbClr val="FF0000"/>
              </a:solidFill>
              <a:latin typeface="Times New Roman"/>
              <a:ea typeface="Times New Roman"/>
              <a:cs typeface="Times New Roman"/>
            </a:endParaRPr>
          </a:p>
          <a:p>
            <a:pPr marL="91440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pPr>
            <a:endParaRPr lang="en-US" sz="1600" b="1" u="sng" cap="all" dirty="0">
              <a:solidFill>
                <a:srgbClr val="FF0000"/>
              </a:solidFill>
              <a:latin typeface="Times New Roman"/>
              <a:ea typeface="Times New Roman"/>
              <a:cs typeface="Times New Roman"/>
            </a:endParaRPr>
          </a:p>
          <a:p>
            <a:pPr marL="91440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1600" b="1" u="sng" dirty="0" smtClean="0">
                <a:solidFill>
                  <a:srgbClr val="FF0000"/>
                </a:solidFill>
                <a:latin typeface="Times New Roman"/>
                <a:ea typeface="Times New Roman"/>
              </a:rPr>
              <a:t>NOTE </a:t>
            </a:r>
            <a:r>
              <a:rPr lang="en-US" sz="1600" b="1" u="sng" dirty="0">
                <a:solidFill>
                  <a:srgbClr val="FF0000"/>
                </a:solidFill>
                <a:latin typeface="Times New Roman"/>
                <a:ea typeface="Times New Roman"/>
              </a:rPr>
              <a:t>2</a:t>
            </a:r>
            <a:r>
              <a:rPr lang="en-US" sz="1600" b="1" dirty="0">
                <a:solidFill>
                  <a:srgbClr val="FF0000"/>
                </a:solidFill>
                <a:latin typeface="Times New Roman"/>
                <a:ea typeface="Times New Roman"/>
              </a:rPr>
              <a:t>: FAILURE TO POST SCORES FROM A MATCH (i.e. Adjusted Gross Scores missing on TPP Results screen</a:t>
            </a:r>
            <a:r>
              <a:rPr lang="en-US" sz="1600" b="1" dirty="0" smtClean="0">
                <a:solidFill>
                  <a:srgbClr val="FF0000"/>
                </a:solidFill>
                <a:latin typeface="Times New Roman"/>
                <a:ea typeface="Times New Roman"/>
              </a:rPr>
              <a:t>):</a:t>
            </a:r>
          </a:p>
          <a:p>
            <a:pPr marL="1314450" lvl="1">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1200" u="sng" dirty="0" smtClean="0">
                <a:solidFill>
                  <a:srgbClr val="FF0000"/>
                </a:solidFill>
                <a:latin typeface="Times New Roman"/>
                <a:ea typeface="Times New Roman"/>
              </a:rPr>
              <a:t>USGA </a:t>
            </a:r>
            <a:r>
              <a:rPr lang="en-US" sz="1200" u="sng" dirty="0">
                <a:solidFill>
                  <a:srgbClr val="FF0000"/>
                </a:solidFill>
                <a:latin typeface="Times New Roman"/>
                <a:ea typeface="Times New Roman"/>
              </a:rPr>
              <a:t>Handicap System Manual</a:t>
            </a:r>
            <a:r>
              <a:rPr lang="en-US" sz="1200" dirty="0">
                <a:solidFill>
                  <a:srgbClr val="FF0000"/>
                </a:solidFill>
                <a:latin typeface="Times New Roman"/>
                <a:ea typeface="Times New Roman"/>
              </a:rPr>
              <a:t>, </a:t>
            </a:r>
            <a:r>
              <a:rPr lang="en-US" sz="1200" i="1" dirty="0">
                <a:solidFill>
                  <a:srgbClr val="FF0000"/>
                </a:solidFill>
                <a:latin typeface="Times New Roman"/>
                <a:ea typeface="Times New Roman"/>
              </a:rPr>
              <a:t>8-4 b. Penalty Scores for Failure to </a:t>
            </a:r>
            <a:r>
              <a:rPr lang="en-US" sz="1200" i="1" dirty="0" smtClean="0">
                <a:solidFill>
                  <a:srgbClr val="FF0000"/>
                </a:solidFill>
                <a:latin typeface="Times New Roman"/>
                <a:ea typeface="Times New Roman"/>
              </a:rPr>
              <a:t>Post</a:t>
            </a:r>
          </a:p>
          <a:p>
            <a:pPr marL="1314450" lvl="1">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1200" dirty="0">
                <a:solidFill>
                  <a:srgbClr val="FF0000"/>
                </a:solidFill>
                <a:latin typeface="Times New Roman"/>
                <a:ea typeface="Times New Roman"/>
              </a:rPr>
              <a:t>If a player fails to report an adjusted gross score following a match, or if the captain fails to include the score on the TPP results screen, the Interclub Handicap Committee (in this case the CGA) will post a penalty score equal to the lowest/highest Handicap Differential in the scoring record. The Handicap Committee is not required to notify the player prior to posting a penalty score</a:t>
            </a:r>
            <a:endParaRPr lang="en-US" sz="1200" dirty="0" smtClean="0"/>
          </a:p>
          <a:p>
            <a:pPr lvl="2" indent="-342900">
              <a:defRPr/>
            </a:pPr>
            <a:endParaRPr lang="en-US" sz="1600" dirty="0" smtClean="0"/>
          </a:p>
        </p:txBody>
      </p:sp>
      <p:sp>
        <p:nvSpPr>
          <p:cNvPr id="3481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481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482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914400" y="336550"/>
            <a:ext cx="7315200" cy="5846763"/>
          </a:xfrm>
          <a:prstGeom prst="rect">
            <a:avLst/>
          </a:prstGeom>
          <a:noFill/>
          <a:ln w="9525">
            <a:noFill/>
            <a:miter lim="800000"/>
            <a:headEnd/>
            <a:tailEnd/>
          </a:ln>
        </p:spPr>
        <p:txBody>
          <a:bodyPr>
            <a:spAutoFit/>
          </a:bodyPr>
          <a:lstStyle/>
          <a:p>
            <a:r>
              <a:rPr lang="en-US"/>
              <a:t> </a:t>
            </a:r>
            <a:r>
              <a:rPr lang="en-US" sz="2200"/>
              <a:t>e. Posting a Tournament Score</a:t>
            </a:r>
          </a:p>
          <a:p>
            <a:endParaRPr lang="en-US" sz="2200"/>
          </a:p>
          <a:p>
            <a:r>
              <a:rPr lang="en-US" sz="2200" b="1"/>
              <a:t>A tournament score is a score made in a competition organized and conducted by a Committee in charge of the competition</a:t>
            </a:r>
            <a:r>
              <a:rPr lang="en-US" sz="2200"/>
              <a:t>. The competition must identify a winner(s) based on a stipulated round(s), and must be played under the principles of the Rules of Golf.</a:t>
            </a:r>
          </a:p>
          <a:p>
            <a:endParaRPr lang="en-US" sz="2200"/>
          </a:p>
          <a:p>
            <a:r>
              <a:rPr lang="en-US" sz="2200"/>
              <a:t>The Committee (preferably the Handicap Committee, in consultation with the Committee in charge of the competition) must determine in advance if these conditions are met, and announce in advance whether the score must be identified by the letter "T" when posted. Routine events such as regular play days normally are not to be designated as T-scores because they are not significant in the traditions, schedules, formats, and membership of the club.</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447800" y="1295400"/>
            <a:ext cx="6553200" cy="4525963"/>
          </a:xfrm>
        </p:spPr>
        <p:txBody>
          <a:bodyPr/>
          <a:lstStyle/>
          <a:p>
            <a:pPr algn="ctr" eaLnBrk="1" hangingPunct="1">
              <a:lnSpc>
                <a:spcPct val="90000"/>
              </a:lnSpc>
              <a:buFontTx/>
              <a:buNone/>
              <a:defRPr/>
            </a:pPr>
            <a:r>
              <a:rPr lang="en-US" sz="2800" dirty="0" smtClean="0"/>
              <a:t>Staff</a:t>
            </a:r>
            <a:endParaRPr lang="en-US" sz="2400" dirty="0" smtClean="0"/>
          </a:p>
          <a:p>
            <a:pPr eaLnBrk="1" hangingPunct="1">
              <a:lnSpc>
                <a:spcPct val="90000"/>
              </a:lnSpc>
              <a:buFontTx/>
              <a:buNone/>
              <a:defRPr/>
            </a:pPr>
            <a:r>
              <a:rPr lang="en-US" b="1" dirty="0" smtClean="0">
                <a:effectLst>
                  <a:outerShdw blurRad="38100" dist="38100" dir="2700000" algn="tl">
                    <a:srgbClr val="C0C0C0"/>
                  </a:outerShdw>
                </a:effectLst>
              </a:rPr>
              <a:t>Rusty Harder </a:t>
            </a:r>
            <a:r>
              <a:rPr lang="en-US" sz="2000" b="1" dirty="0" smtClean="0">
                <a:effectLst>
                  <a:outerShdw blurRad="38100" dist="38100" dir="2700000" algn="tl">
                    <a:srgbClr val="C0C0C0"/>
                  </a:outerShdw>
                </a:effectLst>
              </a:rPr>
              <a:t>–</a:t>
            </a:r>
            <a:r>
              <a:rPr lang="en-US" sz="4000" b="1" dirty="0" smtClean="0">
                <a:effectLst>
                  <a:outerShdw blurRad="38100" dist="38100" dir="2700000" algn="tl">
                    <a:srgbClr val="C0C0C0"/>
                  </a:outerShdw>
                </a:effectLst>
              </a:rPr>
              <a:t> </a:t>
            </a:r>
            <a:r>
              <a:rPr lang="en-US" sz="2000" b="1" dirty="0" smtClean="0">
                <a:effectLst>
                  <a:outerShdw blurRad="38100" dist="38100" dir="2700000" algn="tl">
                    <a:srgbClr val="C0C0C0"/>
                  </a:outerShdw>
                </a:effectLst>
              </a:rPr>
              <a:t>Tournament Director</a:t>
            </a:r>
          </a:p>
          <a:p>
            <a:pPr eaLnBrk="1" hangingPunct="1">
              <a:lnSpc>
                <a:spcPct val="90000"/>
              </a:lnSpc>
              <a:buFontTx/>
              <a:buNone/>
              <a:defRPr/>
            </a:pPr>
            <a:r>
              <a:rPr lang="en-US" sz="2000" dirty="0" smtClean="0">
                <a:solidFill>
                  <a:srgbClr val="FF3300"/>
                </a:solidFill>
              </a:rPr>
              <a:t>(o) 910-687-6865 </a:t>
            </a:r>
            <a:r>
              <a:rPr lang="en-US" sz="2000" dirty="0" smtClean="0"/>
              <a:t>or</a:t>
            </a:r>
            <a:r>
              <a:rPr lang="en-US" sz="2000" dirty="0" smtClean="0">
                <a:solidFill>
                  <a:srgbClr val="FF3300"/>
                </a:solidFill>
              </a:rPr>
              <a:t> (c) 919-475-7775</a:t>
            </a:r>
          </a:p>
          <a:p>
            <a:pPr eaLnBrk="1" hangingPunct="1">
              <a:lnSpc>
                <a:spcPct val="90000"/>
              </a:lnSpc>
              <a:buFontTx/>
              <a:buNone/>
              <a:defRPr/>
            </a:pPr>
            <a:r>
              <a:rPr lang="en-US" b="1" dirty="0" smtClean="0">
                <a:effectLst>
                  <a:outerShdw blurRad="38100" dist="38100" dir="2700000" algn="tl">
                    <a:srgbClr val="C0C0C0"/>
                  </a:outerShdw>
                </a:effectLst>
              </a:rPr>
              <a:t>Tom Thorpe </a:t>
            </a:r>
            <a:r>
              <a:rPr lang="en-US" sz="2000" b="1" dirty="0" smtClean="0">
                <a:effectLst>
                  <a:outerShdw blurRad="38100" dist="38100" dir="2700000" algn="tl">
                    <a:srgbClr val="C0C0C0"/>
                  </a:outerShdw>
                </a:effectLst>
              </a:rPr>
              <a:t>–</a:t>
            </a:r>
            <a:r>
              <a:rPr lang="en-US" sz="6600" b="1" dirty="0" smtClean="0">
                <a:effectLst>
                  <a:outerShdw blurRad="38100" dist="38100" dir="2700000" algn="tl">
                    <a:srgbClr val="C0C0C0"/>
                  </a:outerShdw>
                </a:effectLst>
              </a:rPr>
              <a:t> </a:t>
            </a:r>
            <a:r>
              <a:rPr lang="en-US" sz="2000" b="1" dirty="0" smtClean="0">
                <a:effectLst>
                  <a:outerShdw blurRad="38100" dist="38100" dir="2700000" algn="tl">
                    <a:srgbClr val="C0C0C0"/>
                  </a:outerShdw>
                </a:effectLst>
              </a:rPr>
              <a:t>Interclub Administrator</a:t>
            </a:r>
          </a:p>
          <a:p>
            <a:pPr eaLnBrk="1" hangingPunct="1">
              <a:lnSpc>
                <a:spcPct val="90000"/>
              </a:lnSpc>
              <a:buFontTx/>
              <a:buNone/>
              <a:defRPr/>
            </a:pPr>
            <a:r>
              <a:rPr lang="en-US" sz="2000" dirty="0" smtClean="0">
                <a:solidFill>
                  <a:srgbClr val="FF3300"/>
                </a:solidFill>
              </a:rPr>
              <a:t>(c) 336-575-0447</a:t>
            </a:r>
          </a:p>
          <a:p>
            <a:pPr eaLnBrk="1" hangingPunct="1">
              <a:lnSpc>
                <a:spcPct val="90000"/>
              </a:lnSpc>
              <a:buFontTx/>
              <a:buNone/>
              <a:defRPr/>
            </a:pPr>
            <a:r>
              <a:rPr lang="en-US" b="1" dirty="0" smtClean="0">
                <a:effectLst>
                  <a:outerShdw blurRad="38100" dist="38100" dir="2700000" algn="tl">
                    <a:srgbClr val="C0C0C0"/>
                  </a:outerShdw>
                </a:effectLst>
              </a:rPr>
              <a:t>Kim Jett </a:t>
            </a:r>
            <a:r>
              <a:rPr lang="en-US" sz="2000" b="1" dirty="0" smtClean="0">
                <a:effectLst>
                  <a:outerShdw blurRad="38100" dist="38100" dir="2700000" algn="tl">
                    <a:srgbClr val="C0C0C0"/>
                  </a:outerShdw>
                </a:effectLst>
              </a:rPr>
              <a:t>–</a:t>
            </a:r>
            <a:r>
              <a:rPr lang="en-US" sz="6600" b="1" dirty="0" smtClean="0">
                <a:effectLst>
                  <a:outerShdw blurRad="38100" dist="38100" dir="2700000" algn="tl">
                    <a:srgbClr val="C0C0C0"/>
                  </a:outerShdw>
                </a:effectLst>
              </a:rPr>
              <a:t> </a:t>
            </a:r>
            <a:r>
              <a:rPr lang="en-US" sz="2000" b="1" dirty="0" smtClean="0">
                <a:effectLst>
                  <a:outerShdw blurRad="38100" dist="38100" dir="2700000" algn="tl">
                    <a:srgbClr val="C0C0C0"/>
                  </a:outerShdw>
                </a:effectLst>
              </a:rPr>
              <a:t>Office Manager</a:t>
            </a:r>
          </a:p>
          <a:p>
            <a:pPr eaLnBrk="1" hangingPunct="1">
              <a:lnSpc>
                <a:spcPct val="90000"/>
              </a:lnSpc>
              <a:buFontTx/>
              <a:buNone/>
              <a:defRPr/>
            </a:pPr>
            <a:r>
              <a:rPr lang="en-US" sz="2000" dirty="0" smtClean="0">
                <a:solidFill>
                  <a:srgbClr val="FF3300"/>
                </a:solidFill>
              </a:rPr>
              <a:t>(o) 910-673-1000</a:t>
            </a:r>
          </a:p>
        </p:txBody>
      </p:sp>
      <p:sp>
        <p:nvSpPr>
          <p:cNvPr id="1843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8435" name="Text Box 5"/>
          <p:cNvSpPr txBox="1">
            <a:spLocks noChangeArrowheads="1"/>
          </p:cNvSpPr>
          <p:nvPr/>
        </p:nvSpPr>
        <p:spPr bwMode="auto">
          <a:xfrm>
            <a:off x="2057400" y="304800"/>
            <a:ext cx="6629400" cy="1311275"/>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a:p>
            <a:pPr algn="ctr" eaLnBrk="0" hangingPunct="0">
              <a:spcBef>
                <a:spcPct val="50000"/>
              </a:spcBef>
            </a:pPr>
            <a:endParaRPr lang="en-US" sz="3200" b="1" i="1"/>
          </a:p>
        </p:txBody>
      </p:sp>
      <p:pic>
        <p:nvPicPr>
          <p:cNvPr id="1843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sz="3600" b="1" u="sng" dirty="0">
                <a:effectLst>
                  <a:outerShdw blurRad="38100" dist="38100" dir="2700000" algn="tl">
                    <a:srgbClr val="C0C0C0"/>
                  </a:outerShdw>
                </a:effectLst>
              </a:rPr>
              <a:t>Rules of Play</a:t>
            </a:r>
            <a:endParaRPr lang="en-US" sz="3600" b="1" u="sng" dirty="0"/>
          </a:p>
          <a:p>
            <a:pPr marL="609600" indent="-609600" eaLnBrk="1" hangingPunct="1">
              <a:defRPr/>
            </a:pPr>
            <a:endParaRPr lang="en-US" sz="2000" b="1" u="sng" dirty="0"/>
          </a:p>
          <a:p>
            <a:pPr marL="609600" indent="-609600" eaLnBrk="1" hangingPunct="1">
              <a:buFontTx/>
              <a:buAutoNum type="arabicPeriod" startAt="7"/>
              <a:defRPr/>
            </a:pPr>
            <a:r>
              <a:rPr lang="en-US" dirty="0"/>
              <a:t>PRACTICE ROUNDS</a:t>
            </a:r>
          </a:p>
          <a:p>
            <a:pPr lvl="1" eaLnBrk="1" hangingPunct="1">
              <a:spcAft>
                <a:spcPts val="600"/>
              </a:spcAft>
              <a:defRPr/>
            </a:pPr>
            <a:r>
              <a:rPr lang="en-US" dirty="0"/>
              <a:t>regular season at the discretion of each club </a:t>
            </a:r>
            <a:endParaRPr lang="en-US" u="sng" dirty="0"/>
          </a:p>
          <a:p>
            <a:pPr lvl="1" eaLnBrk="1" hangingPunct="1">
              <a:spcAft>
                <a:spcPts val="600"/>
              </a:spcAft>
              <a:defRPr/>
            </a:pPr>
            <a:r>
              <a:rPr lang="en-US" dirty="0"/>
              <a:t>playoff practice rounds should be;</a:t>
            </a:r>
          </a:p>
          <a:p>
            <a:pPr lvl="2" eaLnBrk="1" hangingPunct="1">
              <a:defRPr/>
            </a:pPr>
            <a:r>
              <a:rPr lang="en-US" dirty="0"/>
              <a:t>pre-arranged by the captain</a:t>
            </a:r>
          </a:p>
          <a:p>
            <a:pPr lvl="2" eaLnBrk="1" hangingPunct="1">
              <a:spcAft>
                <a:spcPts val="600"/>
              </a:spcAft>
              <a:defRPr/>
            </a:pPr>
            <a:r>
              <a:rPr lang="en-US" dirty="0"/>
              <a:t>scheduled at a date/time agreeable by host club </a:t>
            </a:r>
          </a:p>
          <a:p>
            <a:pPr lvl="1" eaLnBrk="1" hangingPunct="1">
              <a:spcAft>
                <a:spcPts val="600"/>
              </a:spcAft>
              <a:defRPr/>
            </a:pPr>
            <a:r>
              <a:rPr lang="en-US" b="1" u="sng" dirty="0"/>
              <a:t>not</a:t>
            </a:r>
            <a:r>
              <a:rPr lang="en-US" b="1" dirty="0"/>
              <a:t> </a:t>
            </a:r>
            <a:r>
              <a:rPr lang="en-US" dirty="0"/>
              <a:t>allowed on host course day of match</a:t>
            </a:r>
          </a:p>
        </p:txBody>
      </p:sp>
      <p:sp>
        <p:nvSpPr>
          <p:cNvPr id="3686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686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686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b="1" u="sng" dirty="0">
                <a:effectLst>
                  <a:outerShdw blurRad="38100" dist="38100" dir="2700000" algn="tl">
                    <a:srgbClr val="C0C0C0"/>
                  </a:outerShdw>
                </a:effectLst>
              </a:rPr>
              <a:t>Rules of Play</a:t>
            </a:r>
            <a:endParaRPr lang="en-US" b="1" u="sng" dirty="0"/>
          </a:p>
          <a:p>
            <a:pPr marL="609600" indent="-609600" eaLnBrk="1" hangingPunct="1">
              <a:defRPr/>
            </a:pPr>
            <a:endParaRPr lang="en-US" sz="2800" b="1" u="sng" dirty="0"/>
          </a:p>
          <a:p>
            <a:pPr marL="609600" indent="-609600" eaLnBrk="1" hangingPunct="1">
              <a:buFontTx/>
              <a:buAutoNum type="arabicPeriod" startAt="8"/>
              <a:defRPr/>
            </a:pPr>
            <a:r>
              <a:rPr lang="en-US" sz="2800" dirty="0"/>
              <a:t>HOME TEAM ARRANGEMENTS</a:t>
            </a:r>
          </a:p>
          <a:p>
            <a:pPr lvl="1" eaLnBrk="1" hangingPunct="1">
              <a:buFont typeface="Arial" pitchFamily="34" charset="0"/>
              <a:buChar char="•"/>
              <a:defRPr/>
            </a:pPr>
            <a:r>
              <a:rPr lang="en-US" sz="2400" dirty="0"/>
              <a:t>home team to host green fees</a:t>
            </a:r>
          </a:p>
          <a:p>
            <a:pPr lvl="1" eaLnBrk="1" hangingPunct="1">
              <a:buFont typeface="Arial" pitchFamily="34" charset="0"/>
              <a:buChar char="•"/>
              <a:defRPr/>
            </a:pPr>
            <a:r>
              <a:rPr lang="en-US" sz="2400" dirty="0"/>
              <a:t>carts/caddies equal availability (both teams)</a:t>
            </a:r>
          </a:p>
          <a:p>
            <a:pPr lvl="1" eaLnBrk="1" hangingPunct="1">
              <a:buFont typeface="Arial" pitchFamily="34" charset="0"/>
              <a:buChar char="•"/>
              <a:defRPr/>
            </a:pPr>
            <a:r>
              <a:rPr lang="en-US" sz="2400" dirty="0"/>
              <a:t>F&amp;B available for purchase</a:t>
            </a:r>
          </a:p>
          <a:p>
            <a:pPr lvl="1" eaLnBrk="1" hangingPunct="1">
              <a:buFont typeface="Arial" pitchFamily="34" charset="0"/>
              <a:buChar char="•"/>
              <a:defRPr/>
            </a:pPr>
            <a:r>
              <a:rPr lang="en-US" sz="2400" dirty="0"/>
              <a:t>applies to regular season &amp; play-off matches</a:t>
            </a:r>
            <a:r>
              <a:rPr lang="en-US" dirty="0"/>
              <a:t> 		</a:t>
            </a:r>
          </a:p>
        </p:txBody>
      </p:sp>
      <p:sp>
        <p:nvSpPr>
          <p:cNvPr id="3789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789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789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228600" y="1600200"/>
            <a:ext cx="8686800" cy="3886200"/>
          </a:xfrm>
        </p:spPr>
        <p:txBody>
          <a:bodyPr/>
          <a:lstStyle/>
          <a:p>
            <a:pPr marL="609600" indent="-609600" eaLnBrk="1" hangingPunct="1">
              <a:lnSpc>
                <a:spcPct val="80000"/>
              </a:lnSpc>
              <a:buFontTx/>
              <a:buNone/>
              <a:defRPr/>
            </a:pPr>
            <a:r>
              <a:rPr lang="en-US" sz="2800" b="1" u="sng" dirty="0" smtClean="0">
                <a:effectLst>
                  <a:outerShdw blurRad="38100" dist="38100" dir="2700000" algn="tl">
                    <a:srgbClr val="C0C0C0"/>
                  </a:outerShdw>
                </a:effectLst>
              </a:rPr>
              <a:t>Rules of Play</a:t>
            </a:r>
            <a:endParaRPr lang="en-US" sz="2800" b="1" u="sng" dirty="0" smtClean="0"/>
          </a:p>
          <a:p>
            <a:pPr marL="609600" indent="-609600" eaLnBrk="1" hangingPunct="1">
              <a:lnSpc>
                <a:spcPct val="80000"/>
              </a:lnSpc>
              <a:defRPr/>
            </a:pPr>
            <a:endParaRPr lang="en-US" sz="2000" b="1" u="sng" dirty="0" smtClean="0"/>
          </a:p>
          <a:p>
            <a:pPr marL="609600" indent="-609600" eaLnBrk="1" hangingPunct="1">
              <a:lnSpc>
                <a:spcPct val="80000"/>
              </a:lnSpc>
              <a:buFontTx/>
              <a:buAutoNum type="arabicPeriod" startAt="9"/>
              <a:defRPr/>
            </a:pPr>
            <a:r>
              <a:rPr lang="en-US" sz="2800" dirty="0" smtClean="0"/>
              <a:t>INDEXES / HANDICAPS  &amp;  PAIRINGS</a:t>
            </a:r>
          </a:p>
          <a:p>
            <a:pPr marL="609600" indent="-609600" eaLnBrk="1" hangingPunct="1">
              <a:lnSpc>
                <a:spcPct val="80000"/>
              </a:lnSpc>
              <a:buFontTx/>
              <a:buAutoNum type="arabicPeriod" startAt="9"/>
              <a:defRPr/>
            </a:pPr>
            <a:endParaRPr lang="en-US" sz="2800" dirty="0" smtClean="0"/>
          </a:p>
          <a:p>
            <a:pPr marL="990600" lvl="1" indent="-533400" eaLnBrk="1" hangingPunct="1">
              <a:lnSpc>
                <a:spcPct val="80000"/>
              </a:lnSpc>
              <a:defRPr/>
            </a:pPr>
            <a:r>
              <a:rPr lang="en-US" sz="2400" b="1" dirty="0" smtClean="0">
                <a:solidFill>
                  <a:srgbClr val="FF3300"/>
                </a:solidFill>
              </a:rPr>
              <a:t>INDEXES</a:t>
            </a:r>
          </a:p>
          <a:p>
            <a:pPr marL="1371600" lvl="2" indent="-457200" eaLnBrk="1" hangingPunct="1">
              <a:lnSpc>
                <a:spcPct val="80000"/>
              </a:lnSpc>
              <a:defRPr/>
            </a:pPr>
            <a:r>
              <a:rPr lang="en-US" sz="1800" dirty="0" smtClean="0"/>
              <a:t>players play at 100% of their 12 month </a:t>
            </a:r>
            <a:r>
              <a:rPr lang="en-US" sz="1800" b="1" dirty="0" smtClean="0"/>
              <a:t>Low Index</a:t>
            </a:r>
            <a:r>
              <a:rPr lang="en-US" sz="1800" dirty="0" smtClean="0"/>
              <a:t> (</a:t>
            </a:r>
            <a:r>
              <a:rPr lang="en-US" sz="1800" b="1" dirty="0" smtClean="0"/>
              <a:t>LI</a:t>
            </a:r>
            <a:r>
              <a:rPr lang="en-US" sz="1800" dirty="0" smtClean="0"/>
              <a:t>) </a:t>
            </a:r>
          </a:p>
          <a:p>
            <a:pPr marL="1371600" lvl="2" indent="-457200" eaLnBrk="1" hangingPunct="1">
              <a:lnSpc>
                <a:spcPct val="80000"/>
              </a:lnSpc>
              <a:defRPr/>
            </a:pPr>
            <a:r>
              <a:rPr lang="en-US" sz="1800" dirty="0" smtClean="0"/>
              <a:t>maximum LI is </a:t>
            </a:r>
            <a:r>
              <a:rPr lang="en-US" sz="1800" u="sng" dirty="0" smtClean="0"/>
              <a:t>18.4</a:t>
            </a:r>
            <a:endParaRPr lang="en-US" sz="1800" dirty="0" smtClean="0"/>
          </a:p>
          <a:p>
            <a:pPr marL="1371600" lvl="2" indent="-457200" eaLnBrk="1" hangingPunct="1">
              <a:lnSpc>
                <a:spcPct val="80000"/>
              </a:lnSpc>
              <a:defRPr/>
            </a:pPr>
            <a:r>
              <a:rPr lang="en-US" sz="1800" dirty="0" smtClean="0"/>
              <a:t>multi-member players must use lowest index from </a:t>
            </a:r>
            <a:r>
              <a:rPr lang="en-US" sz="1800" u="sng" dirty="0" smtClean="0"/>
              <a:t>any</a:t>
            </a:r>
            <a:r>
              <a:rPr lang="en-US" sz="1800" dirty="0" smtClean="0"/>
              <a:t> club</a:t>
            </a:r>
          </a:p>
          <a:p>
            <a:pPr marL="1371600" lvl="2" indent="-457200" eaLnBrk="1" hangingPunct="1">
              <a:lnSpc>
                <a:spcPct val="80000"/>
              </a:lnSpc>
              <a:defRPr/>
            </a:pPr>
            <a:endParaRPr lang="en-US" sz="1800" dirty="0" smtClean="0"/>
          </a:p>
          <a:p>
            <a:pPr marL="1371600" lvl="2" indent="-457200" eaLnBrk="1" hangingPunct="1">
              <a:lnSpc>
                <a:spcPct val="80000"/>
              </a:lnSpc>
              <a:defRPr/>
            </a:pPr>
            <a:endParaRPr lang="en-US" sz="1800" dirty="0" smtClean="0"/>
          </a:p>
          <a:p>
            <a:pPr marL="990600" lvl="1" indent="-533400" eaLnBrk="1" hangingPunct="1">
              <a:lnSpc>
                <a:spcPct val="80000"/>
              </a:lnSpc>
              <a:defRPr/>
            </a:pPr>
            <a:r>
              <a:rPr lang="en-US" sz="2400" b="1" dirty="0" smtClean="0">
                <a:solidFill>
                  <a:srgbClr val="FF3300"/>
                </a:solidFill>
              </a:rPr>
              <a:t>HANDICAPS</a:t>
            </a:r>
            <a:endParaRPr lang="en-US" sz="2000" b="1" dirty="0" smtClean="0">
              <a:solidFill>
                <a:srgbClr val="FF3300"/>
              </a:solidFill>
            </a:endParaRPr>
          </a:p>
          <a:p>
            <a:pPr marL="1371600" lvl="2" indent="-457200" eaLnBrk="1" hangingPunct="1">
              <a:lnSpc>
                <a:spcPct val="80000"/>
              </a:lnSpc>
              <a:defRPr/>
            </a:pPr>
            <a:r>
              <a:rPr lang="en-US" sz="1800" dirty="0" smtClean="0"/>
              <a:t>based on </a:t>
            </a:r>
            <a:r>
              <a:rPr lang="en-US" sz="1800" b="1" dirty="0" smtClean="0"/>
              <a:t>competition course</a:t>
            </a:r>
            <a:r>
              <a:rPr lang="en-US" sz="1800" dirty="0" smtClean="0"/>
              <a:t> ratings </a:t>
            </a:r>
            <a:r>
              <a:rPr lang="en-US" sz="1800" i="1" dirty="0" smtClean="0"/>
              <a:t>(regular season &amp; finals)</a:t>
            </a:r>
          </a:p>
          <a:p>
            <a:pPr marL="1371600" lvl="2" indent="-457200" eaLnBrk="1" hangingPunct="1">
              <a:lnSpc>
                <a:spcPct val="80000"/>
              </a:lnSpc>
              <a:defRPr/>
            </a:pPr>
            <a:r>
              <a:rPr lang="en-US" sz="1800" dirty="0" smtClean="0"/>
              <a:t>based on </a:t>
            </a:r>
            <a:r>
              <a:rPr lang="en-US" sz="1800" b="1" dirty="0" smtClean="0"/>
              <a:t>home course</a:t>
            </a:r>
            <a:r>
              <a:rPr lang="en-US" sz="1800" dirty="0" smtClean="0"/>
              <a:t> ratings </a:t>
            </a:r>
            <a:r>
              <a:rPr lang="en-US" sz="1800" i="1" dirty="0" smtClean="0"/>
              <a:t>(playoffs)</a:t>
            </a:r>
          </a:p>
          <a:p>
            <a:pPr marL="1371600" lvl="2" indent="-457200" eaLnBrk="1" hangingPunct="1">
              <a:lnSpc>
                <a:spcPct val="80000"/>
              </a:lnSpc>
              <a:defRPr/>
            </a:pPr>
            <a:r>
              <a:rPr lang="en-US" sz="1800" dirty="0" smtClean="0"/>
              <a:t>strokes allotted off lowest handicap (four-ball &amp; individual)</a:t>
            </a:r>
          </a:p>
        </p:txBody>
      </p:sp>
      <p:sp>
        <p:nvSpPr>
          <p:cNvPr id="3891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891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3891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609600" y="1600200"/>
            <a:ext cx="8153400" cy="4648200"/>
          </a:xfrm>
        </p:spPr>
        <p:txBody>
          <a:bodyPr/>
          <a:lstStyle/>
          <a:p>
            <a:pPr marL="609600" indent="-609600" eaLnBrk="1" hangingPunct="1">
              <a:lnSpc>
                <a:spcPct val="80000"/>
              </a:lnSpc>
              <a:buFontTx/>
              <a:buNone/>
              <a:defRPr/>
            </a:pPr>
            <a:r>
              <a:rPr lang="en-US" sz="2400" b="1" u="sng" smtClean="0">
                <a:effectLst>
                  <a:outerShdw blurRad="38100" dist="38100" dir="2700000" algn="tl">
                    <a:srgbClr val="C0C0C0"/>
                  </a:outerShdw>
                </a:effectLst>
              </a:rPr>
              <a:t>Rules of Play</a:t>
            </a:r>
            <a:endParaRPr lang="en-US" sz="2400" b="1" u="sng" smtClean="0"/>
          </a:p>
          <a:p>
            <a:pPr marL="609600" indent="-609600" eaLnBrk="1" hangingPunct="1">
              <a:lnSpc>
                <a:spcPct val="80000"/>
              </a:lnSpc>
              <a:defRPr/>
            </a:pPr>
            <a:endParaRPr lang="en-US" sz="1800" b="1" u="sng" smtClean="0"/>
          </a:p>
          <a:p>
            <a:pPr marL="609600" indent="-609600">
              <a:lnSpc>
                <a:spcPct val="80000"/>
              </a:lnSpc>
              <a:buFontTx/>
              <a:buNone/>
              <a:defRPr/>
            </a:pPr>
            <a:r>
              <a:rPr lang="en-US" sz="2000" u="sng" smtClean="0"/>
              <a:t>9. </a:t>
            </a:r>
            <a:r>
              <a:rPr lang="en-US" sz="2000" smtClean="0"/>
              <a:t>INDEXES / HANDICAPS  &amp;  PAIRINGS (cont’d)</a:t>
            </a:r>
          </a:p>
          <a:p>
            <a:pPr marL="609600" indent="-609600">
              <a:lnSpc>
                <a:spcPct val="80000"/>
              </a:lnSpc>
              <a:defRPr/>
            </a:pPr>
            <a:endParaRPr lang="en-US" sz="2000" smtClean="0"/>
          </a:p>
          <a:p>
            <a:pPr marL="990600" lvl="1" indent="-533400">
              <a:lnSpc>
                <a:spcPct val="80000"/>
              </a:lnSpc>
              <a:buFontTx/>
              <a:buAutoNum type="alphaUcPeriod" startAt="6"/>
              <a:defRPr/>
            </a:pPr>
            <a:r>
              <a:rPr lang="en-US" sz="2000" b="1" smtClean="0"/>
              <a:t>a. PAIRINGS – (</a:t>
            </a:r>
            <a:r>
              <a:rPr lang="en-US" sz="2000" smtClean="0"/>
              <a:t>“Full Team Complement” -</a:t>
            </a:r>
            <a:r>
              <a:rPr lang="en-US" sz="1600" i="1" smtClean="0"/>
              <a:t>same course-</a:t>
            </a:r>
            <a:r>
              <a:rPr lang="en-US" sz="2000" b="1" smtClean="0"/>
              <a:t>)</a:t>
            </a:r>
          </a:p>
          <a:p>
            <a:pPr marL="990600" lvl="1" indent="-533400">
              <a:lnSpc>
                <a:spcPct val="80000"/>
              </a:lnSpc>
              <a:buFontTx/>
              <a:buAutoNum type="alphaUcPeriod" startAt="6"/>
              <a:defRPr/>
            </a:pPr>
            <a:endParaRPr lang="en-US" sz="1400" smtClean="0"/>
          </a:p>
          <a:p>
            <a:pPr marL="990600" lvl="1" indent="-533400">
              <a:lnSpc>
                <a:spcPct val="80000"/>
              </a:lnSpc>
              <a:defRPr/>
            </a:pPr>
            <a:r>
              <a:rPr lang="en-US" sz="1800" smtClean="0"/>
              <a:t>players paired in </a:t>
            </a:r>
            <a:r>
              <a:rPr lang="en-US" sz="1800" b="1" smtClean="0"/>
              <a:t>Competition Course Hdcp</a:t>
            </a:r>
            <a:r>
              <a:rPr lang="en-US" sz="1800" smtClean="0"/>
              <a:t> sequence - low to high</a:t>
            </a:r>
          </a:p>
          <a:p>
            <a:pPr marL="990600" lvl="1" indent="-533400">
              <a:lnSpc>
                <a:spcPct val="80000"/>
              </a:lnSpc>
              <a:defRPr/>
            </a:pPr>
            <a:endParaRPr lang="en-US" sz="1400" smtClean="0"/>
          </a:p>
          <a:p>
            <a:pPr marL="990600" lvl="1" indent="-533400">
              <a:lnSpc>
                <a:spcPct val="80000"/>
              </a:lnSpc>
              <a:defRPr/>
            </a:pPr>
            <a:r>
              <a:rPr lang="en-US" sz="1800" smtClean="0"/>
              <a:t>lowest handicap players listed first</a:t>
            </a:r>
          </a:p>
          <a:p>
            <a:pPr marL="990600" lvl="1" indent="-533400">
              <a:lnSpc>
                <a:spcPct val="80000"/>
              </a:lnSpc>
              <a:defRPr/>
            </a:pPr>
            <a:endParaRPr lang="en-US" sz="1400" smtClean="0"/>
          </a:p>
          <a:p>
            <a:pPr marL="990600" lvl="1" indent="-533400">
              <a:lnSpc>
                <a:spcPct val="80000"/>
              </a:lnSpc>
              <a:defRPr/>
            </a:pPr>
            <a:r>
              <a:rPr lang="en-US" sz="1800" smtClean="0"/>
              <a:t>the two lowest handicap players must be paired together</a:t>
            </a:r>
          </a:p>
          <a:p>
            <a:pPr marL="990600" lvl="1" indent="-533400">
              <a:lnSpc>
                <a:spcPct val="80000"/>
              </a:lnSpc>
              <a:defRPr/>
            </a:pPr>
            <a:endParaRPr lang="en-US" sz="1400" smtClean="0"/>
          </a:p>
          <a:p>
            <a:pPr marL="990600" lvl="1" indent="-533400">
              <a:lnSpc>
                <a:spcPct val="80000"/>
              </a:lnSpc>
              <a:defRPr/>
            </a:pPr>
            <a:r>
              <a:rPr lang="en-US" sz="1800" smtClean="0"/>
              <a:t>followed by the next two lowest LI’s, etc.</a:t>
            </a:r>
          </a:p>
          <a:p>
            <a:pPr marL="990600" lvl="1" indent="-533400">
              <a:lnSpc>
                <a:spcPct val="80000"/>
              </a:lnSpc>
              <a:defRPr/>
            </a:pPr>
            <a:endParaRPr lang="en-US" sz="1400" smtClean="0"/>
          </a:p>
          <a:p>
            <a:pPr marL="990600" lvl="1" indent="-533400">
              <a:lnSpc>
                <a:spcPct val="80000"/>
              </a:lnSpc>
              <a:defRPr/>
            </a:pPr>
            <a:r>
              <a:rPr lang="en-US" sz="1800" smtClean="0"/>
              <a:t>equal handicaps may be paired in any sequence - captain’s choice </a:t>
            </a:r>
          </a:p>
        </p:txBody>
      </p:sp>
      <p:sp>
        <p:nvSpPr>
          <p:cNvPr id="3993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993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2012</a:t>
            </a:r>
          </a:p>
        </p:txBody>
      </p:sp>
      <p:pic>
        <p:nvPicPr>
          <p:cNvPr id="3994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609600" y="1600200"/>
            <a:ext cx="8153400" cy="4648200"/>
          </a:xfrm>
        </p:spPr>
        <p:txBody>
          <a:bodyPr/>
          <a:lstStyle/>
          <a:p>
            <a:pPr marL="609600" indent="-609600" eaLnBrk="1" hangingPunct="1">
              <a:lnSpc>
                <a:spcPct val="80000"/>
              </a:lnSpc>
              <a:buFontTx/>
              <a:buNone/>
              <a:defRPr/>
            </a:pPr>
            <a:r>
              <a:rPr lang="en-US" sz="1800" b="1" u="sng" dirty="0" smtClean="0">
                <a:effectLst>
                  <a:outerShdw blurRad="38100" dist="38100" dir="2700000" algn="tl">
                    <a:srgbClr val="C0C0C0"/>
                  </a:outerShdw>
                </a:effectLst>
              </a:rPr>
              <a:t>Rules of Play</a:t>
            </a:r>
            <a:endParaRPr lang="en-US" sz="1800" b="1" u="sng" dirty="0" smtClean="0"/>
          </a:p>
          <a:p>
            <a:pPr marL="609600" indent="-609600" eaLnBrk="1" hangingPunct="1">
              <a:lnSpc>
                <a:spcPct val="80000"/>
              </a:lnSpc>
              <a:defRPr/>
            </a:pPr>
            <a:endParaRPr lang="en-US" sz="1400" b="1" u="sng" dirty="0" smtClean="0"/>
          </a:p>
          <a:p>
            <a:pPr marL="609600" indent="-609600">
              <a:lnSpc>
                <a:spcPct val="80000"/>
              </a:lnSpc>
              <a:buFontTx/>
              <a:buNone/>
              <a:defRPr/>
            </a:pPr>
            <a:r>
              <a:rPr lang="en-US" sz="1600" u="sng" dirty="0" smtClean="0"/>
              <a:t>9. INDEXES / HANDICAPS &amp; PAIRINGS (cont’d)</a:t>
            </a:r>
            <a:endParaRPr lang="en-US" sz="1600" dirty="0" smtClean="0"/>
          </a:p>
          <a:p>
            <a:pPr marL="609600" indent="-609600">
              <a:lnSpc>
                <a:spcPct val="80000"/>
              </a:lnSpc>
              <a:defRPr/>
            </a:pPr>
            <a:endParaRPr lang="en-US" sz="1600" dirty="0" smtClean="0"/>
          </a:p>
          <a:p>
            <a:pPr marL="609600" indent="-609600">
              <a:lnSpc>
                <a:spcPct val="80000"/>
              </a:lnSpc>
              <a:buFontTx/>
              <a:buNone/>
              <a:defRPr/>
            </a:pPr>
            <a:r>
              <a:rPr lang="en-US" sz="1800" b="1" dirty="0" smtClean="0"/>
              <a:t>   F. 		b. PAIRINGS – (</a:t>
            </a:r>
            <a:r>
              <a:rPr lang="en-US" sz="1800" dirty="0" smtClean="0"/>
              <a:t>“Split Format”</a:t>
            </a:r>
            <a:r>
              <a:rPr lang="en-US" sz="1800" b="1" dirty="0" smtClean="0"/>
              <a:t>) </a:t>
            </a:r>
            <a:r>
              <a:rPr lang="en-US" sz="1800" dirty="0" smtClean="0">
                <a:solidFill>
                  <a:srgbClr val="3333CC"/>
                </a:solidFill>
                <a:cs typeface="Times New Roman" pitchFamily="18" charset="0"/>
              </a:rPr>
              <a:t>(REVISED)</a:t>
            </a:r>
            <a:endParaRPr lang="en-US" sz="1800" dirty="0" smtClean="0"/>
          </a:p>
          <a:p>
            <a:pPr marL="609600" lvl="1" indent="-609600">
              <a:lnSpc>
                <a:spcPct val="80000"/>
              </a:lnSpc>
              <a:buFontTx/>
              <a:buNone/>
              <a:defRPr/>
            </a:pPr>
            <a:endParaRPr lang="en-US" sz="1200" dirty="0" smtClean="0"/>
          </a:p>
          <a:p>
            <a:pPr marL="1371600" lvl="2" indent="-457200">
              <a:lnSpc>
                <a:spcPct val="80000"/>
              </a:lnSpc>
              <a:defRPr/>
            </a:pPr>
            <a:r>
              <a:rPr lang="en-US" sz="1600" dirty="0" smtClean="0"/>
              <a:t>involves 2 courses - 6 play home / 6 play away</a:t>
            </a:r>
          </a:p>
          <a:p>
            <a:pPr marL="1371600" lvl="2" indent="-457200">
              <a:lnSpc>
                <a:spcPct val="80000"/>
              </a:lnSpc>
              <a:defRPr/>
            </a:pPr>
            <a:endParaRPr lang="en-US" sz="1600" dirty="0" smtClean="0">
              <a:solidFill>
                <a:srgbClr val="FF0000"/>
              </a:solidFill>
              <a:cs typeface="Times New Roman" pitchFamily="18" charset="0"/>
            </a:endParaRPr>
          </a:p>
          <a:p>
            <a:pPr marL="1371600" lvl="2" indent="-457200">
              <a:lnSpc>
                <a:spcPct val="80000"/>
              </a:lnSpc>
              <a:defRPr/>
            </a:pPr>
            <a:r>
              <a:rPr lang="en-US" sz="1600" dirty="0" smtClean="0">
                <a:solidFill>
                  <a:srgbClr val="FF0000"/>
                </a:solidFill>
                <a:cs typeface="Times New Roman" pitchFamily="18" charset="0"/>
              </a:rPr>
              <a:t>use </a:t>
            </a:r>
            <a:r>
              <a:rPr lang="en-US" sz="1600" b="1" dirty="0" smtClean="0">
                <a:solidFill>
                  <a:srgbClr val="FF0000"/>
                </a:solidFill>
                <a:cs typeface="Times New Roman" pitchFamily="18" charset="0"/>
              </a:rPr>
              <a:t>Home Course Slope to determine handicaps.</a:t>
            </a:r>
          </a:p>
          <a:p>
            <a:pPr marL="1371600" lvl="2" indent="-457200">
              <a:lnSpc>
                <a:spcPct val="80000"/>
              </a:lnSpc>
              <a:defRPr/>
            </a:pPr>
            <a:endParaRPr lang="en-US" sz="1600" b="1" dirty="0" smtClean="0">
              <a:solidFill>
                <a:srgbClr val="FF0000"/>
              </a:solidFill>
              <a:cs typeface="Times New Roman" pitchFamily="18" charset="0"/>
            </a:endParaRPr>
          </a:p>
          <a:p>
            <a:pPr marL="1371600" lvl="2" indent="-457200">
              <a:lnSpc>
                <a:spcPct val="80000"/>
              </a:lnSpc>
              <a:defRPr/>
            </a:pPr>
            <a:r>
              <a:rPr lang="en-US" sz="1600" dirty="0" smtClean="0">
                <a:solidFill>
                  <a:srgbClr val="FF0000"/>
                </a:solidFill>
                <a:cs typeface="Times New Roman" pitchFamily="18" charset="0"/>
              </a:rPr>
              <a:t>sequence lineup from low to high</a:t>
            </a:r>
          </a:p>
          <a:p>
            <a:pPr marL="1371600" lvl="2" indent="-457200">
              <a:lnSpc>
                <a:spcPct val="80000"/>
              </a:lnSpc>
              <a:defRPr/>
            </a:pPr>
            <a:endParaRPr lang="en-US" sz="1600" dirty="0" smtClean="0">
              <a:solidFill>
                <a:srgbClr val="FF0000"/>
              </a:solidFill>
              <a:cs typeface="Times New Roman" pitchFamily="18" charset="0"/>
            </a:endParaRPr>
          </a:p>
          <a:p>
            <a:pPr marL="1371600" lvl="2" indent="-457200">
              <a:lnSpc>
                <a:spcPct val="80000"/>
              </a:lnSpc>
              <a:defRPr/>
            </a:pPr>
            <a:r>
              <a:rPr lang="en-US" sz="1600" dirty="0" smtClean="0">
                <a:solidFill>
                  <a:srgbClr val="FF0000"/>
                </a:solidFill>
                <a:cs typeface="Times New Roman" pitchFamily="18" charset="0"/>
              </a:rPr>
              <a:t>like handicaps may be paired in the sequence of the captain’s choice</a:t>
            </a:r>
          </a:p>
          <a:p>
            <a:pPr marL="1371600" lvl="2" indent="-457200">
              <a:lnSpc>
                <a:spcPct val="80000"/>
              </a:lnSpc>
              <a:defRPr/>
            </a:pPr>
            <a:endParaRPr lang="en-US" sz="1600" dirty="0" smtClean="0">
              <a:solidFill>
                <a:srgbClr val="FF0000"/>
              </a:solidFill>
              <a:cs typeface="Times New Roman" pitchFamily="18" charset="0"/>
            </a:endParaRPr>
          </a:p>
          <a:p>
            <a:pPr marL="1371600" lvl="2" indent="-457200">
              <a:lnSpc>
                <a:spcPct val="80000"/>
              </a:lnSpc>
              <a:defRPr/>
            </a:pPr>
            <a:r>
              <a:rPr lang="en-US" sz="1600" b="1" dirty="0" smtClean="0">
                <a:solidFill>
                  <a:srgbClr val="FF0000"/>
                </a:solidFill>
                <a:cs typeface="Times New Roman" pitchFamily="18" charset="0"/>
              </a:rPr>
              <a:t>captain </a:t>
            </a:r>
            <a:r>
              <a:rPr lang="en-US" sz="1600" b="1" dirty="0" smtClean="0">
                <a:solidFill>
                  <a:srgbClr val="FF0000"/>
                </a:solidFill>
                <a:ea typeface="BatangChe" pitchFamily="49" charset="-127"/>
              </a:rPr>
              <a:t>selects two (2) players, within each set of four</a:t>
            </a:r>
            <a:r>
              <a:rPr lang="en-US" sz="1600" dirty="0" smtClean="0">
                <a:solidFill>
                  <a:srgbClr val="FF0000"/>
                </a:solidFill>
                <a:ea typeface="BatangChe" pitchFamily="49" charset="-127"/>
              </a:rPr>
              <a:t>, as to who will play away and who will play at home</a:t>
            </a:r>
          </a:p>
          <a:p>
            <a:pPr marL="1371600" lvl="2" indent="-457200">
              <a:lnSpc>
                <a:spcPct val="80000"/>
              </a:lnSpc>
              <a:defRPr/>
            </a:pPr>
            <a:endParaRPr lang="en-US" sz="1600" dirty="0" smtClean="0">
              <a:solidFill>
                <a:srgbClr val="FF0000"/>
              </a:solidFill>
              <a:ea typeface="BatangChe" pitchFamily="49" charset="-127"/>
            </a:endParaRPr>
          </a:p>
          <a:p>
            <a:pPr marL="1371600" lvl="2" indent="-457200">
              <a:lnSpc>
                <a:spcPct val="80000"/>
              </a:lnSpc>
              <a:defRPr/>
            </a:pPr>
            <a:r>
              <a:rPr lang="en-US" sz="1600" dirty="0" smtClean="0">
                <a:solidFill>
                  <a:srgbClr val="FF0000"/>
                </a:solidFill>
                <a:ea typeface="BatangChe" pitchFamily="49" charset="-127"/>
              </a:rPr>
              <a:t>Players must be paired in handicap sequence at their assigned course</a:t>
            </a:r>
            <a:endParaRPr lang="en-US" sz="1600" b="1" dirty="0" smtClean="0"/>
          </a:p>
        </p:txBody>
      </p:sp>
      <p:sp>
        <p:nvSpPr>
          <p:cNvPr id="4096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096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0964"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b="1" u="sng" dirty="0" smtClean="0">
                <a:effectLst>
                  <a:outerShdw blurRad="38100" dist="38100" dir="2700000" algn="tl">
                    <a:srgbClr val="C0C0C0"/>
                  </a:outerShdw>
                </a:effectLst>
              </a:rPr>
              <a:t>Rules of Play</a:t>
            </a:r>
            <a:endParaRPr lang="en-US" b="1" u="sng" dirty="0" smtClean="0"/>
          </a:p>
          <a:p>
            <a:pPr marL="609600" indent="-609600" eaLnBrk="1" hangingPunct="1">
              <a:defRPr/>
            </a:pPr>
            <a:endParaRPr lang="en-US" sz="2800" b="1" u="sng" dirty="0" smtClean="0"/>
          </a:p>
          <a:p>
            <a:pPr marL="609600" indent="-609600" eaLnBrk="1" hangingPunct="1">
              <a:buFontTx/>
              <a:buAutoNum type="arabicPeriod" startAt="10"/>
              <a:defRPr/>
            </a:pPr>
            <a:r>
              <a:rPr lang="en-US" sz="2800" dirty="0" smtClean="0"/>
              <a:t>ORDER OF PLAY</a:t>
            </a:r>
          </a:p>
          <a:p>
            <a:pPr marL="609600" indent="-609600" eaLnBrk="1" hangingPunct="1">
              <a:buFontTx/>
              <a:buAutoNum type="arabicPeriod" startAt="10"/>
              <a:defRPr/>
            </a:pPr>
            <a:endParaRPr lang="en-US" sz="1400" dirty="0" smtClean="0"/>
          </a:p>
          <a:p>
            <a:pPr marL="990600" lvl="1" indent="-533400" eaLnBrk="1" hangingPunct="1">
              <a:defRPr/>
            </a:pPr>
            <a:r>
              <a:rPr lang="en-US" sz="2400" dirty="0" smtClean="0"/>
              <a:t>visiting teams shall have </a:t>
            </a:r>
            <a:r>
              <a:rPr lang="en-US" sz="2400" u="sng" dirty="0" smtClean="0"/>
              <a:t>honors</a:t>
            </a:r>
            <a:r>
              <a:rPr lang="en-US" sz="2400" dirty="0" smtClean="0"/>
              <a:t> on first tee</a:t>
            </a:r>
          </a:p>
          <a:p>
            <a:pPr marL="990600" lvl="1" indent="-533400" eaLnBrk="1" hangingPunct="1">
              <a:defRPr/>
            </a:pPr>
            <a:endParaRPr lang="en-US" sz="1400" dirty="0" smtClean="0"/>
          </a:p>
          <a:p>
            <a:pPr marL="990600" lvl="1" indent="-533400" eaLnBrk="1" hangingPunct="1">
              <a:defRPr/>
            </a:pPr>
            <a:r>
              <a:rPr lang="en-US" sz="2400" dirty="0" smtClean="0"/>
              <a:t>regular season (low to high) </a:t>
            </a:r>
            <a:r>
              <a:rPr lang="en-US" sz="2400" dirty="0" smtClean="0">
                <a:solidFill>
                  <a:srgbClr val="0070C0"/>
                </a:solidFill>
              </a:rPr>
              <a:t>recommended</a:t>
            </a:r>
          </a:p>
          <a:p>
            <a:pPr marL="990600" lvl="1" indent="-533400" eaLnBrk="1" hangingPunct="1">
              <a:defRPr/>
            </a:pPr>
            <a:endParaRPr lang="en-US" sz="1400" i="1" dirty="0" smtClean="0"/>
          </a:p>
          <a:p>
            <a:pPr marL="990600" lvl="1" indent="-533400" eaLnBrk="1" hangingPunct="1">
              <a:defRPr/>
            </a:pPr>
            <a:r>
              <a:rPr lang="en-US" sz="2400" dirty="0" smtClean="0"/>
              <a:t>playoffs (high to low) </a:t>
            </a:r>
            <a:r>
              <a:rPr lang="en-US" sz="2400" dirty="0" smtClean="0">
                <a:solidFill>
                  <a:srgbClr val="0070C0"/>
                </a:solidFill>
              </a:rPr>
              <a:t>highly recommended</a:t>
            </a:r>
            <a:endParaRPr lang="en-US" sz="1800" b="1" dirty="0" smtClean="0">
              <a:solidFill>
                <a:srgbClr val="FF0000"/>
              </a:solidFill>
            </a:endParaRPr>
          </a:p>
        </p:txBody>
      </p:sp>
      <p:sp>
        <p:nvSpPr>
          <p:cNvPr id="4198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198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198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body" idx="1"/>
          </p:nvPr>
        </p:nvSpPr>
        <p:spPr>
          <a:xfrm>
            <a:off x="457200" y="1600200"/>
            <a:ext cx="8229600" cy="4267200"/>
          </a:xfrm>
        </p:spPr>
        <p:txBody>
          <a:bodyPr/>
          <a:lstStyle/>
          <a:p>
            <a:pPr marL="609600" indent="-609600" eaLnBrk="1" hangingPunct="1">
              <a:lnSpc>
                <a:spcPct val="90000"/>
              </a:lnSpc>
              <a:buFontTx/>
              <a:buNone/>
              <a:defRPr/>
            </a:pPr>
            <a:r>
              <a:rPr lang="en-US" sz="2000" b="1" u="sng" dirty="0" smtClean="0">
                <a:effectLst>
                  <a:outerShdw blurRad="38100" dist="38100" dir="2700000" algn="tl">
                    <a:srgbClr val="C0C0C0"/>
                  </a:outerShdw>
                </a:effectLst>
              </a:rPr>
              <a:t>Rules of Play</a:t>
            </a:r>
            <a:endParaRPr lang="en-US" sz="2000" b="1" u="sng" dirty="0" smtClean="0"/>
          </a:p>
          <a:p>
            <a:pPr marL="609600" indent="-609600" eaLnBrk="1" hangingPunct="1">
              <a:lnSpc>
                <a:spcPct val="90000"/>
              </a:lnSpc>
              <a:defRPr/>
            </a:pPr>
            <a:endParaRPr lang="en-US" sz="1200" b="1" u="sng" dirty="0" smtClean="0"/>
          </a:p>
          <a:p>
            <a:pPr marL="609600" indent="-609600" eaLnBrk="1" hangingPunct="1">
              <a:lnSpc>
                <a:spcPct val="90000"/>
              </a:lnSpc>
              <a:buFontTx/>
              <a:buAutoNum type="arabicPeriod" startAt="11"/>
              <a:defRPr/>
            </a:pPr>
            <a:r>
              <a:rPr lang="en-US" sz="2400" dirty="0" smtClean="0"/>
              <a:t>TYPE OF COMPETITION AND SCORING</a:t>
            </a:r>
          </a:p>
          <a:p>
            <a:pPr marL="609600" indent="-609600" eaLnBrk="1" hangingPunct="1">
              <a:lnSpc>
                <a:spcPct val="90000"/>
              </a:lnSpc>
              <a:buFontTx/>
              <a:buAutoNum type="arabicPeriod" startAt="11"/>
              <a:defRPr/>
            </a:pPr>
            <a:endParaRPr lang="en-US" sz="1200" dirty="0" smtClean="0"/>
          </a:p>
          <a:p>
            <a:pPr marL="990600" lvl="1" indent="-533400" eaLnBrk="1" hangingPunct="1">
              <a:lnSpc>
                <a:spcPct val="90000"/>
              </a:lnSpc>
              <a:defRPr/>
            </a:pPr>
            <a:r>
              <a:rPr lang="en-US" sz="2000" dirty="0" smtClean="0"/>
              <a:t>three matches played simultaneously in a group</a:t>
            </a:r>
          </a:p>
          <a:p>
            <a:pPr marL="1371600" lvl="2" indent="-457200" eaLnBrk="1" hangingPunct="1">
              <a:lnSpc>
                <a:spcPct val="90000"/>
              </a:lnSpc>
              <a:defRPr/>
            </a:pPr>
            <a:r>
              <a:rPr lang="en-US" sz="1800" b="1" u="sng" dirty="0" smtClean="0"/>
              <a:t>2 Individual Matches and 1 Four ball Match</a:t>
            </a:r>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000" dirty="0" smtClean="0"/>
              <a:t>individual winners awarded 1 point (ties 1/2 </a:t>
            </a:r>
            <a:r>
              <a:rPr lang="en-US" sz="2000" dirty="0" err="1" smtClean="0"/>
              <a:t>pt</a:t>
            </a:r>
            <a:r>
              <a:rPr lang="en-US" sz="2000" dirty="0" smtClean="0"/>
              <a:t> each) </a:t>
            </a:r>
            <a:endParaRPr lang="en-US" sz="2000" b="1" u="sng" dirty="0" smtClean="0"/>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000" dirty="0" smtClean="0"/>
              <a:t>four-ball winners awarded 1 point (ties 1/2 </a:t>
            </a:r>
            <a:r>
              <a:rPr lang="en-US" sz="2000" dirty="0" err="1" smtClean="0"/>
              <a:t>pt</a:t>
            </a:r>
            <a:r>
              <a:rPr lang="en-US" sz="2000" dirty="0" smtClean="0"/>
              <a:t> each)  </a:t>
            </a:r>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000" dirty="0" smtClean="0"/>
              <a:t>3 points available in each foursome</a:t>
            </a:r>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000" dirty="0" smtClean="0"/>
              <a:t>18 points for the team match</a:t>
            </a:r>
          </a:p>
          <a:p>
            <a:pPr marL="990600" lvl="1" indent="-533400" eaLnBrk="1" hangingPunct="1">
              <a:lnSpc>
                <a:spcPct val="90000"/>
              </a:lnSpc>
              <a:defRPr/>
            </a:pPr>
            <a:endParaRPr lang="en-US" sz="1200" dirty="0" smtClean="0"/>
          </a:p>
          <a:p>
            <a:pPr marL="990600" lvl="1" indent="-533400" eaLnBrk="1" hangingPunct="1">
              <a:lnSpc>
                <a:spcPct val="90000"/>
              </a:lnSpc>
              <a:buFontTx/>
              <a:buNone/>
              <a:defRPr/>
            </a:pPr>
            <a:endParaRPr lang="en-US" sz="2000" b="1" dirty="0" smtClean="0">
              <a:solidFill>
                <a:srgbClr val="FF3300"/>
              </a:solidFill>
            </a:endParaRPr>
          </a:p>
          <a:p>
            <a:pPr marL="990600" lvl="1" indent="-533400" eaLnBrk="1" hangingPunct="1">
              <a:lnSpc>
                <a:spcPct val="90000"/>
              </a:lnSpc>
              <a:buFontTx/>
              <a:buNone/>
              <a:defRPr/>
            </a:pPr>
            <a:r>
              <a:rPr lang="en-US" sz="2000" b="1" dirty="0" smtClean="0">
                <a:solidFill>
                  <a:srgbClr val="FF3300"/>
                </a:solidFill>
              </a:rPr>
              <a:t>NOTE: Point accumulation important for playoff spots</a:t>
            </a:r>
          </a:p>
          <a:p>
            <a:pPr marL="990600" lvl="1" indent="-533400" eaLnBrk="1" hangingPunct="1">
              <a:lnSpc>
                <a:spcPct val="90000"/>
              </a:lnSpc>
              <a:buFontTx/>
              <a:buNone/>
              <a:defRPr/>
            </a:pPr>
            <a:r>
              <a:rPr lang="en-US" sz="2000" b="1" dirty="0" smtClean="0">
                <a:solidFill>
                  <a:srgbClr val="FF3300"/>
                </a:solidFill>
              </a:rPr>
              <a:t>	     </a:t>
            </a:r>
          </a:p>
        </p:txBody>
      </p:sp>
      <p:sp>
        <p:nvSpPr>
          <p:cNvPr id="43010"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3011"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3012"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None/>
              <a:defRPr/>
            </a:pPr>
            <a:r>
              <a:rPr lang="en-US" sz="2800" b="1" u="sng" smtClean="0">
                <a:effectLst>
                  <a:outerShdw blurRad="38100" dist="38100" dir="2700000" algn="tl">
                    <a:srgbClr val="C0C0C0"/>
                  </a:outerShdw>
                </a:effectLst>
              </a:rPr>
              <a:t>Rules of Play</a:t>
            </a:r>
            <a:endParaRPr lang="en-US" sz="2800" b="1" u="sng" smtClean="0"/>
          </a:p>
          <a:p>
            <a:pPr marL="609600" indent="-609600" eaLnBrk="1" hangingPunct="1">
              <a:lnSpc>
                <a:spcPct val="90000"/>
              </a:lnSpc>
              <a:defRPr/>
            </a:pPr>
            <a:endParaRPr lang="en-US" sz="1200" b="1" u="sng" smtClean="0"/>
          </a:p>
          <a:p>
            <a:pPr marL="609600" indent="-609600" eaLnBrk="1" hangingPunct="1">
              <a:lnSpc>
                <a:spcPct val="90000"/>
              </a:lnSpc>
              <a:buFontTx/>
              <a:buAutoNum type="arabicPeriod" startAt="12"/>
              <a:defRPr/>
            </a:pPr>
            <a:r>
              <a:rPr lang="en-US" sz="2800" smtClean="0"/>
              <a:t>USGA RULES OF PLAY	</a:t>
            </a:r>
          </a:p>
          <a:p>
            <a:pPr marL="609600" indent="-609600" eaLnBrk="1" hangingPunct="1">
              <a:lnSpc>
                <a:spcPct val="90000"/>
              </a:lnSpc>
              <a:buFontTx/>
              <a:buAutoNum type="arabicPeriod" startAt="12"/>
              <a:defRPr/>
            </a:pPr>
            <a:endParaRPr lang="en-US" sz="1200" smtClean="0"/>
          </a:p>
          <a:p>
            <a:pPr marL="990600" lvl="1" indent="-533400" eaLnBrk="1" hangingPunct="1">
              <a:lnSpc>
                <a:spcPct val="90000"/>
              </a:lnSpc>
              <a:defRPr/>
            </a:pPr>
            <a:r>
              <a:rPr lang="en-US" sz="2000" u="sng" smtClean="0"/>
              <a:t>USGA Rules of Golf</a:t>
            </a:r>
            <a:r>
              <a:rPr lang="en-US" sz="2000" smtClean="0"/>
              <a:t> govern all matches</a:t>
            </a:r>
          </a:p>
          <a:p>
            <a:pPr marL="990600" lvl="1" indent="-533400" eaLnBrk="1" hangingPunct="1">
              <a:lnSpc>
                <a:spcPct val="90000"/>
              </a:lnSpc>
              <a:defRPr/>
            </a:pPr>
            <a:endParaRPr lang="en-US" sz="1200" smtClean="0"/>
          </a:p>
          <a:p>
            <a:pPr marL="990600" lvl="1" indent="-533400" eaLnBrk="1" hangingPunct="1">
              <a:lnSpc>
                <a:spcPct val="90000"/>
              </a:lnSpc>
              <a:defRPr/>
            </a:pPr>
            <a:r>
              <a:rPr lang="en-US" sz="2000" smtClean="0"/>
              <a:t>Host professional staff shall administer the rules</a:t>
            </a:r>
          </a:p>
          <a:p>
            <a:pPr marL="990600" lvl="1" indent="-533400" eaLnBrk="1" hangingPunct="1">
              <a:lnSpc>
                <a:spcPct val="90000"/>
              </a:lnSpc>
              <a:defRPr/>
            </a:pPr>
            <a:endParaRPr lang="en-US" sz="1200" smtClean="0"/>
          </a:p>
          <a:p>
            <a:pPr marL="990600" lvl="1" indent="-533400" eaLnBrk="1" hangingPunct="1">
              <a:lnSpc>
                <a:spcPct val="90000"/>
              </a:lnSpc>
              <a:defRPr/>
            </a:pPr>
            <a:r>
              <a:rPr lang="en-US" sz="2000" smtClean="0"/>
              <a:t>Local rules must conform to the USGA Rules of Golf</a:t>
            </a:r>
          </a:p>
          <a:p>
            <a:pPr lvl="2" eaLnBrk="1" hangingPunct="1">
              <a:lnSpc>
                <a:spcPct val="90000"/>
              </a:lnSpc>
              <a:defRPr/>
            </a:pPr>
            <a:r>
              <a:rPr lang="en-US" sz="1800" smtClean="0"/>
              <a:t>Preferred lies</a:t>
            </a:r>
          </a:p>
          <a:p>
            <a:pPr lvl="2" eaLnBrk="1" hangingPunct="1">
              <a:lnSpc>
                <a:spcPct val="90000"/>
              </a:lnSpc>
              <a:defRPr/>
            </a:pPr>
            <a:r>
              <a:rPr lang="en-US" sz="1800" smtClean="0"/>
              <a:t>Stones in bunkers</a:t>
            </a:r>
          </a:p>
          <a:p>
            <a:pPr lvl="2" eaLnBrk="1" hangingPunct="1">
              <a:lnSpc>
                <a:spcPct val="90000"/>
              </a:lnSpc>
              <a:defRPr/>
            </a:pPr>
            <a:r>
              <a:rPr lang="en-US" sz="1800" smtClean="0"/>
              <a:t>Obstructions near putting green</a:t>
            </a:r>
          </a:p>
          <a:p>
            <a:pPr lvl="2" eaLnBrk="1" hangingPunct="1">
              <a:lnSpc>
                <a:spcPct val="90000"/>
              </a:lnSpc>
              <a:defRPr/>
            </a:pPr>
            <a:r>
              <a:rPr lang="en-US" sz="1800" smtClean="0"/>
              <a:t>Unmarked GUR</a:t>
            </a:r>
          </a:p>
          <a:p>
            <a:pPr marL="990600" lvl="1" indent="-533400" eaLnBrk="1" hangingPunct="1">
              <a:lnSpc>
                <a:spcPct val="90000"/>
              </a:lnSpc>
              <a:defRPr/>
            </a:pPr>
            <a:endParaRPr lang="en-US" sz="1200" smtClean="0"/>
          </a:p>
          <a:p>
            <a:pPr marL="990600" lvl="1" indent="-533400" eaLnBrk="1" hangingPunct="1">
              <a:lnSpc>
                <a:spcPct val="90000"/>
              </a:lnSpc>
              <a:defRPr/>
            </a:pPr>
            <a:r>
              <a:rPr lang="en-US" sz="2000" smtClean="0"/>
              <a:t>DMDs (distance measuring devices) are allowed</a:t>
            </a:r>
          </a:p>
        </p:txBody>
      </p:sp>
      <p:sp>
        <p:nvSpPr>
          <p:cNvPr id="4403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403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403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1"/>
          </p:nvPr>
        </p:nvSpPr>
        <p:spPr>
          <a:xfrm>
            <a:off x="457200" y="1143000"/>
            <a:ext cx="8229600" cy="5410200"/>
          </a:xfrm>
        </p:spPr>
        <p:txBody>
          <a:bodyPr/>
          <a:lstStyle/>
          <a:p>
            <a:pPr eaLnBrk="1" hangingPunct="1">
              <a:lnSpc>
                <a:spcPct val="80000"/>
              </a:lnSpc>
            </a:pPr>
            <a:endParaRPr lang="en-US" sz="2800" b="1" u="sng" smtClean="0"/>
          </a:p>
          <a:p>
            <a:pPr eaLnBrk="1" hangingPunct="1">
              <a:lnSpc>
                <a:spcPct val="80000"/>
              </a:lnSpc>
            </a:pPr>
            <a:r>
              <a:rPr lang="en-US" sz="2800" b="1" u="sng" smtClean="0"/>
              <a:t>USGA  MATCH PLAY RULES OF GOLF</a:t>
            </a:r>
            <a:endParaRPr lang="en-US" sz="2800" b="1" smtClean="0"/>
          </a:p>
          <a:p>
            <a:pPr eaLnBrk="1" hangingPunct="1">
              <a:lnSpc>
                <a:spcPct val="80000"/>
              </a:lnSpc>
            </a:pPr>
            <a:endParaRPr lang="en-US" sz="1400" b="1" smtClean="0"/>
          </a:p>
          <a:p>
            <a:pPr eaLnBrk="1" hangingPunct="1">
              <a:lnSpc>
                <a:spcPct val="80000"/>
              </a:lnSpc>
            </a:pPr>
            <a:r>
              <a:rPr lang="en-US" sz="1800" b="1" smtClean="0"/>
              <a:t>2-4	CONCESSION OF MATCH, or HOLE can be made at any time</a:t>
            </a:r>
            <a:r>
              <a:rPr lang="en-US" sz="1800" smtClean="0">
                <a:solidFill>
                  <a:srgbClr val="FF3300"/>
                </a:solidFill>
              </a:rPr>
              <a:t> </a:t>
            </a:r>
          </a:p>
          <a:p>
            <a:pPr eaLnBrk="1" hangingPunct="1">
              <a:lnSpc>
                <a:spcPct val="80000"/>
              </a:lnSpc>
            </a:pPr>
            <a:endParaRPr lang="en-US" sz="1800" b="1" smtClean="0">
              <a:solidFill>
                <a:srgbClr val="FF3300"/>
              </a:solidFill>
            </a:endParaRPr>
          </a:p>
          <a:p>
            <a:pPr eaLnBrk="1" hangingPunct="1">
              <a:lnSpc>
                <a:spcPct val="80000"/>
              </a:lnSpc>
            </a:pPr>
            <a:r>
              <a:rPr lang="en-US" sz="1800" b="1" smtClean="0"/>
              <a:t>2-4	CONCESSION of OPPONENTS NEXT STROKE IN MATCH PLAY</a:t>
            </a:r>
          </a:p>
          <a:p>
            <a:pPr lvl="2" eaLnBrk="1" hangingPunct="1">
              <a:lnSpc>
                <a:spcPct val="80000"/>
              </a:lnSpc>
              <a:buFont typeface="Wingdings" pitchFamily="2" charset="2"/>
              <a:buChar char="v"/>
            </a:pPr>
            <a:r>
              <a:rPr lang="en-US" sz="1800" b="1" smtClean="0">
                <a:solidFill>
                  <a:srgbClr val="FF3300"/>
                </a:solidFill>
              </a:rPr>
              <a:t>opponent’s ball must be at rest</a:t>
            </a:r>
            <a:r>
              <a:rPr lang="en-US" sz="1800" smtClean="0">
                <a:solidFill>
                  <a:srgbClr val="FF3300"/>
                </a:solidFill>
              </a:rPr>
              <a:t> </a:t>
            </a:r>
          </a:p>
          <a:p>
            <a:pPr lvl="2" eaLnBrk="1" hangingPunct="1">
              <a:lnSpc>
                <a:spcPct val="80000"/>
              </a:lnSpc>
              <a:buFont typeface="Wingdings" pitchFamily="2" charset="2"/>
              <a:buChar char="v"/>
            </a:pPr>
            <a:r>
              <a:rPr lang="en-US" sz="1800" smtClean="0">
                <a:solidFill>
                  <a:srgbClr val="3333CC"/>
                </a:solidFill>
              </a:rPr>
              <a:t>A's ball is the farthest from the hole with B's ball on the same line. Side C-D concedes B's next stroke for the four-ball match only, but B goes ahead and putts before A. In the four-ball match, A is disqualified for the hole (see Decision </a:t>
            </a:r>
            <a:r>
              <a:rPr lang="en-US" sz="1800" smtClean="0">
                <a:solidFill>
                  <a:srgbClr val="3333CC"/>
                </a:solidFill>
                <a:hlinkClick r:id="rId2" action="ppaction://hlinkfile"/>
              </a:rPr>
              <a:t>2-4/6</a:t>
            </a:r>
            <a:r>
              <a:rPr lang="en-US" sz="1800" smtClean="0">
                <a:solidFill>
                  <a:srgbClr val="3333CC"/>
                </a:solidFill>
              </a:rPr>
              <a:t>)</a:t>
            </a:r>
          </a:p>
          <a:p>
            <a:pPr eaLnBrk="1" hangingPunct="1">
              <a:lnSpc>
                <a:spcPct val="80000"/>
              </a:lnSpc>
            </a:pPr>
            <a:endParaRPr lang="en-US" sz="1800" b="1" smtClean="0">
              <a:solidFill>
                <a:srgbClr val="3333CC"/>
              </a:solidFill>
            </a:endParaRPr>
          </a:p>
          <a:p>
            <a:pPr eaLnBrk="1" hangingPunct="1">
              <a:lnSpc>
                <a:spcPct val="80000"/>
              </a:lnSpc>
            </a:pPr>
            <a:r>
              <a:rPr lang="en-US" sz="1800" b="1" smtClean="0"/>
              <a:t>2-5	CLAIMS  AND  DISPUTES</a:t>
            </a:r>
            <a:r>
              <a:rPr lang="en-US" sz="1400" b="1" smtClean="0"/>
              <a:t> </a:t>
            </a:r>
            <a:r>
              <a:rPr lang="en-US" sz="1400" b="1" smtClean="0">
                <a:solidFill>
                  <a:srgbClr val="FF3300"/>
                </a:solidFill>
              </a:rPr>
              <a:t>if a player makes a claim in a doubt or dispute and no rules official is available, the players must continue the match without delay. The </a:t>
            </a:r>
            <a:r>
              <a:rPr lang="en-US" sz="1400" b="1" i="1" smtClean="0">
                <a:solidFill>
                  <a:srgbClr val="FF3300"/>
                </a:solidFill>
                <a:hlinkClick r:id="rId3"/>
              </a:rPr>
              <a:t>Committee</a:t>
            </a:r>
            <a:r>
              <a:rPr lang="en-US" sz="1400" b="1" smtClean="0">
                <a:solidFill>
                  <a:srgbClr val="FF3300"/>
                </a:solidFill>
              </a:rPr>
              <a:t> may consider a claim only if the player making the claim notifies his opponent (i) that he is making a claim, (ii) of the facts of the situation and (iii) that he wants a ruling. The claim must be made before any player in the match plays from the next </a:t>
            </a:r>
            <a:r>
              <a:rPr lang="en-US" sz="1400" b="1" i="1" smtClean="0">
                <a:solidFill>
                  <a:srgbClr val="FF3300"/>
                </a:solidFill>
                <a:hlinkClick r:id="rId3"/>
              </a:rPr>
              <a:t>teeing ground</a:t>
            </a:r>
            <a:r>
              <a:rPr lang="en-US" sz="1400" b="1" smtClean="0">
                <a:solidFill>
                  <a:srgbClr val="FF3300"/>
                </a:solidFill>
              </a:rPr>
              <a:t> or, in the case of the last hole of the match, before all players in the match leave the </a:t>
            </a:r>
            <a:r>
              <a:rPr lang="en-US" sz="1400" b="1" i="1" smtClean="0">
                <a:solidFill>
                  <a:srgbClr val="FF3300"/>
                </a:solidFill>
                <a:hlinkClick r:id="rId3"/>
              </a:rPr>
              <a:t>putting green</a:t>
            </a:r>
            <a:r>
              <a:rPr lang="en-US" sz="1400" smtClean="0">
                <a:solidFill>
                  <a:srgbClr val="FF3300"/>
                </a:solidFill>
              </a:rPr>
              <a:t> </a:t>
            </a:r>
          </a:p>
          <a:p>
            <a:pPr eaLnBrk="1" hangingPunct="1">
              <a:lnSpc>
                <a:spcPct val="80000"/>
              </a:lnSpc>
            </a:pPr>
            <a:endParaRPr lang="en-US" sz="1400" b="1" smtClean="0">
              <a:solidFill>
                <a:srgbClr val="FF3300"/>
              </a:solidFill>
            </a:endParaRPr>
          </a:p>
          <a:p>
            <a:pPr eaLnBrk="1" hangingPunct="1">
              <a:lnSpc>
                <a:spcPct val="80000"/>
              </a:lnSpc>
            </a:pPr>
            <a:r>
              <a:rPr lang="en-US" sz="1800" b="1" smtClean="0"/>
              <a:t>2-6	GENERAL  PENALTY </a:t>
            </a:r>
            <a:r>
              <a:rPr lang="en-US" sz="1800" b="1" smtClean="0">
                <a:solidFill>
                  <a:srgbClr val="FF3300"/>
                </a:solidFill>
              </a:rPr>
              <a:t>Loss of hole</a:t>
            </a:r>
            <a:endParaRPr lang="en-US" sz="1800" b="1" smtClean="0"/>
          </a:p>
        </p:txBody>
      </p:sp>
      <p:sp>
        <p:nvSpPr>
          <p:cNvPr id="4505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505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5060" name="Picture 8" descr="CGA NEW - Color"/>
          <p:cNvPicPr>
            <a:picLocks noChangeAspect="1" noChangeArrowheads="1"/>
          </p:cNvPicPr>
          <p:nvPr/>
        </p:nvPicPr>
        <p:blipFill>
          <a:blip r:embed="rId4"/>
          <a:srcRect/>
          <a:stretch>
            <a:fillRect/>
          </a:stretch>
        </p:blipFill>
        <p:spPr bwMode="auto">
          <a:xfrm>
            <a:off x="381000" y="304800"/>
            <a:ext cx="762000" cy="762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body" idx="4294967295"/>
          </p:nvPr>
        </p:nvSpPr>
        <p:spPr>
          <a:xfrm>
            <a:off x="457200" y="1143000"/>
            <a:ext cx="8229600" cy="5410200"/>
          </a:xfrm>
        </p:spPr>
        <p:txBody>
          <a:bodyPr/>
          <a:lstStyle/>
          <a:p>
            <a:pPr eaLnBrk="1" hangingPunct="1"/>
            <a:endParaRPr lang="en-US" sz="2800" b="1" u="sng" smtClean="0"/>
          </a:p>
          <a:p>
            <a:pPr eaLnBrk="1" hangingPunct="1"/>
            <a:r>
              <a:rPr lang="en-US" sz="2800" b="1" u="sng" smtClean="0"/>
              <a:t>USGA  MATCH PLAY RULES OF GOLF</a:t>
            </a:r>
            <a:r>
              <a:rPr lang="en-US" sz="2400" b="1" u="sng" smtClean="0"/>
              <a:t> </a:t>
            </a:r>
            <a:r>
              <a:rPr lang="en-US" sz="1800" b="1" u="sng" smtClean="0"/>
              <a:t>(cont’d)</a:t>
            </a:r>
            <a:endParaRPr lang="en-US" sz="1800" b="1" smtClean="0"/>
          </a:p>
          <a:p>
            <a:pPr eaLnBrk="1" hangingPunct="1"/>
            <a:endParaRPr lang="en-US" sz="2400" b="1" smtClean="0"/>
          </a:p>
          <a:p>
            <a:pPr lvl="1" eaLnBrk="1" hangingPunct="1">
              <a:buFontTx/>
              <a:buChar char="•"/>
            </a:pPr>
            <a:r>
              <a:rPr lang="en-US" b="1" smtClean="0"/>
              <a:t>3-3 SECOND  BALL</a:t>
            </a:r>
          </a:p>
          <a:p>
            <a:pPr lvl="2" eaLnBrk="1" hangingPunct="1"/>
            <a:r>
              <a:rPr lang="en-US" b="1" smtClean="0">
                <a:solidFill>
                  <a:srgbClr val="FF3300"/>
                </a:solidFill>
              </a:rPr>
              <a:t>not allowed in Match Play</a:t>
            </a:r>
            <a:endParaRPr lang="en-US" smtClean="0"/>
          </a:p>
          <a:p>
            <a:pPr lvl="1" eaLnBrk="1" hangingPunct="1"/>
            <a:endParaRPr lang="en-US" sz="2000" b="1" smtClean="0"/>
          </a:p>
          <a:p>
            <a:pPr lvl="1" eaLnBrk="1" hangingPunct="1">
              <a:buFontTx/>
              <a:buChar char="•"/>
            </a:pPr>
            <a:r>
              <a:rPr lang="en-US" b="1" smtClean="0"/>
              <a:t>10-1 ORDER OF PLAY</a:t>
            </a:r>
          </a:p>
          <a:p>
            <a:pPr lvl="2" eaLnBrk="1" hangingPunct="1"/>
            <a:r>
              <a:rPr lang="en-US" b="1" smtClean="0">
                <a:solidFill>
                  <a:srgbClr val="FF3300"/>
                </a:solidFill>
              </a:rPr>
              <a:t>playing out of turn may constitute a replay</a:t>
            </a:r>
            <a:endParaRPr lang="en-US" smtClean="0"/>
          </a:p>
        </p:txBody>
      </p:sp>
      <p:sp>
        <p:nvSpPr>
          <p:cNvPr id="4608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608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6084" name="Picture 8" descr="CGA NEW - Color"/>
          <p:cNvPicPr>
            <a:picLocks noChangeAspect="1" noChangeArrowheads="1"/>
          </p:cNvPicPr>
          <p:nvPr/>
        </p:nvPicPr>
        <p:blipFill>
          <a:blip r:embed="rId2"/>
          <a:srcRect/>
          <a:stretch>
            <a:fillRect/>
          </a:stretch>
        </p:blipFill>
        <p:spPr bwMode="auto">
          <a:xfrm>
            <a:off x="381000" y="304800"/>
            <a:ext cx="762000" cy="762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20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219200" y="1600200"/>
            <a:ext cx="6553200" cy="4525963"/>
          </a:xfrm>
        </p:spPr>
        <p:txBody>
          <a:bodyPr/>
          <a:lstStyle/>
          <a:p>
            <a:pPr algn="ctr" eaLnBrk="1" hangingPunct="1">
              <a:buFontTx/>
              <a:buNone/>
              <a:defRPr/>
            </a:pPr>
            <a:r>
              <a:rPr lang="en-US" sz="2800" dirty="0" smtClean="0"/>
              <a:t>Agenda</a:t>
            </a:r>
            <a:endParaRPr lang="en-US" sz="2400" dirty="0" smtClean="0"/>
          </a:p>
          <a:p>
            <a:pPr eaLnBrk="1" hangingPunct="1">
              <a:defRPr/>
            </a:pPr>
            <a:r>
              <a:rPr lang="en-US" sz="4800" b="1" dirty="0" smtClean="0">
                <a:effectLst>
                  <a:outerShdw blurRad="38100" dist="38100" dir="2700000" algn="tl">
                    <a:srgbClr val="C0C0C0"/>
                  </a:outerShdw>
                </a:effectLst>
              </a:rPr>
              <a:t>Objectives today</a:t>
            </a:r>
          </a:p>
          <a:p>
            <a:pPr lvl="1" eaLnBrk="1" hangingPunct="1">
              <a:defRPr/>
            </a:pPr>
            <a:r>
              <a:rPr lang="en-US" b="1" dirty="0" smtClean="0">
                <a:effectLst>
                  <a:outerShdw blurRad="38100" dist="38100" dir="2700000" algn="tl">
                    <a:srgbClr val="C0C0C0"/>
                  </a:outerShdw>
                </a:effectLst>
              </a:rPr>
              <a:t>Review Format &amp; Rules of Play</a:t>
            </a:r>
          </a:p>
          <a:p>
            <a:pPr lvl="1" eaLnBrk="1" hangingPunct="1">
              <a:defRPr/>
            </a:pPr>
            <a:r>
              <a:rPr lang="en-US" b="1" dirty="0" smtClean="0">
                <a:effectLst>
                  <a:outerShdw blurRad="38100" dist="38100" dir="2700000" algn="tl">
                    <a:srgbClr val="C0C0C0"/>
                  </a:outerShdw>
                </a:effectLst>
              </a:rPr>
              <a:t>Discuss Captains Duties</a:t>
            </a:r>
          </a:p>
          <a:p>
            <a:pPr lvl="1" eaLnBrk="1" hangingPunct="1">
              <a:defRPr/>
            </a:pPr>
            <a:r>
              <a:rPr lang="en-US" b="1" dirty="0" smtClean="0">
                <a:effectLst>
                  <a:outerShdw blurRad="38100" dist="38100" dir="2700000" algn="tl">
                    <a:srgbClr val="C0C0C0"/>
                  </a:outerShdw>
                </a:effectLst>
              </a:rPr>
              <a:t>Review 4 TPP Tasks</a:t>
            </a:r>
          </a:p>
          <a:p>
            <a:pPr lvl="1" eaLnBrk="1" hangingPunct="1">
              <a:defRPr/>
            </a:pPr>
            <a:r>
              <a:rPr lang="en-US" b="1" dirty="0" smtClean="0">
                <a:effectLst>
                  <a:outerShdw blurRad="38100" dist="38100" dir="2700000" algn="tl">
                    <a:srgbClr val="C0C0C0"/>
                  </a:outerShdw>
                </a:effectLst>
              </a:rPr>
              <a:t>Preview 2015 Groups</a:t>
            </a:r>
          </a:p>
          <a:p>
            <a:pPr lvl="1" eaLnBrk="1" hangingPunct="1">
              <a:buFontTx/>
              <a:buNone/>
              <a:defRPr/>
            </a:pPr>
            <a:endParaRPr lang="en-US" sz="4400" b="1" dirty="0" smtClean="0">
              <a:effectLst>
                <a:outerShdw blurRad="38100" dist="38100" dir="2700000" algn="tl">
                  <a:srgbClr val="C0C0C0"/>
                </a:outerShdw>
              </a:effectLst>
            </a:endParaRPr>
          </a:p>
        </p:txBody>
      </p:sp>
      <p:sp>
        <p:nvSpPr>
          <p:cNvPr id="1945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945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946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body" idx="4294967295"/>
          </p:nvPr>
        </p:nvSpPr>
        <p:spPr>
          <a:xfrm>
            <a:off x="457200" y="1143000"/>
            <a:ext cx="8229600" cy="5410200"/>
          </a:xfrm>
        </p:spPr>
        <p:txBody>
          <a:bodyPr/>
          <a:lstStyle/>
          <a:p>
            <a:pPr eaLnBrk="1" hangingPunct="1">
              <a:lnSpc>
                <a:spcPct val="80000"/>
              </a:lnSpc>
            </a:pPr>
            <a:endParaRPr lang="en-US" sz="2000" b="1" u="sng" smtClean="0"/>
          </a:p>
          <a:p>
            <a:pPr eaLnBrk="1" hangingPunct="1">
              <a:lnSpc>
                <a:spcPct val="80000"/>
              </a:lnSpc>
            </a:pPr>
            <a:r>
              <a:rPr lang="en-US" sz="2000" b="1" u="sng" smtClean="0"/>
              <a:t>USGA  MATCH PLAY RULES OF GOLF (cont’d)</a:t>
            </a:r>
            <a:endParaRPr lang="en-US" sz="2000" b="1" smtClean="0"/>
          </a:p>
          <a:p>
            <a:pPr eaLnBrk="1" hangingPunct="1">
              <a:lnSpc>
                <a:spcPct val="80000"/>
              </a:lnSpc>
            </a:pPr>
            <a:endParaRPr lang="en-US" sz="800" b="1" smtClean="0"/>
          </a:p>
          <a:p>
            <a:pPr lvl="1" eaLnBrk="1" hangingPunct="1">
              <a:lnSpc>
                <a:spcPct val="80000"/>
              </a:lnSpc>
              <a:buFontTx/>
              <a:buChar char="•"/>
            </a:pPr>
            <a:r>
              <a:rPr lang="en-US" sz="1400" b="1" smtClean="0"/>
              <a:t>30-3</a:t>
            </a:r>
            <a:r>
              <a:rPr lang="en-US" sz="1400" b="1" i="1" smtClean="0"/>
              <a:t>. </a:t>
            </a:r>
            <a:r>
              <a:rPr lang="en-US" sz="1400" b="1" smtClean="0"/>
              <a:t> BEST-BALL AND FOUR-BALL MATCH PLAY</a:t>
            </a:r>
          </a:p>
          <a:p>
            <a:pPr lvl="2" eaLnBrk="1" hangingPunct="1">
              <a:lnSpc>
                <a:spcPct val="80000"/>
              </a:lnSpc>
              <a:buFontTx/>
              <a:buAutoNum type="alphaLcPeriod"/>
            </a:pPr>
            <a:r>
              <a:rPr lang="en-US" sz="1400" b="1" smtClean="0"/>
              <a:t>REPRESENTATION OF SIDE</a:t>
            </a:r>
            <a:r>
              <a:rPr lang="en-US" sz="1200" b="1" smtClean="0"/>
              <a:t> - </a:t>
            </a:r>
            <a:r>
              <a:rPr lang="en-US" sz="1200" smtClean="0">
                <a:solidFill>
                  <a:srgbClr val="FF3300"/>
                </a:solidFill>
              </a:rPr>
              <a:t>An absent </a:t>
            </a:r>
            <a:r>
              <a:rPr lang="en-US" sz="1200" i="1" smtClean="0">
                <a:solidFill>
                  <a:srgbClr val="FF3300"/>
                </a:solidFill>
                <a:hlinkClick r:id="rId2"/>
              </a:rPr>
              <a:t>partner</a:t>
            </a:r>
            <a:r>
              <a:rPr lang="en-US" sz="1200" smtClean="0">
                <a:solidFill>
                  <a:srgbClr val="FF3300"/>
                </a:solidFill>
              </a:rPr>
              <a:t> may join a match between holes, but not during play of a hole</a:t>
            </a:r>
            <a:r>
              <a:rPr lang="en-US" sz="1200" smtClean="0"/>
              <a:t> </a:t>
            </a:r>
          </a:p>
          <a:p>
            <a:pPr lvl="2" eaLnBrk="1" hangingPunct="1">
              <a:lnSpc>
                <a:spcPct val="80000"/>
              </a:lnSpc>
              <a:buFontTx/>
              <a:buAutoNum type="alphaLcPeriod"/>
            </a:pPr>
            <a:endParaRPr lang="en-US" sz="800" b="1" smtClean="0"/>
          </a:p>
          <a:p>
            <a:pPr lvl="2" eaLnBrk="1" hangingPunct="1">
              <a:lnSpc>
                <a:spcPct val="80000"/>
              </a:lnSpc>
              <a:buFontTx/>
              <a:buAutoNum type="alphaLcPeriod"/>
            </a:pPr>
            <a:r>
              <a:rPr lang="en-US" sz="1400" b="1" smtClean="0"/>
              <a:t>ORDER OF PLAY </a:t>
            </a:r>
            <a:r>
              <a:rPr lang="en-US" sz="1400" smtClean="0">
                <a:solidFill>
                  <a:srgbClr val="FF3300"/>
                </a:solidFill>
              </a:rPr>
              <a:t>Balls belonging to the same </a:t>
            </a:r>
            <a:r>
              <a:rPr lang="en-US" sz="1400" i="1" smtClean="0">
                <a:solidFill>
                  <a:srgbClr val="FF3300"/>
                </a:solidFill>
                <a:hlinkClick r:id="rId2"/>
              </a:rPr>
              <a:t>Side</a:t>
            </a:r>
            <a:r>
              <a:rPr lang="en-US" sz="1400" smtClean="0">
                <a:solidFill>
                  <a:srgbClr val="FF3300"/>
                </a:solidFill>
              </a:rPr>
              <a:t> may be played in the order the </a:t>
            </a:r>
            <a:r>
              <a:rPr lang="en-US" sz="1400" i="1" smtClean="0">
                <a:solidFill>
                  <a:srgbClr val="FF3300"/>
                </a:solidFill>
                <a:hlinkClick r:id="rId2"/>
              </a:rPr>
              <a:t>Side</a:t>
            </a:r>
            <a:r>
              <a:rPr lang="en-US" sz="1400" smtClean="0">
                <a:solidFill>
                  <a:srgbClr val="FF3300"/>
                </a:solidFill>
              </a:rPr>
              <a:t> considers best </a:t>
            </a:r>
          </a:p>
          <a:p>
            <a:pPr lvl="2" eaLnBrk="1" hangingPunct="1">
              <a:lnSpc>
                <a:spcPct val="80000"/>
              </a:lnSpc>
              <a:buFontTx/>
              <a:buAutoNum type="alphaLcPeriod"/>
            </a:pPr>
            <a:endParaRPr lang="en-US" sz="800" b="1" smtClean="0"/>
          </a:p>
          <a:p>
            <a:pPr lvl="2" eaLnBrk="1" hangingPunct="1">
              <a:lnSpc>
                <a:spcPct val="80000"/>
              </a:lnSpc>
              <a:buFontTx/>
              <a:buAutoNum type="alphaLcPeriod"/>
            </a:pPr>
            <a:r>
              <a:rPr lang="en-US" sz="1400" b="1" smtClean="0"/>
              <a:t>WRONG BALL </a:t>
            </a:r>
            <a:r>
              <a:rPr lang="en-US" sz="1400" smtClean="0">
                <a:solidFill>
                  <a:srgbClr val="FF3300"/>
                </a:solidFill>
              </a:rPr>
              <a:t>Individual involved is DQ’d for that hole, not his partner</a:t>
            </a:r>
          </a:p>
          <a:p>
            <a:pPr lvl="2" eaLnBrk="1" hangingPunct="1">
              <a:lnSpc>
                <a:spcPct val="80000"/>
              </a:lnSpc>
              <a:buFontTx/>
              <a:buAutoNum type="alphaLcPeriod"/>
            </a:pPr>
            <a:endParaRPr lang="en-US" sz="800" b="1" smtClean="0"/>
          </a:p>
          <a:p>
            <a:pPr lvl="2" eaLnBrk="1" hangingPunct="1">
              <a:lnSpc>
                <a:spcPct val="80000"/>
              </a:lnSpc>
              <a:buFontTx/>
              <a:buAutoNum type="alphaLcPeriod"/>
            </a:pPr>
            <a:r>
              <a:rPr lang="en-US" sz="1400" b="1" smtClean="0"/>
              <a:t>PENALTY TO A SIDE </a:t>
            </a:r>
            <a:r>
              <a:rPr lang="en-US" sz="1200" b="1" smtClean="0"/>
              <a:t>for a breach of any of the following by any </a:t>
            </a:r>
            <a:r>
              <a:rPr lang="en-US" sz="1200" b="1" i="1" smtClean="0">
                <a:hlinkClick r:id="rId2"/>
              </a:rPr>
              <a:t>partner</a:t>
            </a:r>
            <a:r>
              <a:rPr lang="en-US" sz="1200" smtClean="0"/>
              <a:t> </a:t>
            </a:r>
            <a:endParaRPr lang="en-US" sz="1400" b="1" smtClean="0"/>
          </a:p>
          <a:p>
            <a:pPr lvl="3" eaLnBrk="1" hangingPunct="1">
              <a:lnSpc>
                <a:spcPct val="80000"/>
              </a:lnSpc>
              <a:buFontTx/>
              <a:buChar char="•"/>
            </a:pPr>
            <a:r>
              <a:rPr lang="en-US" sz="1200" smtClean="0"/>
              <a:t>Rule 4 Clubs</a:t>
            </a:r>
          </a:p>
          <a:p>
            <a:pPr lvl="3" eaLnBrk="1" hangingPunct="1">
              <a:lnSpc>
                <a:spcPct val="80000"/>
              </a:lnSpc>
              <a:buFontTx/>
              <a:buChar char="•"/>
            </a:pPr>
            <a:r>
              <a:rPr lang="en-US" sz="1200" smtClean="0"/>
              <a:t>Rule 6-4 Caddie</a:t>
            </a:r>
          </a:p>
          <a:p>
            <a:pPr lvl="2" eaLnBrk="1" hangingPunct="1">
              <a:lnSpc>
                <a:spcPct val="80000"/>
              </a:lnSpc>
              <a:buFontTx/>
              <a:buAutoNum type="alphaLcPeriod"/>
            </a:pPr>
            <a:endParaRPr lang="en-US" sz="800" b="1" smtClean="0"/>
          </a:p>
          <a:p>
            <a:pPr lvl="2" eaLnBrk="1" hangingPunct="1">
              <a:lnSpc>
                <a:spcPct val="80000"/>
              </a:lnSpc>
              <a:buFontTx/>
              <a:buAutoNum type="alphaLcPeriod"/>
            </a:pPr>
            <a:r>
              <a:rPr lang="en-US" sz="1400" b="1" smtClean="0"/>
              <a:t>DISQUALIFICATION OF SIDE</a:t>
            </a:r>
          </a:p>
          <a:p>
            <a:pPr lvl="3" eaLnBrk="1" hangingPunct="1">
              <a:lnSpc>
                <a:spcPct val="80000"/>
              </a:lnSpc>
            </a:pPr>
            <a:r>
              <a:rPr lang="en-US" sz="1400" u="sng" smtClean="0"/>
              <a:t>A side shall be disqualified</a:t>
            </a:r>
            <a:r>
              <a:rPr lang="en-US" sz="1400" smtClean="0"/>
              <a:t> for a breach of any of the following by any partner:</a:t>
            </a:r>
          </a:p>
          <a:p>
            <a:pPr lvl="4" eaLnBrk="1" hangingPunct="1">
              <a:lnSpc>
                <a:spcPct val="80000"/>
              </a:lnSpc>
            </a:pPr>
            <a:r>
              <a:rPr lang="en-US" sz="1400" smtClean="0"/>
              <a:t>Rule 1-3		Agreement to Waive Rules.</a:t>
            </a:r>
          </a:p>
          <a:p>
            <a:pPr lvl="4" eaLnBrk="1" hangingPunct="1">
              <a:lnSpc>
                <a:spcPct val="80000"/>
              </a:lnSpc>
            </a:pPr>
            <a:r>
              <a:rPr lang="en-US" sz="1400" smtClean="0"/>
              <a:t>Rule 4-1or 2	Clubs.</a:t>
            </a:r>
          </a:p>
          <a:p>
            <a:pPr lvl="4" eaLnBrk="1" hangingPunct="1">
              <a:lnSpc>
                <a:spcPct val="80000"/>
              </a:lnSpc>
            </a:pPr>
            <a:r>
              <a:rPr lang="en-US" sz="1400" smtClean="0"/>
              <a:t>Rule 5-1or 2</a:t>
            </a:r>
            <a:r>
              <a:rPr lang="en-US" sz="1400" i="1" smtClean="0"/>
              <a:t>	</a:t>
            </a:r>
            <a:r>
              <a:rPr lang="en-US" sz="1400" smtClean="0"/>
              <a:t>The Ball.</a:t>
            </a:r>
          </a:p>
          <a:p>
            <a:pPr lvl="4" eaLnBrk="1" hangingPunct="1">
              <a:lnSpc>
                <a:spcPct val="80000"/>
              </a:lnSpc>
            </a:pPr>
            <a:r>
              <a:rPr lang="en-US" sz="1400" smtClean="0"/>
              <a:t>Rule 6-2a	Handicap (playing off higher handicap).</a:t>
            </a:r>
          </a:p>
          <a:p>
            <a:pPr lvl="4" eaLnBrk="1" hangingPunct="1">
              <a:lnSpc>
                <a:spcPct val="80000"/>
              </a:lnSpc>
            </a:pPr>
            <a:r>
              <a:rPr lang="en-US" sz="1400" smtClean="0"/>
              <a:t>Rule 6-4		Caddie.</a:t>
            </a:r>
          </a:p>
          <a:p>
            <a:pPr lvl="4" eaLnBrk="1" hangingPunct="1">
              <a:lnSpc>
                <a:spcPct val="80000"/>
              </a:lnSpc>
            </a:pPr>
            <a:r>
              <a:rPr lang="en-US" sz="1400" smtClean="0"/>
              <a:t>Rule 6-7		Undue Delay; Slow Play (repeated offense).</a:t>
            </a:r>
          </a:p>
          <a:p>
            <a:pPr lvl="4" eaLnBrk="1" hangingPunct="1">
              <a:lnSpc>
                <a:spcPct val="80000"/>
              </a:lnSpc>
            </a:pPr>
            <a:r>
              <a:rPr lang="en-US" sz="1400" smtClean="0"/>
              <a:t>Rule 14-3	Artificial Devices and Unusual Equipment.</a:t>
            </a:r>
            <a:endParaRPr lang="en-US" sz="1400" b="1" smtClean="0"/>
          </a:p>
          <a:p>
            <a:pPr lvl="3" eaLnBrk="1" hangingPunct="1">
              <a:lnSpc>
                <a:spcPct val="80000"/>
              </a:lnSpc>
            </a:pPr>
            <a:endParaRPr lang="en-US" sz="1000" smtClean="0"/>
          </a:p>
        </p:txBody>
      </p:sp>
      <p:sp>
        <p:nvSpPr>
          <p:cNvPr id="4710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710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7108" name="Picture 8" descr="CGA NEW - Color"/>
          <p:cNvPicPr>
            <a:picLocks noChangeAspect="1" noChangeArrowheads="1"/>
          </p:cNvPicPr>
          <p:nvPr/>
        </p:nvPicPr>
        <p:blipFill>
          <a:blip r:embed="rId3"/>
          <a:srcRect/>
          <a:stretch>
            <a:fillRect/>
          </a:stretch>
        </p:blipFill>
        <p:spPr bwMode="auto">
          <a:xfrm>
            <a:off x="381000" y="304800"/>
            <a:ext cx="762000" cy="762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fade">
                                      <p:cBhvr>
                                        <p:cTn id="7" dur="20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457200" y="1600200"/>
            <a:ext cx="8229600" cy="4267200"/>
          </a:xfrm>
        </p:spPr>
        <p:txBody>
          <a:bodyPr/>
          <a:lstStyle/>
          <a:p>
            <a:pPr marL="609600" indent="-609600" eaLnBrk="1" hangingPunct="1">
              <a:lnSpc>
                <a:spcPct val="80000"/>
              </a:lnSpc>
              <a:buFontTx/>
              <a:buNone/>
              <a:defRPr/>
            </a:pPr>
            <a:r>
              <a:rPr lang="en-US" b="1" u="sng">
                <a:effectLst>
                  <a:outerShdw blurRad="38100" dist="38100" dir="2700000" algn="tl">
                    <a:srgbClr val="C0C0C0"/>
                  </a:outerShdw>
                </a:effectLst>
              </a:rPr>
              <a:t>Rules of Play</a:t>
            </a:r>
            <a:endParaRPr lang="en-US" b="1" u="sng"/>
          </a:p>
          <a:p>
            <a:pPr marL="609600" indent="-609600" eaLnBrk="1" hangingPunct="1">
              <a:lnSpc>
                <a:spcPct val="80000"/>
              </a:lnSpc>
              <a:defRPr/>
            </a:pPr>
            <a:endParaRPr lang="en-US" sz="2800" b="1" u="sng"/>
          </a:p>
          <a:p>
            <a:pPr marL="609600" indent="-609600" eaLnBrk="1" hangingPunct="1">
              <a:lnSpc>
                <a:spcPct val="80000"/>
              </a:lnSpc>
              <a:buFontTx/>
              <a:buAutoNum type="arabicPeriod" startAt="13"/>
              <a:defRPr/>
            </a:pPr>
            <a:r>
              <a:rPr lang="en-US" sz="2800"/>
              <a:t>BALLS AND IMPLEMENTS</a:t>
            </a:r>
          </a:p>
          <a:p>
            <a:pPr marL="990600" lvl="1" indent="-533400" eaLnBrk="1" hangingPunct="1">
              <a:lnSpc>
                <a:spcPct val="80000"/>
              </a:lnSpc>
              <a:defRPr/>
            </a:pPr>
            <a:r>
              <a:rPr lang="en-US" sz="2400"/>
              <a:t>must conform to USGA standards</a:t>
            </a:r>
          </a:p>
          <a:p>
            <a:pPr marL="990600" lvl="1" indent="-533400" eaLnBrk="1" hangingPunct="1">
              <a:lnSpc>
                <a:spcPct val="80000"/>
              </a:lnSpc>
              <a:defRPr/>
            </a:pPr>
            <a:r>
              <a:rPr lang="en-US" sz="2400"/>
              <a:t>maximum 14 clubs</a:t>
            </a:r>
          </a:p>
          <a:p>
            <a:pPr marL="990600" lvl="1" indent="-533400" eaLnBrk="1" hangingPunct="1">
              <a:lnSpc>
                <a:spcPct val="80000"/>
              </a:lnSpc>
              <a:defRPr/>
            </a:pPr>
            <a:r>
              <a:rPr lang="en-US" sz="2400">
                <a:solidFill>
                  <a:srgbClr val="FF3300"/>
                </a:solidFill>
              </a:rPr>
              <a:t>“One Ball” rule not in effect</a:t>
            </a:r>
          </a:p>
          <a:p>
            <a:pPr marL="990600" lvl="1" indent="-533400" eaLnBrk="1" hangingPunct="1">
              <a:lnSpc>
                <a:spcPct val="80000"/>
              </a:lnSpc>
              <a:defRPr/>
            </a:pPr>
            <a:endParaRPr lang="en-US" sz="2400"/>
          </a:p>
          <a:p>
            <a:pPr marL="609600" indent="-609600" eaLnBrk="1" hangingPunct="1">
              <a:lnSpc>
                <a:spcPct val="80000"/>
              </a:lnSpc>
              <a:buFontTx/>
              <a:buAutoNum type="arabicPeriod" startAt="14"/>
              <a:defRPr/>
            </a:pPr>
            <a:r>
              <a:rPr lang="en-US" sz="2800"/>
              <a:t>MATCH PLAY CLAIMS</a:t>
            </a:r>
          </a:p>
          <a:p>
            <a:pPr marL="990600" lvl="1" indent="-533400" eaLnBrk="1" hangingPunct="1">
              <a:lnSpc>
                <a:spcPct val="80000"/>
              </a:lnSpc>
              <a:defRPr/>
            </a:pPr>
            <a:r>
              <a:rPr lang="en-US" sz="2400"/>
              <a:t>must be made before teeing off on next hole</a:t>
            </a:r>
          </a:p>
          <a:p>
            <a:pPr marL="990600" lvl="1" indent="-533400" eaLnBrk="1" hangingPunct="1">
              <a:lnSpc>
                <a:spcPct val="80000"/>
              </a:lnSpc>
              <a:defRPr/>
            </a:pPr>
            <a:r>
              <a:rPr lang="en-US" sz="2400"/>
              <a:t>the privilege of playing a 2nd ball </a:t>
            </a:r>
            <a:r>
              <a:rPr lang="en-US" sz="2400" u="sng"/>
              <a:t>does not exist</a:t>
            </a:r>
          </a:p>
        </p:txBody>
      </p:sp>
      <p:sp>
        <p:nvSpPr>
          <p:cNvPr id="4813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813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813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457200" y="1600200"/>
            <a:ext cx="8229600" cy="4267200"/>
          </a:xfrm>
        </p:spPr>
        <p:txBody>
          <a:bodyPr/>
          <a:lstStyle/>
          <a:p>
            <a:pPr marL="609600" indent="-609600" eaLnBrk="1" hangingPunct="1">
              <a:lnSpc>
                <a:spcPct val="80000"/>
              </a:lnSpc>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lnSpc>
                <a:spcPct val="80000"/>
              </a:lnSpc>
              <a:defRPr/>
            </a:pPr>
            <a:endParaRPr lang="en-US" sz="2400" b="1" u="sng" smtClean="0"/>
          </a:p>
          <a:p>
            <a:pPr marL="609600" indent="-609600" eaLnBrk="1" hangingPunct="1">
              <a:lnSpc>
                <a:spcPct val="80000"/>
              </a:lnSpc>
              <a:buFontTx/>
              <a:buAutoNum type="arabicPeriod" startAt="15"/>
              <a:defRPr/>
            </a:pPr>
            <a:r>
              <a:rPr lang="en-US" sz="2800" smtClean="0"/>
              <a:t>ADVICE</a:t>
            </a:r>
          </a:p>
          <a:p>
            <a:pPr marL="990600" lvl="1" indent="-533400" eaLnBrk="1" hangingPunct="1">
              <a:lnSpc>
                <a:spcPct val="80000"/>
              </a:lnSpc>
              <a:defRPr/>
            </a:pPr>
            <a:r>
              <a:rPr lang="en-US" sz="2400" smtClean="0"/>
              <a:t>Allowed when four-ball match undecided</a:t>
            </a:r>
          </a:p>
          <a:p>
            <a:pPr marL="990600" lvl="1" indent="-533400" eaLnBrk="1" hangingPunct="1">
              <a:lnSpc>
                <a:spcPct val="80000"/>
              </a:lnSpc>
              <a:defRPr/>
            </a:pPr>
            <a:endParaRPr lang="en-US" sz="2400" smtClean="0"/>
          </a:p>
          <a:p>
            <a:pPr marL="990600" lvl="1" indent="-533400" eaLnBrk="1" hangingPunct="1">
              <a:lnSpc>
                <a:spcPct val="80000"/>
              </a:lnSpc>
              <a:defRPr/>
            </a:pPr>
            <a:r>
              <a:rPr lang="en-US" sz="2400" smtClean="0"/>
              <a:t>Not allowed when a four-ball match is closed out</a:t>
            </a:r>
          </a:p>
          <a:p>
            <a:pPr marL="1752600" lvl="3" indent="-381000" eaLnBrk="1" hangingPunct="1">
              <a:lnSpc>
                <a:spcPct val="80000"/>
              </a:lnSpc>
              <a:defRPr/>
            </a:pPr>
            <a:r>
              <a:rPr lang="en-US" sz="1800" smtClean="0">
                <a:solidFill>
                  <a:srgbClr val="FF0000"/>
                </a:solidFill>
              </a:rPr>
              <a:t>exception: when one players individual match is closed, he can become a non-playing caddy for his partner    </a:t>
            </a:r>
          </a:p>
          <a:p>
            <a:pPr marL="1371600" lvl="2" indent="-457200" eaLnBrk="1" hangingPunct="1">
              <a:lnSpc>
                <a:spcPct val="80000"/>
              </a:lnSpc>
              <a:defRPr/>
            </a:pPr>
            <a:endParaRPr lang="en-US" sz="2000" smtClean="0">
              <a:solidFill>
                <a:srgbClr val="FF0000"/>
              </a:solidFill>
            </a:endParaRPr>
          </a:p>
          <a:p>
            <a:pPr marL="609600" indent="-609600" eaLnBrk="1" hangingPunct="1">
              <a:lnSpc>
                <a:spcPct val="80000"/>
              </a:lnSpc>
              <a:buFontTx/>
              <a:buAutoNum type="arabicPeriod" startAt="16"/>
              <a:defRPr/>
            </a:pPr>
            <a:r>
              <a:rPr lang="en-US" sz="2800" smtClean="0"/>
              <a:t>GOLF CARTS AND CADDIES</a:t>
            </a:r>
          </a:p>
          <a:p>
            <a:pPr marL="990600" lvl="1" indent="-533400" eaLnBrk="1" hangingPunct="1">
              <a:lnSpc>
                <a:spcPct val="80000"/>
              </a:lnSpc>
              <a:defRPr/>
            </a:pPr>
            <a:r>
              <a:rPr lang="en-US" sz="2400" smtClean="0"/>
              <a:t>equal caddy availability</a:t>
            </a:r>
          </a:p>
          <a:p>
            <a:pPr marL="990600" lvl="1" indent="-533400" eaLnBrk="1" hangingPunct="1">
              <a:lnSpc>
                <a:spcPct val="80000"/>
              </a:lnSpc>
              <a:defRPr/>
            </a:pPr>
            <a:endParaRPr lang="en-US" smtClean="0"/>
          </a:p>
        </p:txBody>
      </p:sp>
      <p:sp>
        <p:nvSpPr>
          <p:cNvPr id="4915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915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4915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1600200"/>
            <a:ext cx="8229600" cy="5029200"/>
          </a:xfrm>
        </p:spPr>
        <p:txBody>
          <a:bodyPr/>
          <a:lstStyle/>
          <a:p>
            <a:pPr marL="609600" indent="-609600" eaLnBrk="1" hangingPunct="1">
              <a:lnSpc>
                <a:spcPct val="90000"/>
              </a:lnSpc>
              <a:buFontTx/>
              <a:buNone/>
              <a:defRPr/>
            </a:pPr>
            <a:r>
              <a:rPr lang="en-US" sz="2800" b="1" u="sng" dirty="0" smtClean="0">
                <a:effectLst>
                  <a:outerShdw blurRad="38100" dist="38100" dir="2700000" algn="tl">
                    <a:srgbClr val="C0C0C0"/>
                  </a:outerShdw>
                </a:effectLst>
              </a:rPr>
              <a:t>Rules of Play</a:t>
            </a:r>
            <a:endParaRPr lang="en-US" sz="2800" b="1" u="sng" dirty="0" smtClean="0"/>
          </a:p>
          <a:p>
            <a:pPr marL="609600" indent="-609600" eaLnBrk="1" hangingPunct="1">
              <a:lnSpc>
                <a:spcPct val="90000"/>
              </a:lnSpc>
              <a:defRPr/>
            </a:pPr>
            <a:endParaRPr lang="en-US" sz="1200" dirty="0" smtClean="0"/>
          </a:p>
          <a:p>
            <a:pPr marL="609600" indent="-609600" eaLnBrk="1" hangingPunct="1">
              <a:lnSpc>
                <a:spcPct val="90000"/>
              </a:lnSpc>
              <a:buFontTx/>
              <a:buAutoNum type="arabicPeriod" startAt="17"/>
              <a:defRPr/>
            </a:pPr>
            <a:r>
              <a:rPr lang="en-US" sz="2800" dirty="0" smtClean="0"/>
              <a:t>POSTPONED AND SUSPENDED MATCHES</a:t>
            </a:r>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400" dirty="0" smtClean="0"/>
              <a:t>pertains to both Regular Season &amp; Playoff matches</a:t>
            </a:r>
            <a:endParaRPr lang="en-US" sz="2400" dirty="0"/>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400" dirty="0" smtClean="0"/>
              <a:t>rescheduled by both captains if postponed</a:t>
            </a:r>
          </a:p>
          <a:p>
            <a:pPr marL="990600" lvl="1" indent="-533400" eaLnBrk="1" hangingPunct="1">
              <a:lnSpc>
                <a:spcPct val="90000"/>
              </a:lnSpc>
              <a:defRPr/>
            </a:pPr>
            <a:endParaRPr lang="en-US" sz="1200" dirty="0" smtClean="0"/>
          </a:p>
          <a:p>
            <a:pPr marL="990600" lvl="1" indent="-533400" eaLnBrk="1" hangingPunct="1">
              <a:lnSpc>
                <a:spcPct val="90000"/>
              </a:lnSpc>
              <a:defRPr/>
            </a:pPr>
            <a:r>
              <a:rPr lang="en-US" sz="2400" dirty="0" smtClean="0"/>
              <a:t>suspended: </a:t>
            </a:r>
            <a:r>
              <a:rPr lang="en-US" sz="2400" dirty="0" smtClean="0">
                <a:solidFill>
                  <a:srgbClr val="FF3300"/>
                </a:solidFill>
              </a:rPr>
              <a:t>ALL matches NOT completing 9 holes</a:t>
            </a:r>
            <a:r>
              <a:rPr lang="en-US" sz="2400" dirty="0" smtClean="0"/>
              <a:t>;</a:t>
            </a:r>
          </a:p>
          <a:p>
            <a:pPr marL="1371600" lvl="2" indent="-457200" eaLnBrk="1" hangingPunct="1">
              <a:lnSpc>
                <a:spcPct val="90000"/>
              </a:lnSpc>
              <a:defRPr/>
            </a:pPr>
            <a:r>
              <a:rPr lang="en-US" sz="2000" dirty="0" smtClean="0"/>
              <a:t>entire match to be replayed at later date</a:t>
            </a:r>
          </a:p>
          <a:p>
            <a:pPr marL="1371600" lvl="2" indent="-457200" eaLnBrk="1" hangingPunct="1">
              <a:lnSpc>
                <a:spcPct val="90000"/>
              </a:lnSpc>
              <a:defRPr/>
            </a:pPr>
            <a:endParaRPr lang="en-US" sz="1200" dirty="0" smtClean="0"/>
          </a:p>
          <a:p>
            <a:pPr marL="990600" lvl="1" indent="-533400" eaLnBrk="1" hangingPunct="1">
              <a:lnSpc>
                <a:spcPct val="90000"/>
              </a:lnSpc>
              <a:defRPr/>
            </a:pPr>
            <a:r>
              <a:rPr lang="en-US" sz="2400" dirty="0" smtClean="0"/>
              <a:t>suspended: </a:t>
            </a:r>
            <a:r>
              <a:rPr lang="en-US" sz="2400" dirty="0" smtClean="0">
                <a:solidFill>
                  <a:srgbClr val="FF3300"/>
                </a:solidFill>
              </a:rPr>
              <a:t>ALL matches COMPLETING 9 holes</a:t>
            </a:r>
            <a:r>
              <a:rPr lang="en-US" sz="2400" dirty="0" smtClean="0"/>
              <a:t>;</a:t>
            </a:r>
          </a:p>
          <a:p>
            <a:pPr marL="1371600" lvl="2" indent="-457200" eaLnBrk="1" hangingPunct="1">
              <a:lnSpc>
                <a:spcPct val="90000"/>
              </a:lnSpc>
              <a:defRPr/>
            </a:pPr>
            <a:r>
              <a:rPr lang="en-US" sz="2000" dirty="0" smtClean="0"/>
              <a:t>all matches stand based on the last completed hole at the time play was suspended  </a:t>
            </a:r>
          </a:p>
          <a:p>
            <a:pPr marL="1371600" lvl="2" indent="-457200" eaLnBrk="1" hangingPunct="1">
              <a:lnSpc>
                <a:spcPct val="90000"/>
              </a:lnSpc>
              <a:defRPr/>
            </a:pPr>
            <a:endParaRPr lang="en-US" sz="1800" dirty="0" smtClean="0"/>
          </a:p>
          <a:p>
            <a:pPr marL="990600" lvl="1" indent="-533400" eaLnBrk="1" hangingPunct="1">
              <a:lnSpc>
                <a:spcPct val="90000"/>
              </a:lnSpc>
              <a:defRPr/>
            </a:pPr>
            <a:endParaRPr lang="en-US" sz="2400" dirty="0" smtClean="0"/>
          </a:p>
        </p:txBody>
      </p:sp>
      <p:sp>
        <p:nvSpPr>
          <p:cNvPr id="5017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017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0180" name="Picture 9"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sz="2400" b="1" u="sng" dirty="0">
                <a:effectLst>
                  <a:outerShdw blurRad="38100" dist="38100" dir="2700000" algn="tl">
                    <a:srgbClr val="C0C0C0"/>
                  </a:outerShdw>
                </a:effectLst>
              </a:rPr>
              <a:t>Rules of Play</a:t>
            </a:r>
            <a:endParaRPr lang="en-US" sz="2400" b="1" u="sng" dirty="0"/>
          </a:p>
          <a:p>
            <a:pPr marL="609600" indent="-609600" eaLnBrk="1" hangingPunct="1">
              <a:defRPr/>
            </a:pPr>
            <a:endParaRPr lang="en-US" sz="2800" b="1" u="sng" dirty="0"/>
          </a:p>
          <a:p>
            <a:pPr marL="609600" indent="-609600" eaLnBrk="1" hangingPunct="1">
              <a:buFontTx/>
              <a:buAutoNum type="arabicPeriod" startAt="18"/>
              <a:defRPr/>
            </a:pPr>
            <a:r>
              <a:rPr lang="en-US" sz="2800" dirty="0" smtClean="0"/>
              <a:t>WITHDRAWAL </a:t>
            </a:r>
            <a:r>
              <a:rPr lang="en-US" sz="2800" dirty="0"/>
              <a:t>FROM TEAM PLAY</a:t>
            </a:r>
          </a:p>
          <a:p>
            <a:pPr marL="990600" lvl="1" indent="-533400" eaLnBrk="1" hangingPunct="1">
              <a:defRPr/>
            </a:pPr>
            <a:r>
              <a:rPr lang="en-US" sz="2400" dirty="0"/>
              <a:t>may result in ineligibility next year</a:t>
            </a:r>
          </a:p>
          <a:p>
            <a:pPr marL="990600" lvl="1" indent="-533400" eaLnBrk="1" hangingPunct="1">
              <a:defRPr/>
            </a:pPr>
            <a:endParaRPr lang="en-US" sz="2400" dirty="0"/>
          </a:p>
          <a:p>
            <a:pPr marL="609600" indent="-609600" eaLnBrk="1" hangingPunct="1">
              <a:buFontTx/>
              <a:buAutoNum type="arabicPeriod" startAt="19"/>
              <a:defRPr/>
            </a:pPr>
            <a:r>
              <a:rPr lang="en-US" sz="2800" dirty="0"/>
              <a:t>FORFEITURES</a:t>
            </a:r>
          </a:p>
          <a:p>
            <a:pPr marL="990600" lvl="1" indent="-533400" eaLnBrk="1" hangingPunct="1">
              <a:defRPr/>
            </a:pPr>
            <a:r>
              <a:rPr lang="en-US" sz="2400" dirty="0"/>
              <a:t>shall be scored as "no match“</a:t>
            </a:r>
          </a:p>
          <a:p>
            <a:pPr marL="990600" lvl="1" indent="-533400" eaLnBrk="1" hangingPunct="1">
              <a:defRPr/>
            </a:pPr>
            <a:r>
              <a:rPr lang="en-US" sz="2400" dirty="0"/>
              <a:t>previous matches played will be considered as "no match" in determining the final group standings</a:t>
            </a:r>
          </a:p>
          <a:p>
            <a:pPr marL="990600" lvl="1" indent="-533400" eaLnBrk="1" hangingPunct="1">
              <a:defRPr/>
            </a:pPr>
            <a:endParaRPr lang="en-US" sz="2400" dirty="0"/>
          </a:p>
          <a:p>
            <a:pPr marL="990600" lvl="1" indent="-533400" eaLnBrk="1" hangingPunct="1">
              <a:defRPr/>
            </a:pPr>
            <a:endParaRPr lang="en-US" sz="2400" dirty="0"/>
          </a:p>
        </p:txBody>
      </p:sp>
      <p:sp>
        <p:nvSpPr>
          <p:cNvPr id="5120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120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1204"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defRPr/>
            </a:pPr>
            <a:endParaRPr lang="en-US" sz="1600" b="1" u="sng" smtClean="0"/>
          </a:p>
          <a:p>
            <a:pPr marL="609600" indent="-609600" eaLnBrk="1" hangingPunct="1">
              <a:buFontTx/>
              <a:buAutoNum type="arabicPeriod" startAt="20"/>
              <a:defRPr/>
            </a:pPr>
            <a:r>
              <a:rPr lang="en-US" smtClean="0"/>
              <a:t> </a:t>
            </a:r>
            <a:r>
              <a:rPr lang="en-US" sz="2800" smtClean="0"/>
              <a:t>PROTESTS</a:t>
            </a:r>
          </a:p>
          <a:p>
            <a:pPr marL="990600" lvl="1" indent="-533400" eaLnBrk="1" hangingPunct="1">
              <a:defRPr/>
            </a:pPr>
            <a:r>
              <a:rPr lang="en-US" sz="2000" smtClean="0"/>
              <a:t>once reviewed and agreed by both Captains, results will be considered "official", unless a valid protest has been made</a:t>
            </a:r>
          </a:p>
          <a:p>
            <a:pPr marL="990600" lvl="1" indent="-533400" eaLnBrk="1" hangingPunct="1">
              <a:defRPr/>
            </a:pPr>
            <a:r>
              <a:rPr lang="en-US" sz="2000" smtClean="0">
                <a:solidFill>
                  <a:srgbClr val="FF0000"/>
                </a:solidFill>
              </a:rPr>
              <a:t>subsequent protest shall not be considered unless it is based on facts previously unknown to the team making the claim</a:t>
            </a:r>
          </a:p>
          <a:p>
            <a:pPr marL="990600" lvl="1" indent="-533400" eaLnBrk="1" hangingPunct="1">
              <a:defRPr/>
            </a:pPr>
            <a:r>
              <a:rPr lang="en-US" sz="2000" smtClean="0"/>
              <a:t>must be made by the </a:t>
            </a:r>
            <a:r>
              <a:rPr lang="en-US" sz="2000" u="sng" smtClean="0"/>
              <a:t>team Captain</a:t>
            </a:r>
          </a:p>
          <a:p>
            <a:pPr marL="990600" lvl="1" indent="-533400" eaLnBrk="1" hangingPunct="1">
              <a:defRPr/>
            </a:pPr>
            <a:r>
              <a:rPr lang="en-US" sz="2000" smtClean="0">
                <a:solidFill>
                  <a:srgbClr val="FF0000"/>
                </a:solidFill>
              </a:rPr>
              <a:t>must be registered with the opponent's Captain </a:t>
            </a:r>
          </a:p>
          <a:p>
            <a:pPr marL="990600" lvl="1" indent="-533400" eaLnBrk="1" hangingPunct="1">
              <a:defRPr/>
            </a:pPr>
            <a:r>
              <a:rPr lang="en-US" sz="2000" smtClean="0"/>
              <a:t>must be submitted in writing (by </a:t>
            </a:r>
            <a:r>
              <a:rPr lang="en-US" sz="2000" i="1" smtClean="0"/>
              <a:t>email</a:t>
            </a:r>
            <a:r>
              <a:rPr lang="en-US" sz="2000" smtClean="0"/>
              <a:t>)</a:t>
            </a:r>
          </a:p>
        </p:txBody>
      </p:sp>
      <p:sp>
        <p:nvSpPr>
          <p:cNvPr id="5222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222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222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1600200"/>
            <a:ext cx="8229600" cy="4267200"/>
          </a:xfrm>
        </p:spPr>
        <p:txBody>
          <a:bodyPr/>
          <a:lstStyle/>
          <a:p>
            <a:pPr marL="609600" indent="-609600" eaLnBrk="1" hangingPunct="1">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defRPr/>
            </a:pPr>
            <a:endParaRPr lang="en-US" sz="2800" b="1" u="sng" smtClean="0"/>
          </a:p>
          <a:p>
            <a:pPr marL="609600" indent="-609600" eaLnBrk="1" hangingPunct="1">
              <a:buFontTx/>
              <a:buAutoNum type="arabicPeriod" startAt="21"/>
              <a:defRPr/>
            </a:pPr>
            <a:r>
              <a:rPr lang="en-US" sz="2800" smtClean="0"/>
              <a:t>GROUP WINNERS</a:t>
            </a:r>
          </a:p>
          <a:p>
            <a:pPr marL="990600" lvl="1" indent="-533400" eaLnBrk="1" hangingPunct="1">
              <a:defRPr/>
            </a:pPr>
            <a:r>
              <a:rPr lang="en-US" sz="2400" smtClean="0"/>
              <a:t>determined on “</a:t>
            </a:r>
            <a:r>
              <a:rPr lang="en-US" sz="2400" b="1" u="sng" smtClean="0"/>
              <a:t>Record points”</a:t>
            </a:r>
            <a:r>
              <a:rPr lang="en-US" sz="2400" smtClean="0"/>
              <a:t> based on the Club’s won and lost record</a:t>
            </a:r>
          </a:p>
          <a:p>
            <a:pPr marL="1371600" lvl="2" indent="-457200" eaLnBrk="1" hangingPunct="1">
              <a:defRPr/>
            </a:pPr>
            <a:r>
              <a:rPr lang="en-US" sz="2000" smtClean="0"/>
              <a:t>three  (3) points for a win </a:t>
            </a:r>
          </a:p>
          <a:p>
            <a:pPr marL="1371600" lvl="2" indent="-457200" eaLnBrk="1" hangingPunct="1">
              <a:defRPr/>
            </a:pPr>
            <a:r>
              <a:rPr lang="en-US" sz="2000" smtClean="0"/>
              <a:t>one    (1) point for a tie </a:t>
            </a:r>
          </a:p>
          <a:p>
            <a:pPr marL="1371600" lvl="2" indent="-457200" eaLnBrk="1" hangingPunct="1">
              <a:defRPr/>
            </a:pPr>
            <a:r>
              <a:rPr lang="en-US" sz="2000" smtClean="0"/>
              <a:t>zero   (0) points for a loss</a:t>
            </a:r>
          </a:p>
          <a:p>
            <a:pPr marL="990600" lvl="1" indent="-533400" eaLnBrk="1" hangingPunct="1">
              <a:defRPr/>
            </a:pPr>
            <a:r>
              <a:rPr lang="en-US" sz="2400" smtClean="0"/>
              <a:t>accumulated match points used to break ties</a:t>
            </a:r>
          </a:p>
        </p:txBody>
      </p:sp>
      <p:sp>
        <p:nvSpPr>
          <p:cNvPr id="5325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325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325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1600200"/>
            <a:ext cx="8229600" cy="4267200"/>
          </a:xfrm>
        </p:spPr>
        <p:txBody>
          <a:bodyPr/>
          <a:lstStyle/>
          <a:p>
            <a:pPr marL="609600" indent="-609600" eaLnBrk="1" hangingPunct="1">
              <a:lnSpc>
                <a:spcPct val="90000"/>
              </a:lnSpc>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lnSpc>
                <a:spcPct val="90000"/>
              </a:lnSpc>
              <a:defRPr/>
            </a:pPr>
            <a:endParaRPr lang="en-US" b="1" u="sng" smtClean="0"/>
          </a:p>
          <a:p>
            <a:pPr marL="609600" indent="-609600" eaLnBrk="1" hangingPunct="1">
              <a:lnSpc>
                <a:spcPct val="90000"/>
              </a:lnSpc>
              <a:buFontTx/>
              <a:buAutoNum type="arabicPeriod" startAt="22"/>
              <a:defRPr/>
            </a:pPr>
            <a:r>
              <a:rPr lang="en-US" sz="2800" smtClean="0"/>
              <a:t>PLAY-OFF MATCHES</a:t>
            </a:r>
          </a:p>
          <a:p>
            <a:pPr marL="990600" lvl="1" indent="-533400" eaLnBrk="1" hangingPunct="1">
              <a:lnSpc>
                <a:spcPct val="90000"/>
              </a:lnSpc>
              <a:defRPr/>
            </a:pPr>
            <a:r>
              <a:rPr lang="en-US" sz="2000" smtClean="0"/>
              <a:t>Minimum of 32 teams qualify for play-offs (group winners +)</a:t>
            </a:r>
          </a:p>
          <a:p>
            <a:pPr marL="990600" lvl="1" indent="-533400" eaLnBrk="1" hangingPunct="1">
              <a:lnSpc>
                <a:spcPct val="90000"/>
              </a:lnSpc>
              <a:defRPr/>
            </a:pPr>
            <a:endParaRPr lang="en-US" sz="2000" smtClean="0"/>
          </a:p>
          <a:p>
            <a:pPr marL="990600" lvl="1" indent="-533400" eaLnBrk="1" hangingPunct="1">
              <a:lnSpc>
                <a:spcPct val="90000"/>
              </a:lnSpc>
              <a:defRPr/>
            </a:pPr>
            <a:r>
              <a:rPr lang="en-US" sz="2000" smtClean="0"/>
              <a:t>single elimination</a:t>
            </a:r>
          </a:p>
          <a:p>
            <a:pPr marL="990600" lvl="1" indent="-533400" eaLnBrk="1" hangingPunct="1">
              <a:lnSpc>
                <a:spcPct val="90000"/>
              </a:lnSpc>
              <a:defRPr/>
            </a:pPr>
            <a:endParaRPr lang="en-US" sz="2000" smtClean="0"/>
          </a:p>
          <a:p>
            <a:pPr marL="990600" lvl="1" indent="-533400" eaLnBrk="1" hangingPunct="1">
              <a:lnSpc>
                <a:spcPct val="90000"/>
              </a:lnSpc>
              <a:defRPr/>
            </a:pPr>
            <a:r>
              <a:rPr lang="en-US" sz="2000" smtClean="0"/>
              <a:t>1</a:t>
            </a:r>
            <a:r>
              <a:rPr lang="en-US" sz="2000" baseline="30000" smtClean="0"/>
              <a:t>st</a:t>
            </a:r>
            <a:r>
              <a:rPr lang="en-US" sz="2000" smtClean="0"/>
              <a:t> round will avoid same group match-ups</a:t>
            </a:r>
          </a:p>
          <a:p>
            <a:pPr marL="990600" lvl="1" indent="-533400" eaLnBrk="1" hangingPunct="1">
              <a:lnSpc>
                <a:spcPct val="90000"/>
              </a:lnSpc>
              <a:defRPr/>
            </a:pPr>
            <a:endParaRPr lang="en-US" sz="2000" smtClean="0"/>
          </a:p>
          <a:p>
            <a:pPr marL="990600" lvl="1" indent="-533400" eaLnBrk="1" hangingPunct="1">
              <a:lnSpc>
                <a:spcPct val="90000"/>
              </a:lnSpc>
              <a:defRPr/>
            </a:pPr>
            <a:r>
              <a:rPr lang="en-US" sz="2000" smtClean="0"/>
              <a:t>split format used prior to the Finals </a:t>
            </a:r>
            <a:r>
              <a:rPr lang="en-US" sz="1400" smtClean="0"/>
              <a:t>(6 players at home and 6 away)</a:t>
            </a:r>
          </a:p>
        </p:txBody>
      </p:sp>
      <p:sp>
        <p:nvSpPr>
          <p:cNvPr id="5427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427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427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457200" y="1600200"/>
            <a:ext cx="8229600" cy="4876800"/>
          </a:xfrm>
        </p:spPr>
        <p:txBody>
          <a:bodyPr/>
          <a:lstStyle/>
          <a:p>
            <a:pPr marL="609600" indent="-609600" eaLnBrk="1" hangingPunct="1">
              <a:lnSpc>
                <a:spcPct val="80000"/>
              </a:lnSpc>
              <a:buFontTx/>
              <a:buNone/>
              <a:defRPr/>
            </a:pPr>
            <a:r>
              <a:rPr lang="en-US" b="1" u="sng" dirty="0" smtClean="0">
                <a:effectLst>
                  <a:outerShdw blurRad="38100" dist="38100" dir="2700000" algn="tl">
                    <a:srgbClr val="C0C0C0"/>
                  </a:outerShdw>
                </a:effectLst>
              </a:rPr>
              <a:t>Rules of Play</a:t>
            </a:r>
            <a:endParaRPr lang="en-US" b="1" u="sng" dirty="0" smtClean="0"/>
          </a:p>
          <a:p>
            <a:pPr marL="609600" indent="-609600" eaLnBrk="1" hangingPunct="1">
              <a:lnSpc>
                <a:spcPct val="80000"/>
              </a:lnSpc>
              <a:defRPr/>
            </a:pPr>
            <a:endParaRPr lang="en-US" sz="900" b="1" u="sng" dirty="0" smtClean="0"/>
          </a:p>
          <a:p>
            <a:pPr marL="609600" indent="-609600" eaLnBrk="1" hangingPunct="1">
              <a:lnSpc>
                <a:spcPct val="80000"/>
              </a:lnSpc>
              <a:buFontTx/>
              <a:buAutoNum type="arabicPeriod" startAt="22"/>
              <a:defRPr/>
            </a:pPr>
            <a:r>
              <a:rPr lang="en-US" sz="2800" dirty="0" smtClean="0"/>
              <a:t>PLAY-OFF MATCHES (cont’d)</a:t>
            </a:r>
          </a:p>
          <a:p>
            <a:pPr marL="609600" indent="-609600" eaLnBrk="1" hangingPunct="1">
              <a:lnSpc>
                <a:spcPct val="80000"/>
              </a:lnSpc>
              <a:buFontTx/>
              <a:buAutoNum type="arabicPeriod" startAt="22"/>
              <a:defRPr/>
            </a:pPr>
            <a:endParaRPr lang="en-US" sz="1400" dirty="0" smtClean="0"/>
          </a:p>
          <a:p>
            <a:pPr marL="990600" lvl="1" indent="-533400" eaLnBrk="1" hangingPunct="1">
              <a:lnSpc>
                <a:spcPct val="80000"/>
              </a:lnSpc>
              <a:defRPr/>
            </a:pPr>
            <a:r>
              <a:rPr lang="en-US" sz="2400" dirty="0" smtClean="0"/>
              <a:t>PLAYERS HANDICAPS</a:t>
            </a:r>
          </a:p>
          <a:p>
            <a:pPr marL="1371600" lvl="2" indent="-457200" eaLnBrk="1" hangingPunct="1">
              <a:lnSpc>
                <a:spcPct val="80000"/>
              </a:lnSpc>
              <a:defRPr/>
            </a:pPr>
            <a:r>
              <a:rPr lang="en-US" sz="1800" dirty="0" smtClean="0"/>
              <a:t>use </a:t>
            </a:r>
            <a:r>
              <a:rPr lang="en-US" sz="1800" b="1" dirty="0" smtClean="0"/>
              <a:t>home course</a:t>
            </a:r>
            <a:r>
              <a:rPr lang="en-US" sz="1800" dirty="0" smtClean="0"/>
              <a:t> rating/slope when creating lineup</a:t>
            </a:r>
            <a:endParaRPr lang="en-US" sz="1800" i="1" dirty="0" smtClean="0"/>
          </a:p>
          <a:p>
            <a:pPr marL="1371600" lvl="2" indent="-457200" eaLnBrk="1" hangingPunct="1">
              <a:lnSpc>
                <a:spcPct val="80000"/>
              </a:lnSpc>
              <a:defRPr/>
            </a:pPr>
            <a:r>
              <a:rPr lang="en-US" sz="1800" dirty="0" smtClean="0"/>
              <a:t>allotted strokes may change on away course</a:t>
            </a:r>
          </a:p>
          <a:p>
            <a:pPr marL="1371600" lvl="2" indent="-457200" eaLnBrk="1" hangingPunct="1">
              <a:lnSpc>
                <a:spcPct val="80000"/>
              </a:lnSpc>
              <a:defRPr/>
            </a:pPr>
            <a:endParaRPr lang="en-US" sz="1800" dirty="0" smtClean="0"/>
          </a:p>
          <a:p>
            <a:pPr marL="990600" lvl="1" indent="-533400" eaLnBrk="1" hangingPunct="1">
              <a:lnSpc>
                <a:spcPct val="80000"/>
              </a:lnSpc>
              <a:defRPr/>
            </a:pPr>
            <a:r>
              <a:rPr lang="en-US" sz="2400" dirty="0" smtClean="0"/>
              <a:t>PAIRINGS</a:t>
            </a:r>
          </a:p>
          <a:p>
            <a:pPr marL="1371600" lvl="2" indent="-457200" eaLnBrk="1" hangingPunct="1">
              <a:lnSpc>
                <a:spcPct val="80000"/>
              </a:lnSpc>
              <a:defRPr/>
            </a:pPr>
            <a:r>
              <a:rPr lang="en-US" sz="1800" dirty="0" smtClean="0"/>
              <a:t>paired in sequence from low to high</a:t>
            </a:r>
          </a:p>
          <a:p>
            <a:pPr marL="1371600" lvl="2" indent="-457200" eaLnBrk="1" hangingPunct="1">
              <a:lnSpc>
                <a:spcPct val="80000"/>
              </a:lnSpc>
              <a:defRPr/>
            </a:pPr>
            <a:r>
              <a:rPr lang="en-US" sz="1800" dirty="0" smtClean="0"/>
              <a:t>player course assignment made by the captain (</a:t>
            </a:r>
            <a:r>
              <a:rPr lang="en-US" sz="1800" u="sng" dirty="0" smtClean="0"/>
              <a:t>see rule 9.F</a:t>
            </a:r>
            <a:r>
              <a:rPr lang="en-US" sz="1800" dirty="0" smtClean="0"/>
              <a:t>)</a:t>
            </a:r>
          </a:p>
          <a:p>
            <a:pPr marL="1828800" lvl="3" indent="-457200" eaLnBrk="1" hangingPunct="1">
              <a:lnSpc>
                <a:spcPct val="80000"/>
              </a:lnSpc>
              <a:defRPr/>
            </a:pPr>
            <a:r>
              <a:rPr lang="en-US" sz="1400" dirty="0"/>
              <a:t>captain selects two (2) players, within each set of four, as to who will play away and who will play at home</a:t>
            </a:r>
          </a:p>
          <a:p>
            <a:pPr marL="1828800" lvl="3" indent="-457200" eaLnBrk="1" hangingPunct="1">
              <a:lnSpc>
                <a:spcPct val="80000"/>
              </a:lnSpc>
              <a:defRPr/>
            </a:pPr>
            <a:endParaRPr lang="en-US" sz="1400" dirty="0"/>
          </a:p>
          <a:p>
            <a:pPr marL="1828800" lvl="3" indent="-457200" eaLnBrk="1" hangingPunct="1">
              <a:lnSpc>
                <a:spcPct val="80000"/>
              </a:lnSpc>
              <a:defRPr/>
            </a:pPr>
            <a:r>
              <a:rPr lang="en-US" sz="1400" dirty="0"/>
              <a:t>Players must be paired in handicap sequence at their assigned course</a:t>
            </a:r>
          </a:p>
          <a:p>
            <a:pPr marL="1828800" lvl="3" indent="-457200" eaLnBrk="1" hangingPunct="1">
              <a:lnSpc>
                <a:spcPct val="80000"/>
              </a:lnSpc>
              <a:defRPr/>
            </a:pPr>
            <a:endParaRPr lang="en-US" sz="1400" dirty="0" smtClean="0"/>
          </a:p>
          <a:p>
            <a:pPr marL="1371600" lvl="2" indent="-457200" eaLnBrk="1" hangingPunct="1">
              <a:lnSpc>
                <a:spcPct val="80000"/>
              </a:lnSpc>
              <a:defRPr/>
            </a:pPr>
            <a:r>
              <a:rPr lang="en-US" sz="1800" dirty="0" smtClean="0"/>
              <a:t>late changes will play at the lowest LI if no time to re-pair</a:t>
            </a:r>
          </a:p>
          <a:p>
            <a:pPr marL="990600" lvl="1" indent="-533400" eaLnBrk="1" hangingPunct="1">
              <a:lnSpc>
                <a:spcPct val="80000"/>
              </a:lnSpc>
              <a:defRPr/>
            </a:pPr>
            <a:endParaRPr lang="en-US" sz="2000" dirty="0" smtClean="0"/>
          </a:p>
          <a:p>
            <a:pPr marL="1371600" lvl="2" indent="-457200" eaLnBrk="1" hangingPunct="1">
              <a:lnSpc>
                <a:spcPct val="80000"/>
              </a:lnSpc>
              <a:defRPr/>
            </a:pPr>
            <a:endParaRPr lang="en-US" sz="1800" dirty="0" smtClean="0"/>
          </a:p>
        </p:txBody>
      </p:sp>
      <p:sp>
        <p:nvSpPr>
          <p:cNvPr id="55298"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5299"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5300"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457200" y="1600200"/>
            <a:ext cx="8229600" cy="5029200"/>
          </a:xfrm>
        </p:spPr>
        <p:txBody>
          <a:bodyPr/>
          <a:lstStyle/>
          <a:p>
            <a:pPr marL="609600" indent="-609600" eaLnBrk="1" hangingPunct="1">
              <a:lnSpc>
                <a:spcPct val="90000"/>
              </a:lnSpc>
              <a:buFontTx/>
              <a:buNone/>
              <a:defRPr/>
            </a:pPr>
            <a:r>
              <a:rPr lang="en-US" b="1" u="sng" smtClean="0">
                <a:effectLst>
                  <a:outerShdw blurRad="38100" dist="38100" dir="2700000" algn="tl">
                    <a:srgbClr val="C0C0C0"/>
                  </a:outerShdw>
                </a:effectLst>
              </a:rPr>
              <a:t>Rules of Play</a:t>
            </a:r>
            <a:endParaRPr lang="en-US" b="1" u="sng" smtClean="0"/>
          </a:p>
          <a:p>
            <a:pPr marL="609600" indent="-609600" eaLnBrk="1" hangingPunct="1">
              <a:lnSpc>
                <a:spcPct val="90000"/>
              </a:lnSpc>
              <a:defRPr/>
            </a:pPr>
            <a:endParaRPr lang="en-US" sz="1000" b="1" u="sng" smtClean="0"/>
          </a:p>
          <a:p>
            <a:pPr marL="609600" indent="-609600" eaLnBrk="1" hangingPunct="1">
              <a:lnSpc>
                <a:spcPct val="90000"/>
              </a:lnSpc>
              <a:buFontTx/>
              <a:buAutoNum type="arabicPeriod" startAt="22"/>
              <a:defRPr/>
            </a:pPr>
            <a:r>
              <a:rPr lang="en-US" sz="2800" smtClean="0"/>
              <a:t>PLAY-OFF MATCHES (cont’d)</a:t>
            </a:r>
          </a:p>
          <a:p>
            <a:pPr marL="990600" lvl="1" indent="-533400" eaLnBrk="1" hangingPunct="1">
              <a:lnSpc>
                <a:spcPct val="90000"/>
              </a:lnSpc>
              <a:defRPr/>
            </a:pPr>
            <a:r>
              <a:rPr lang="en-US" sz="2400" smtClean="0"/>
              <a:t>Ties broken by sudden-death</a:t>
            </a:r>
          </a:p>
          <a:p>
            <a:pPr marL="1371600" lvl="2" indent="-457200" eaLnBrk="1" hangingPunct="1">
              <a:lnSpc>
                <a:spcPct val="90000"/>
              </a:lnSpc>
              <a:defRPr/>
            </a:pPr>
            <a:r>
              <a:rPr lang="en-US" sz="1800" smtClean="0"/>
              <a:t>involves only the # 1 teams at each club </a:t>
            </a:r>
          </a:p>
          <a:p>
            <a:pPr marL="1371600" lvl="2" indent="-457200" eaLnBrk="1" hangingPunct="1">
              <a:lnSpc>
                <a:spcPct val="90000"/>
              </a:lnSpc>
              <a:defRPr/>
            </a:pPr>
            <a:r>
              <a:rPr lang="en-US" sz="1800" smtClean="0"/>
              <a:t>unavailable players due to injury or an emergency leave ONLY</a:t>
            </a:r>
          </a:p>
          <a:p>
            <a:pPr marL="1371600" lvl="2" indent="-457200" eaLnBrk="1" hangingPunct="1">
              <a:lnSpc>
                <a:spcPct val="90000"/>
              </a:lnSpc>
              <a:defRPr/>
            </a:pPr>
            <a:r>
              <a:rPr lang="en-US" sz="1800" smtClean="0">
                <a:solidFill>
                  <a:srgbClr val="FF0000"/>
                </a:solidFill>
                <a:latin typeface="Times New Roman" pitchFamily="18" charset="0"/>
                <a:cs typeface="Times New Roman" pitchFamily="18" charset="0"/>
              </a:rPr>
              <a:t>In the event of a tie of an officially completed match with no possibility of a playoff the tie breaker will be based on Rule 21A-E. </a:t>
            </a:r>
            <a:r>
              <a:rPr lang="en-US" sz="1800" smtClean="0">
                <a:solidFill>
                  <a:srgbClr val="3333CC"/>
                </a:solidFill>
                <a:cs typeface="Times New Roman" pitchFamily="18" charset="0"/>
              </a:rPr>
              <a:t>(REVISED)</a:t>
            </a:r>
            <a:endParaRPr lang="en-US" sz="1800" smtClean="0"/>
          </a:p>
          <a:p>
            <a:pPr marL="1371600" lvl="2" indent="-457200" eaLnBrk="1" hangingPunct="1">
              <a:lnSpc>
                <a:spcPct val="90000"/>
              </a:lnSpc>
              <a:defRPr/>
            </a:pPr>
            <a:endParaRPr lang="en-US" sz="1800" smtClean="0"/>
          </a:p>
          <a:p>
            <a:pPr marL="990600" lvl="1" indent="-533400" eaLnBrk="1" hangingPunct="1">
              <a:lnSpc>
                <a:spcPct val="90000"/>
              </a:lnSpc>
              <a:defRPr/>
            </a:pPr>
            <a:r>
              <a:rPr lang="en-US" sz="2400" smtClean="0"/>
              <a:t>“Finals”</a:t>
            </a:r>
          </a:p>
          <a:p>
            <a:pPr marL="1371600" lvl="2" indent="-457200" eaLnBrk="1" hangingPunct="1">
              <a:lnSpc>
                <a:spcPct val="90000"/>
              </a:lnSpc>
              <a:defRPr/>
            </a:pPr>
            <a:r>
              <a:rPr lang="en-US" sz="1800" smtClean="0"/>
              <a:t>The final four teams </a:t>
            </a:r>
            <a:r>
              <a:rPr lang="en-US" sz="1800" smtClean="0">
                <a:solidFill>
                  <a:srgbClr val="FF0000"/>
                </a:solidFill>
              </a:rPr>
              <a:t>(in 2015)</a:t>
            </a:r>
            <a:r>
              <a:rPr lang="en-US" sz="1800" smtClean="0"/>
              <a:t> will compete for the Championship over the same weekend at a neutral site designated by the CGA</a:t>
            </a:r>
            <a:endParaRPr lang="en-US" sz="1800" smtClean="0">
              <a:solidFill>
                <a:srgbClr val="FF0000"/>
              </a:solidFill>
            </a:endParaRPr>
          </a:p>
          <a:p>
            <a:pPr marL="1371600" lvl="2" indent="-457200" eaLnBrk="1" hangingPunct="1">
              <a:lnSpc>
                <a:spcPct val="90000"/>
              </a:lnSpc>
              <a:defRPr/>
            </a:pPr>
            <a:r>
              <a:rPr lang="en-US" sz="1800" smtClean="0"/>
              <a:t>twelve (12) players &amp; two (2) alternates</a:t>
            </a:r>
          </a:p>
          <a:p>
            <a:pPr marL="1371600" lvl="2" indent="-457200" eaLnBrk="1" hangingPunct="1">
              <a:lnSpc>
                <a:spcPct val="90000"/>
              </a:lnSpc>
              <a:defRPr/>
            </a:pPr>
            <a:endParaRPr lang="en-US" sz="1800" smtClean="0"/>
          </a:p>
          <a:p>
            <a:pPr marL="1371600" lvl="2" indent="-457200" eaLnBrk="1" hangingPunct="1">
              <a:lnSpc>
                <a:spcPct val="90000"/>
              </a:lnSpc>
              <a:defRPr/>
            </a:pPr>
            <a:endParaRPr lang="en-US" sz="1800" smtClean="0">
              <a:solidFill>
                <a:srgbClr val="FF3300"/>
              </a:solidFill>
            </a:endParaRPr>
          </a:p>
          <a:p>
            <a:pPr marL="990600" lvl="1" indent="-533400" eaLnBrk="1" hangingPunct="1">
              <a:lnSpc>
                <a:spcPct val="90000"/>
              </a:lnSpc>
              <a:defRPr/>
            </a:pPr>
            <a:endParaRPr lang="en-US" sz="2400" smtClean="0">
              <a:solidFill>
                <a:srgbClr val="FF3300"/>
              </a:solidFill>
            </a:endParaRPr>
          </a:p>
        </p:txBody>
      </p:sp>
      <p:sp>
        <p:nvSpPr>
          <p:cNvPr id="56322"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6323"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6324"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p:txBody>
          <a:bodyPr/>
          <a:lstStyle/>
          <a:p>
            <a:pPr algn="ctr" eaLnBrk="1" hangingPunct="1">
              <a:buFontTx/>
              <a:buNone/>
              <a:defRPr/>
            </a:pPr>
            <a:r>
              <a:rPr lang="en-US" sz="4000">
                <a:effectLst>
                  <a:outerShdw blurRad="38100" dist="38100" dir="2700000" algn="tl">
                    <a:srgbClr val="C0C0C0"/>
                  </a:outerShdw>
                </a:effectLst>
              </a:rPr>
              <a:t>Ask questions anytime</a:t>
            </a:r>
          </a:p>
        </p:txBody>
      </p:sp>
      <p:sp>
        <p:nvSpPr>
          <p:cNvPr id="2048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048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0484"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20485" name="Picture 11" descr="MPj04395360000[1]"/>
          <p:cNvPicPr>
            <a:picLocks noChangeAspect="1" noChangeArrowheads="1"/>
          </p:cNvPicPr>
          <p:nvPr/>
        </p:nvPicPr>
        <p:blipFill>
          <a:blip r:embed="rId3"/>
          <a:srcRect/>
          <a:stretch>
            <a:fillRect/>
          </a:stretch>
        </p:blipFill>
        <p:spPr bwMode="auto">
          <a:xfrm>
            <a:off x="1524000" y="2514600"/>
            <a:ext cx="6400800" cy="3444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body" idx="1"/>
          </p:nvPr>
        </p:nvSpPr>
        <p:spPr>
          <a:xfrm>
            <a:off x="457200" y="1600200"/>
            <a:ext cx="8229600" cy="4953000"/>
          </a:xfrm>
        </p:spPr>
        <p:txBody>
          <a:bodyPr/>
          <a:lstStyle/>
          <a:p>
            <a:pPr marL="609600" indent="-609600" eaLnBrk="1" hangingPunct="1">
              <a:lnSpc>
                <a:spcPct val="80000"/>
              </a:lnSpc>
              <a:buFontTx/>
              <a:buNone/>
              <a:defRPr/>
            </a:pPr>
            <a:r>
              <a:rPr lang="en-US" b="1" u="sng" dirty="0" smtClean="0">
                <a:effectLst>
                  <a:outerShdw blurRad="38100" dist="38100" dir="2700000" algn="tl">
                    <a:srgbClr val="C0C0C0"/>
                  </a:outerShdw>
                </a:effectLst>
              </a:rPr>
              <a:t>Rules of Play</a:t>
            </a:r>
            <a:endParaRPr lang="en-US" b="1" u="sng" dirty="0" smtClean="0"/>
          </a:p>
          <a:p>
            <a:pPr marL="609600" indent="-609600" eaLnBrk="1" hangingPunct="1">
              <a:lnSpc>
                <a:spcPct val="80000"/>
              </a:lnSpc>
              <a:defRPr/>
            </a:pPr>
            <a:endParaRPr lang="en-US" sz="2000" b="1" u="sng" dirty="0" smtClean="0"/>
          </a:p>
          <a:p>
            <a:pPr marL="609600" indent="-609600" eaLnBrk="1" hangingPunct="1">
              <a:lnSpc>
                <a:spcPct val="80000"/>
              </a:lnSpc>
              <a:spcBef>
                <a:spcPct val="0"/>
              </a:spcBef>
              <a:buFontTx/>
              <a:buAutoNum type="arabicPeriod" startAt="23"/>
              <a:defRPr/>
            </a:pPr>
            <a:r>
              <a:rPr lang="en-US" sz="1800" b="1" dirty="0" smtClean="0"/>
              <a:t>POLICY for COURSE USAGE</a:t>
            </a:r>
          </a:p>
          <a:p>
            <a:pPr marL="547688" lvl="1" indent="-173038" eaLnBrk="1" hangingPunct="1">
              <a:lnSpc>
                <a:spcPct val="80000"/>
              </a:lnSpc>
              <a:spcBef>
                <a:spcPct val="0"/>
              </a:spcBef>
              <a:buFont typeface="Arial" charset="0"/>
              <a:buChar char="•"/>
              <a:defRPr/>
            </a:pPr>
            <a:r>
              <a:rPr lang="en-US" sz="1600" dirty="0" smtClean="0"/>
              <a:t>available for all scheduled matches</a:t>
            </a:r>
          </a:p>
          <a:p>
            <a:pPr marL="947738" lvl="2" indent="-173038" eaLnBrk="1" hangingPunct="1">
              <a:lnSpc>
                <a:spcPct val="80000"/>
              </a:lnSpc>
              <a:spcBef>
                <a:spcPct val="0"/>
              </a:spcBef>
              <a:defRPr/>
            </a:pPr>
            <a:r>
              <a:rPr lang="en-US" sz="1200" dirty="0" smtClean="0"/>
              <a:t>regular season</a:t>
            </a:r>
          </a:p>
          <a:p>
            <a:pPr marL="947738" lvl="2" indent="-173038" eaLnBrk="1" hangingPunct="1">
              <a:lnSpc>
                <a:spcPct val="80000"/>
              </a:lnSpc>
              <a:spcBef>
                <a:spcPct val="0"/>
              </a:spcBef>
              <a:defRPr/>
            </a:pPr>
            <a:r>
              <a:rPr lang="en-US" sz="1200" dirty="0" smtClean="0"/>
              <a:t>postponed or suspended matches</a:t>
            </a:r>
          </a:p>
          <a:p>
            <a:pPr marL="947738" lvl="2" indent="-173038" eaLnBrk="1" hangingPunct="1">
              <a:lnSpc>
                <a:spcPct val="80000"/>
              </a:lnSpc>
              <a:spcBef>
                <a:spcPct val="0"/>
              </a:spcBef>
              <a:defRPr/>
            </a:pPr>
            <a:r>
              <a:rPr lang="en-US" sz="1200" dirty="0" smtClean="0"/>
              <a:t>play-off matches</a:t>
            </a:r>
          </a:p>
          <a:p>
            <a:pPr marL="547688" lvl="1" indent="-173038" eaLnBrk="1" hangingPunct="1">
              <a:lnSpc>
                <a:spcPct val="80000"/>
              </a:lnSpc>
              <a:spcBef>
                <a:spcPct val="0"/>
              </a:spcBef>
              <a:buFont typeface="Arial" charset="0"/>
              <a:buChar char="•"/>
              <a:defRPr/>
            </a:pPr>
            <a:r>
              <a:rPr lang="en-US" sz="1600" dirty="0" smtClean="0"/>
              <a:t>If host course unavailable, play the match at an alternate site</a:t>
            </a:r>
          </a:p>
          <a:p>
            <a:pPr marL="547688" lvl="1" indent="-173038" eaLnBrk="1" hangingPunct="1">
              <a:lnSpc>
                <a:spcPct val="80000"/>
              </a:lnSpc>
              <a:spcBef>
                <a:spcPct val="0"/>
              </a:spcBef>
              <a:buFont typeface="Arial" charset="0"/>
              <a:buChar char="•"/>
              <a:defRPr/>
            </a:pPr>
            <a:r>
              <a:rPr lang="en-US" sz="1600" dirty="0" smtClean="0"/>
              <a:t>captains must </a:t>
            </a:r>
            <a:r>
              <a:rPr lang="en-US" sz="1600" u="sng" dirty="0" smtClean="0"/>
              <a:t>strive</a:t>
            </a:r>
            <a:r>
              <a:rPr lang="en-US" sz="1600" dirty="0" smtClean="0"/>
              <a:t> to reschedule cancelled matches to avoid forfeiture</a:t>
            </a:r>
            <a:endParaRPr lang="en-US" sz="1600" b="1" dirty="0" smtClean="0"/>
          </a:p>
          <a:p>
            <a:pPr marL="609600" indent="-609600" eaLnBrk="1" hangingPunct="1">
              <a:lnSpc>
                <a:spcPct val="80000"/>
              </a:lnSpc>
              <a:spcBef>
                <a:spcPct val="0"/>
              </a:spcBef>
              <a:buFontTx/>
              <a:buAutoNum type="arabicPeriod" startAt="23"/>
              <a:defRPr/>
            </a:pPr>
            <a:endParaRPr lang="en-US" sz="1800" b="1" dirty="0" smtClean="0"/>
          </a:p>
          <a:p>
            <a:pPr marL="609600" indent="-609600" eaLnBrk="1" hangingPunct="1">
              <a:lnSpc>
                <a:spcPct val="80000"/>
              </a:lnSpc>
              <a:spcBef>
                <a:spcPct val="0"/>
              </a:spcBef>
              <a:buFontTx/>
              <a:buAutoNum type="arabicPeriod" startAt="23"/>
              <a:defRPr/>
            </a:pPr>
            <a:r>
              <a:rPr lang="en-US" sz="1800" b="1" dirty="0" smtClean="0"/>
              <a:t>PACE OF PLAY:</a:t>
            </a:r>
          </a:p>
          <a:p>
            <a:pPr marL="947738" lvl="2" indent="-173038" eaLnBrk="1" hangingPunct="1">
              <a:lnSpc>
                <a:spcPct val="80000"/>
              </a:lnSpc>
              <a:spcBef>
                <a:spcPct val="0"/>
              </a:spcBef>
              <a:defRPr/>
            </a:pPr>
            <a:r>
              <a:rPr lang="en-US" sz="1600" dirty="0" smtClean="0"/>
              <a:t>play without undue delay (USGA Rule 6-7 )</a:t>
            </a:r>
          </a:p>
          <a:p>
            <a:pPr marL="947738" lvl="2" indent="-173038" eaLnBrk="1" hangingPunct="1">
              <a:lnSpc>
                <a:spcPct val="80000"/>
              </a:lnSpc>
              <a:spcBef>
                <a:spcPct val="0"/>
              </a:spcBef>
              <a:defRPr/>
            </a:pPr>
            <a:r>
              <a:rPr lang="en-US" sz="1600" dirty="0" smtClean="0"/>
              <a:t>penalty for breach of Rule 6-7 is loss of hole</a:t>
            </a:r>
            <a:r>
              <a:rPr lang="en-US" sz="1600" b="1" dirty="0" smtClean="0"/>
              <a:t> </a:t>
            </a:r>
          </a:p>
          <a:p>
            <a:pPr marL="547688" lvl="1" indent="-173038" eaLnBrk="1" hangingPunct="1">
              <a:lnSpc>
                <a:spcPct val="80000"/>
              </a:lnSpc>
              <a:spcBef>
                <a:spcPct val="0"/>
              </a:spcBef>
              <a:buFontTx/>
              <a:buChar char="•"/>
              <a:defRPr/>
            </a:pPr>
            <a:endParaRPr lang="en-US" sz="1600" dirty="0" smtClean="0"/>
          </a:p>
          <a:p>
            <a:pPr marL="609600" indent="-609600" eaLnBrk="1" hangingPunct="1">
              <a:lnSpc>
                <a:spcPct val="80000"/>
              </a:lnSpc>
              <a:spcBef>
                <a:spcPct val="0"/>
              </a:spcBef>
              <a:buFontTx/>
              <a:buAutoNum type="arabicPeriod" startAt="23"/>
              <a:defRPr/>
            </a:pPr>
            <a:r>
              <a:rPr lang="en-US" sz="1800" b="1" dirty="0" smtClean="0"/>
              <a:t>USE OF PORTABLE PHONES:</a:t>
            </a:r>
          </a:p>
          <a:p>
            <a:pPr marL="947738" lvl="2" indent="-173038" eaLnBrk="1" hangingPunct="1">
              <a:lnSpc>
                <a:spcPct val="80000"/>
              </a:lnSpc>
              <a:spcBef>
                <a:spcPct val="0"/>
              </a:spcBef>
              <a:defRPr/>
            </a:pPr>
            <a:r>
              <a:rPr lang="en-US" sz="1600" dirty="0" smtClean="0"/>
              <a:t>except in emergency situations, use of cell phones, pagers, beepers or similar audible devices is prohibited </a:t>
            </a:r>
          </a:p>
          <a:p>
            <a:pPr marL="947738" lvl="2" indent="-173038" eaLnBrk="1" hangingPunct="1">
              <a:lnSpc>
                <a:spcPct val="80000"/>
              </a:lnSpc>
              <a:spcBef>
                <a:spcPct val="0"/>
              </a:spcBef>
              <a:defRPr/>
            </a:pPr>
            <a:r>
              <a:rPr lang="en-US" sz="1600" dirty="0" smtClean="0"/>
              <a:t>penalty – 1</a:t>
            </a:r>
            <a:r>
              <a:rPr lang="en-US" sz="1600" baseline="30000" dirty="0" smtClean="0"/>
              <a:t>st</a:t>
            </a:r>
            <a:r>
              <a:rPr lang="en-US" sz="1600" dirty="0" smtClean="0"/>
              <a:t> offense = warning. 2</a:t>
            </a:r>
            <a:r>
              <a:rPr lang="en-US" sz="1600" baseline="30000" dirty="0" smtClean="0"/>
              <a:t>nd</a:t>
            </a:r>
            <a:r>
              <a:rPr lang="en-US" sz="1600" dirty="0" smtClean="0"/>
              <a:t> offense = disqualification</a:t>
            </a:r>
          </a:p>
          <a:p>
            <a:pPr marL="547688" lvl="1" indent="-173038" eaLnBrk="1" hangingPunct="1">
              <a:lnSpc>
                <a:spcPct val="80000"/>
              </a:lnSpc>
              <a:spcBef>
                <a:spcPct val="0"/>
              </a:spcBef>
              <a:buFontTx/>
              <a:buChar char="•"/>
              <a:defRPr/>
            </a:pPr>
            <a:endParaRPr lang="en-US" sz="1800" dirty="0" smtClean="0"/>
          </a:p>
          <a:p>
            <a:pPr marL="609600" indent="-609600" eaLnBrk="1" hangingPunct="1">
              <a:lnSpc>
                <a:spcPct val="80000"/>
              </a:lnSpc>
              <a:spcBef>
                <a:spcPct val="0"/>
              </a:spcBef>
              <a:buFontTx/>
              <a:buAutoNum type="arabicPeriod" startAt="23"/>
              <a:defRPr/>
            </a:pPr>
            <a:r>
              <a:rPr lang="en-US" sz="1800" b="1" dirty="0" smtClean="0"/>
              <a:t>ETIQUETTE:</a:t>
            </a:r>
          </a:p>
          <a:p>
            <a:pPr marL="947738" lvl="2" indent="-173038" eaLnBrk="1" hangingPunct="1">
              <a:lnSpc>
                <a:spcPct val="80000"/>
              </a:lnSpc>
              <a:spcBef>
                <a:spcPct val="0"/>
              </a:spcBef>
              <a:defRPr/>
            </a:pPr>
            <a:r>
              <a:rPr lang="en-US" sz="1600" dirty="0" smtClean="0"/>
              <a:t>See USGA Rule 33-7</a:t>
            </a:r>
          </a:p>
        </p:txBody>
      </p:sp>
      <p:sp>
        <p:nvSpPr>
          <p:cNvPr id="57346"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7347"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57348"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457200" y="274638"/>
            <a:ext cx="8229600" cy="411162"/>
          </a:xfrm>
        </p:spPr>
        <p:txBody>
          <a:bodyPr/>
          <a:lstStyle/>
          <a:p>
            <a:r>
              <a:rPr lang="en-US" sz="2000" b="1" u="sng" smtClean="0"/>
              <a:t>- Captains Checklist -</a:t>
            </a:r>
            <a:r>
              <a:rPr lang="en-US" sz="4000" smtClean="0"/>
              <a:t> </a:t>
            </a:r>
          </a:p>
        </p:txBody>
      </p:sp>
      <p:sp>
        <p:nvSpPr>
          <p:cNvPr id="121859" name="Rectangle 3"/>
          <p:cNvSpPr>
            <a:spLocks noGrp="1" noChangeArrowheads="1"/>
          </p:cNvSpPr>
          <p:nvPr>
            <p:ph type="body" idx="4294967295"/>
          </p:nvPr>
        </p:nvSpPr>
        <p:spPr>
          <a:xfrm>
            <a:off x="457200" y="838200"/>
            <a:ext cx="8229600" cy="5715000"/>
          </a:xfrm>
        </p:spPr>
        <p:txBody>
          <a:bodyPr/>
          <a:lstStyle/>
          <a:p>
            <a:pPr algn="ctr">
              <a:lnSpc>
                <a:spcPct val="90000"/>
              </a:lnSpc>
              <a:buFontTx/>
              <a:buNone/>
            </a:pPr>
            <a:r>
              <a:rPr lang="en-US" sz="2400" b="1" u="sng" smtClean="0"/>
              <a:t>BEFORE SEASON BEGINS</a:t>
            </a:r>
            <a:endParaRPr lang="en-US" sz="2400" smtClean="0"/>
          </a:p>
          <a:p>
            <a:pPr>
              <a:lnSpc>
                <a:spcPct val="90000"/>
              </a:lnSpc>
            </a:pPr>
            <a:endParaRPr lang="en-US" sz="1000" smtClean="0"/>
          </a:p>
          <a:p>
            <a:pPr>
              <a:lnSpc>
                <a:spcPct val="90000"/>
              </a:lnSpc>
            </a:pPr>
            <a:r>
              <a:rPr lang="en-US" sz="2400" smtClean="0"/>
              <a:t>Submit Team entry</a:t>
            </a:r>
          </a:p>
          <a:p>
            <a:pPr>
              <a:lnSpc>
                <a:spcPct val="90000"/>
              </a:lnSpc>
            </a:pPr>
            <a:endParaRPr lang="en-US" sz="1200" smtClean="0"/>
          </a:p>
          <a:p>
            <a:pPr>
              <a:lnSpc>
                <a:spcPct val="90000"/>
              </a:lnSpc>
            </a:pPr>
            <a:r>
              <a:rPr lang="en-US" sz="2400" smtClean="0"/>
              <a:t>Attend Regional Captain’s meeting</a:t>
            </a:r>
          </a:p>
          <a:p>
            <a:pPr>
              <a:lnSpc>
                <a:spcPct val="90000"/>
              </a:lnSpc>
            </a:pPr>
            <a:endParaRPr lang="en-US" sz="1200" smtClean="0"/>
          </a:p>
          <a:p>
            <a:pPr>
              <a:lnSpc>
                <a:spcPct val="90000"/>
              </a:lnSpc>
            </a:pPr>
            <a:r>
              <a:rPr lang="en-US" sz="2400" smtClean="0"/>
              <a:t>Meet with Group Captains to:</a:t>
            </a:r>
          </a:p>
          <a:p>
            <a:pPr lvl="1">
              <a:lnSpc>
                <a:spcPct val="90000"/>
              </a:lnSpc>
            </a:pPr>
            <a:r>
              <a:rPr lang="en-US" sz="2000" smtClean="0"/>
              <a:t>Set regular season schedules</a:t>
            </a:r>
          </a:p>
          <a:p>
            <a:pPr lvl="1">
              <a:lnSpc>
                <a:spcPct val="90000"/>
              </a:lnSpc>
            </a:pPr>
            <a:r>
              <a:rPr lang="en-US" sz="2000" smtClean="0"/>
              <a:t>Coordinate social plans &amp; cart fees</a:t>
            </a:r>
          </a:p>
          <a:p>
            <a:pPr>
              <a:lnSpc>
                <a:spcPct val="90000"/>
              </a:lnSpc>
            </a:pPr>
            <a:endParaRPr lang="en-US" sz="1200" smtClean="0"/>
          </a:p>
          <a:p>
            <a:pPr>
              <a:lnSpc>
                <a:spcPct val="90000"/>
              </a:lnSpc>
            </a:pPr>
            <a:r>
              <a:rPr lang="en-US" sz="2400" smtClean="0"/>
              <a:t>Secure TPP logon ID and password to;</a:t>
            </a:r>
          </a:p>
          <a:p>
            <a:pPr lvl="1">
              <a:lnSpc>
                <a:spcPct val="90000"/>
              </a:lnSpc>
            </a:pPr>
            <a:r>
              <a:rPr lang="en-US" sz="2000" smtClean="0"/>
              <a:t>Set-up team roster on TPP </a:t>
            </a:r>
          </a:p>
          <a:p>
            <a:pPr lvl="1">
              <a:lnSpc>
                <a:spcPct val="90000"/>
              </a:lnSpc>
            </a:pPr>
            <a:r>
              <a:rPr lang="en-US" sz="2000" smtClean="0"/>
              <a:t>Set regular season match dates on TPP</a:t>
            </a:r>
          </a:p>
          <a:p>
            <a:pPr lvl="1">
              <a:lnSpc>
                <a:spcPct val="90000"/>
              </a:lnSpc>
            </a:pPr>
            <a:r>
              <a:rPr lang="en-US" sz="2000" smtClean="0"/>
              <a:t>Set tees used for home matches on TPP</a:t>
            </a:r>
          </a:p>
          <a:p>
            <a:pPr lvl="3">
              <a:lnSpc>
                <a:spcPct val="90000"/>
              </a:lnSpc>
            </a:pPr>
            <a:endParaRPr lang="en-US" sz="1600" smtClean="0"/>
          </a:p>
          <a:p>
            <a:pPr>
              <a:lnSpc>
                <a:spcPct val="90000"/>
              </a:lnSpc>
            </a:pPr>
            <a:r>
              <a:rPr lang="en-US" sz="2400" smtClean="0"/>
              <a:t>Hold team meeting to review: format, match play rules, schedule, etc.</a:t>
            </a:r>
            <a:endParaRPr lang="en-US" sz="2400" b="1" u="sng"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185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5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457200" y="274638"/>
            <a:ext cx="8229600" cy="411162"/>
          </a:xfrm>
        </p:spPr>
        <p:txBody>
          <a:bodyPr/>
          <a:lstStyle/>
          <a:p>
            <a:r>
              <a:rPr lang="en-US" sz="2000" b="1" u="sng" smtClean="0"/>
              <a:t>- Captains Checklist -</a:t>
            </a:r>
            <a:r>
              <a:rPr lang="en-US" sz="4000" smtClean="0"/>
              <a:t> </a:t>
            </a:r>
          </a:p>
        </p:txBody>
      </p:sp>
      <p:sp>
        <p:nvSpPr>
          <p:cNvPr id="122883" name="Rectangle 3"/>
          <p:cNvSpPr>
            <a:spLocks noGrp="1" noChangeArrowheads="1"/>
          </p:cNvSpPr>
          <p:nvPr>
            <p:ph type="body" idx="4294967295"/>
          </p:nvPr>
        </p:nvSpPr>
        <p:spPr>
          <a:xfrm>
            <a:off x="457200" y="838200"/>
            <a:ext cx="8229600" cy="5562600"/>
          </a:xfrm>
        </p:spPr>
        <p:txBody>
          <a:bodyPr/>
          <a:lstStyle/>
          <a:p>
            <a:pPr algn="ctr">
              <a:lnSpc>
                <a:spcPct val="80000"/>
              </a:lnSpc>
              <a:buFontTx/>
              <a:buNone/>
            </a:pPr>
            <a:r>
              <a:rPr lang="en-US" sz="1800" b="1" u="sng" smtClean="0"/>
              <a:t>BEFORE EVERY MATCH</a:t>
            </a:r>
            <a:endParaRPr lang="en-US" sz="1800" b="1" i="1" u="sng" smtClean="0"/>
          </a:p>
          <a:p>
            <a:pPr>
              <a:lnSpc>
                <a:spcPct val="80000"/>
              </a:lnSpc>
            </a:pPr>
            <a:endParaRPr lang="en-US" sz="1800" b="1" i="1" u="sng" smtClean="0"/>
          </a:p>
          <a:p>
            <a:pPr>
              <a:lnSpc>
                <a:spcPct val="80000"/>
              </a:lnSpc>
            </a:pPr>
            <a:r>
              <a:rPr lang="en-US" sz="1800" b="1" i="1" u="sng" smtClean="0"/>
              <a:t>1 Week Prior to a Match, both Captains to;</a:t>
            </a:r>
            <a:endParaRPr lang="en-US" sz="1800" smtClean="0"/>
          </a:p>
          <a:p>
            <a:pPr>
              <a:lnSpc>
                <a:spcPct val="80000"/>
              </a:lnSpc>
            </a:pPr>
            <a:r>
              <a:rPr lang="en-US" sz="1800" smtClean="0"/>
              <a:t>Confirm match schedule </a:t>
            </a:r>
            <a:r>
              <a:rPr lang="en-US" sz="1400" smtClean="0">
                <a:solidFill>
                  <a:srgbClr val="FF3300"/>
                </a:solidFill>
              </a:rPr>
              <a:t>(If  re-scheduled, edit in TPP)</a:t>
            </a:r>
          </a:p>
          <a:p>
            <a:pPr>
              <a:lnSpc>
                <a:spcPct val="80000"/>
              </a:lnSpc>
            </a:pPr>
            <a:r>
              <a:rPr lang="en-US" sz="1800" smtClean="0"/>
              <a:t>Prepare a 12 man team match roster in TPP</a:t>
            </a:r>
          </a:p>
          <a:p>
            <a:pPr lvl="1">
              <a:lnSpc>
                <a:spcPct val="80000"/>
              </a:lnSpc>
            </a:pPr>
            <a:r>
              <a:rPr lang="en-US" sz="1600" smtClean="0"/>
              <a:t>List players in correct handicap order (refer to Rule 9.F)</a:t>
            </a:r>
          </a:p>
          <a:p>
            <a:pPr lvl="1">
              <a:lnSpc>
                <a:spcPct val="80000"/>
              </a:lnSpc>
            </a:pPr>
            <a:r>
              <a:rPr lang="en-US" sz="1600" smtClean="0"/>
              <a:t>Exchange Rosters (via TPP generated email)</a:t>
            </a:r>
          </a:p>
          <a:p>
            <a:pPr>
              <a:lnSpc>
                <a:spcPct val="80000"/>
              </a:lnSpc>
            </a:pPr>
            <a:r>
              <a:rPr lang="en-US" sz="1800" smtClean="0"/>
              <a:t>Verify opposing team’s lineup (eligibility, correct order, etc.)</a:t>
            </a:r>
          </a:p>
          <a:p>
            <a:pPr>
              <a:lnSpc>
                <a:spcPct val="80000"/>
              </a:lnSpc>
            </a:pPr>
            <a:r>
              <a:rPr lang="en-US" sz="1800" smtClean="0"/>
              <a:t>Contact opposing captain with questions/inquiries</a:t>
            </a:r>
          </a:p>
          <a:p>
            <a:pPr lvl="1">
              <a:lnSpc>
                <a:spcPct val="80000"/>
              </a:lnSpc>
            </a:pPr>
            <a:r>
              <a:rPr lang="en-US" sz="1600" smtClean="0"/>
              <a:t>If necessary, notify CGA Interclub Administrator with questions for resolution</a:t>
            </a:r>
            <a:endParaRPr lang="en-US" sz="1600" b="1" i="1" u="sng" smtClean="0"/>
          </a:p>
          <a:p>
            <a:pPr>
              <a:lnSpc>
                <a:spcPct val="80000"/>
              </a:lnSpc>
            </a:pPr>
            <a:endParaRPr lang="en-US" sz="1800" b="1" i="1" u="sng" smtClean="0"/>
          </a:p>
          <a:p>
            <a:pPr>
              <a:lnSpc>
                <a:spcPct val="80000"/>
              </a:lnSpc>
            </a:pPr>
            <a:r>
              <a:rPr lang="en-US" sz="1800" b="1" i="1" u="sng" smtClean="0"/>
              <a:t>1 or 2 Days Prior to the Match, the Host Captain to;</a:t>
            </a:r>
            <a:endParaRPr lang="en-US" sz="1800" smtClean="0"/>
          </a:p>
          <a:p>
            <a:pPr>
              <a:lnSpc>
                <a:spcPct val="80000"/>
              </a:lnSpc>
            </a:pPr>
            <a:r>
              <a:rPr lang="en-US" sz="1800" smtClean="0"/>
              <a:t>Coordinate all activities with the host pro:</a:t>
            </a:r>
          </a:p>
          <a:p>
            <a:pPr lvl="1">
              <a:lnSpc>
                <a:spcPct val="80000"/>
              </a:lnSpc>
            </a:pPr>
            <a:r>
              <a:rPr lang="en-US" sz="1600" smtClean="0"/>
              <a:t>Discuss local rules </a:t>
            </a:r>
            <a:r>
              <a:rPr lang="en-US" sz="1400" smtClean="0"/>
              <a:t>(document &amp; prepare hard copies per group for both teams)</a:t>
            </a:r>
          </a:p>
          <a:p>
            <a:pPr lvl="1">
              <a:lnSpc>
                <a:spcPct val="80000"/>
              </a:lnSpc>
            </a:pPr>
            <a:r>
              <a:rPr lang="en-US" sz="1600" smtClean="0"/>
              <a:t>Ensure tees for the competition have been or will be set correctly</a:t>
            </a:r>
          </a:p>
          <a:p>
            <a:pPr lvl="1">
              <a:lnSpc>
                <a:spcPct val="80000"/>
              </a:lnSpc>
            </a:pPr>
            <a:r>
              <a:rPr lang="en-US" sz="1600" smtClean="0"/>
              <a:t>Discuss social activities (if any) following play</a:t>
            </a:r>
          </a:p>
          <a:p>
            <a:pPr lvl="1">
              <a:lnSpc>
                <a:spcPct val="80000"/>
              </a:lnSpc>
            </a:pPr>
            <a:r>
              <a:rPr lang="en-US" sz="1600" smtClean="0"/>
              <a:t>Provide staff with pairings for scoreboard and (optional) cart signs</a:t>
            </a:r>
          </a:p>
          <a:p>
            <a:pPr>
              <a:lnSpc>
                <a:spcPct val="80000"/>
              </a:lnSpc>
            </a:pPr>
            <a:r>
              <a:rPr lang="en-US" sz="1800" smtClean="0"/>
              <a:t>Generate scorecards for each foursome </a:t>
            </a:r>
          </a:p>
          <a:p>
            <a:pPr lvl="1">
              <a:lnSpc>
                <a:spcPct val="80000"/>
              </a:lnSpc>
            </a:pPr>
            <a:r>
              <a:rPr lang="en-US" sz="1600" smtClean="0"/>
              <a:t>Use separate scorecards for singles vs four-ball match</a:t>
            </a:r>
          </a:p>
          <a:p>
            <a:pPr lvl="1">
              <a:lnSpc>
                <a:spcPct val="80000"/>
              </a:lnSpc>
            </a:pPr>
            <a:r>
              <a:rPr lang="en-US" sz="1600" smtClean="0"/>
              <a:t>Make two sets (one for each cart)</a:t>
            </a:r>
            <a:endParaRPr lang="en-US" sz="1600" b="1" u="sng"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8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57200" y="274638"/>
            <a:ext cx="8229600" cy="411162"/>
          </a:xfrm>
        </p:spPr>
        <p:txBody>
          <a:bodyPr/>
          <a:lstStyle/>
          <a:p>
            <a:r>
              <a:rPr lang="en-US" sz="2000" b="1" u="sng" smtClean="0"/>
              <a:t>- Captains Checklist -</a:t>
            </a:r>
            <a:r>
              <a:rPr lang="en-US" sz="4000" smtClean="0"/>
              <a:t> </a:t>
            </a:r>
          </a:p>
        </p:txBody>
      </p:sp>
      <p:sp>
        <p:nvSpPr>
          <p:cNvPr id="123907" name="Rectangle 3"/>
          <p:cNvSpPr>
            <a:spLocks noGrp="1" noChangeArrowheads="1"/>
          </p:cNvSpPr>
          <p:nvPr>
            <p:ph type="body" idx="4294967295"/>
          </p:nvPr>
        </p:nvSpPr>
        <p:spPr>
          <a:xfrm>
            <a:off x="457200" y="838200"/>
            <a:ext cx="8229600" cy="5638800"/>
          </a:xfrm>
        </p:spPr>
        <p:txBody>
          <a:bodyPr/>
          <a:lstStyle/>
          <a:p>
            <a:pPr algn="ctr">
              <a:lnSpc>
                <a:spcPct val="90000"/>
              </a:lnSpc>
              <a:buFontTx/>
              <a:buNone/>
            </a:pPr>
            <a:r>
              <a:rPr lang="en-US" sz="2800" b="1" u="sng" smtClean="0"/>
              <a:t>DAY OF MATCH</a:t>
            </a:r>
            <a:endParaRPr lang="en-US" sz="2800" smtClean="0"/>
          </a:p>
          <a:p>
            <a:pPr>
              <a:lnSpc>
                <a:spcPct val="90000"/>
              </a:lnSpc>
            </a:pPr>
            <a:r>
              <a:rPr lang="en-US" sz="2400" smtClean="0"/>
              <a:t>Captains confirm rosters</a:t>
            </a:r>
          </a:p>
          <a:p>
            <a:pPr>
              <a:lnSpc>
                <a:spcPct val="90000"/>
              </a:lnSpc>
            </a:pPr>
            <a:r>
              <a:rPr lang="en-US" sz="2400" smtClean="0"/>
              <a:t>Adjust lineups / scorecards accordingly</a:t>
            </a:r>
            <a:endParaRPr lang="en-US" sz="2400" b="1" smtClean="0"/>
          </a:p>
          <a:p>
            <a:pPr>
              <a:lnSpc>
                <a:spcPct val="90000"/>
              </a:lnSpc>
            </a:pPr>
            <a:r>
              <a:rPr lang="en-US" sz="2400" smtClean="0"/>
              <a:t>Communicate local rules</a:t>
            </a:r>
          </a:p>
          <a:p>
            <a:pPr lvl="1">
              <a:lnSpc>
                <a:spcPct val="90000"/>
              </a:lnSpc>
            </a:pPr>
            <a:r>
              <a:rPr lang="en-US" sz="2400" smtClean="0"/>
              <a:t>(i.e., playing the ball down, tees, GUR, etc.)</a:t>
            </a:r>
          </a:p>
          <a:p>
            <a:pPr lvl="1">
              <a:lnSpc>
                <a:spcPct val="90000"/>
              </a:lnSpc>
            </a:pPr>
            <a:r>
              <a:rPr lang="en-US" sz="2400" smtClean="0"/>
              <a:t>to all players</a:t>
            </a:r>
          </a:p>
          <a:p>
            <a:pPr lvl="1">
              <a:lnSpc>
                <a:spcPct val="90000"/>
              </a:lnSpc>
            </a:pPr>
            <a:r>
              <a:rPr lang="en-US" sz="2000" smtClean="0"/>
              <a:t>Remind players to post hole by hole scores and return scorecards for posting</a:t>
            </a:r>
          </a:p>
          <a:p>
            <a:pPr lvl="1">
              <a:lnSpc>
                <a:spcPct val="90000"/>
              </a:lnSpc>
            </a:pPr>
            <a:endParaRPr lang="en-US" sz="2000" b="1" u="sng" smtClean="0"/>
          </a:p>
          <a:p>
            <a:pPr>
              <a:lnSpc>
                <a:spcPct val="90000"/>
              </a:lnSpc>
            </a:pPr>
            <a:r>
              <a:rPr lang="en-US" sz="2400" smtClean="0">
                <a:solidFill>
                  <a:srgbClr val="FF3300"/>
                </a:solidFill>
              </a:rPr>
              <a:t>NOTE: CLAIMS regarding HANDICAPS and PLAYER ELIGIBILITY MUST BE MADE PRIOR to the PLAYER TEEING OFF. ONCE a MATCH has STARTED, HANDICAP and/or ELIGIBILITY CLAIMS are INVALID UNLESS a PLAYER knowingly begins the MATCH with INCORRECT INFORMATION (USGA Rule 6-2a/5).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39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57200" y="274638"/>
            <a:ext cx="8229600" cy="411162"/>
          </a:xfrm>
        </p:spPr>
        <p:txBody>
          <a:bodyPr/>
          <a:lstStyle/>
          <a:p>
            <a:r>
              <a:rPr lang="en-US" sz="2000" b="1" u="sng" smtClean="0"/>
              <a:t>- Captains Checklist -</a:t>
            </a:r>
            <a:r>
              <a:rPr lang="en-US" sz="4000" smtClean="0"/>
              <a:t> </a:t>
            </a:r>
          </a:p>
        </p:txBody>
      </p:sp>
      <p:sp>
        <p:nvSpPr>
          <p:cNvPr id="124931" name="Rectangle 3"/>
          <p:cNvSpPr>
            <a:spLocks noGrp="1" noChangeArrowheads="1"/>
          </p:cNvSpPr>
          <p:nvPr>
            <p:ph type="body" idx="4294967295"/>
          </p:nvPr>
        </p:nvSpPr>
        <p:spPr>
          <a:xfrm>
            <a:off x="457200" y="838200"/>
            <a:ext cx="8229600" cy="5410200"/>
          </a:xfrm>
        </p:spPr>
        <p:txBody>
          <a:bodyPr/>
          <a:lstStyle/>
          <a:p>
            <a:pPr>
              <a:buFontTx/>
              <a:buNone/>
            </a:pPr>
            <a:endParaRPr lang="en-US" b="1" u="sng" smtClean="0"/>
          </a:p>
          <a:p>
            <a:r>
              <a:rPr lang="en-US" b="1" u="sng" smtClean="0"/>
              <a:t>AFTER EACH MATCH</a:t>
            </a:r>
            <a:endParaRPr lang="en-US" smtClean="0"/>
          </a:p>
          <a:p>
            <a:r>
              <a:rPr lang="en-US" smtClean="0"/>
              <a:t>Collect scorecards</a:t>
            </a:r>
          </a:p>
          <a:p>
            <a:r>
              <a:rPr lang="en-US" b="1" smtClean="0">
                <a:solidFill>
                  <a:srgbClr val="FF3300"/>
                </a:solidFill>
              </a:rPr>
              <a:t>Verify that each player has an adjusted gross score</a:t>
            </a:r>
            <a:r>
              <a:rPr lang="en-US" smtClean="0"/>
              <a:t> </a:t>
            </a:r>
          </a:p>
          <a:p>
            <a:r>
              <a:rPr lang="en-US" smtClean="0"/>
              <a:t>Host captain submits match results in TPP (Scores will post automatically)</a:t>
            </a:r>
          </a:p>
          <a:p>
            <a:r>
              <a:rPr lang="en-US" smtClean="0"/>
              <a:t>Retain scorecards for 1 week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49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4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P spid="12493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idx="4294967295"/>
          </p:nvPr>
        </p:nvSpPr>
        <p:spPr/>
        <p:txBody>
          <a:bodyPr/>
          <a:lstStyle/>
          <a:p>
            <a:pPr algn="ctr" eaLnBrk="1" hangingPunct="1">
              <a:buFontTx/>
              <a:buNone/>
              <a:defRPr/>
            </a:pPr>
            <a:r>
              <a:rPr lang="en-US" sz="4000" smtClean="0">
                <a:effectLst>
                  <a:outerShdw blurRad="38100" dist="38100" dir="2700000" algn="tl">
                    <a:srgbClr val="C0C0C0"/>
                  </a:outerShdw>
                </a:effectLst>
              </a:rPr>
              <a:t>Any questions?</a:t>
            </a:r>
          </a:p>
        </p:txBody>
      </p:sp>
      <p:sp>
        <p:nvSpPr>
          <p:cNvPr id="6246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6246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6246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62469" name="Picture 11" descr="MPj04395360000[1]"/>
          <p:cNvPicPr>
            <a:picLocks noChangeAspect="1" noChangeArrowheads="1"/>
          </p:cNvPicPr>
          <p:nvPr/>
        </p:nvPicPr>
        <p:blipFill>
          <a:blip r:embed="rId3"/>
          <a:srcRect/>
          <a:stretch>
            <a:fillRect/>
          </a:stretch>
        </p:blipFill>
        <p:spPr bwMode="auto">
          <a:xfrm>
            <a:off x="1524000" y="2514600"/>
            <a:ext cx="6400800" cy="3444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a:xfrm>
            <a:off x="457200" y="1600200"/>
            <a:ext cx="8229600" cy="4876800"/>
          </a:xfrm>
        </p:spPr>
        <p:txBody>
          <a:bodyPr/>
          <a:lstStyle/>
          <a:p>
            <a:pPr marL="609600" indent="-609600" algn="ctr">
              <a:buFontTx/>
              <a:buNone/>
            </a:pPr>
            <a:r>
              <a:rPr lang="en-US" sz="6600" b="1" smtClean="0"/>
              <a:t>TPP</a:t>
            </a:r>
          </a:p>
          <a:p>
            <a:pPr marL="609600" indent="-609600" algn="ctr">
              <a:buFontTx/>
              <a:buNone/>
            </a:pPr>
            <a:r>
              <a:rPr lang="en-US" sz="6600" b="1" smtClean="0"/>
              <a:t>ADMINISTRATIVE</a:t>
            </a:r>
          </a:p>
          <a:p>
            <a:pPr marL="609600" indent="-609600" algn="ctr">
              <a:buFontTx/>
              <a:buNone/>
            </a:pPr>
            <a:r>
              <a:rPr lang="en-US" sz="6600" b="1" smtClean="0"/>
              <a:t>PROCEDURES</a:t>
            </a:r>
            <a:r>
              <a:rPr lang="en-US" sz="6600" smtClean="0"/>
              <a:t> </a:t>
            </a:r>
          </a:p>
          <a:p>
            <a:pPr marL="609600" indent="-609600">
              <a:buFontTx/>
              <a:buNone/>
            </a:pPr>
            <a:r>
              <a:rPr lang="en-US" sz="1400" smtClean="0"/>
              <a:t>  </a:t>
            </a:r>
          </a:p>
          <a:p>
            <a:pPr marL="609600" indent="-609600">
              <a:buFontTx/>
              <a:buNone/>
            </a:pPr>
            <a:endParaRPr lang="en-US" sz="2400" smtClean="0"/>
          </a:p>
          <a:p>
            <a:pPr marL="609600" indent="-609600">
              <a:buFontTx/>
              <a:buNone/>
            </a:pPr>
            <a:r>
              <a:rPr lang="en-US" sz="1400" b="1" smtClean="0"/>
              <a:t> </a:t>
            </a:r>
            <a:endParaRPr lang="en-US" sz="1400" smtClean="0"/>
          </a:p>
          <a:p>
            <a:pPr marL="609600" indent="-609600">
              <a:buFontTx/>
              <a:buNone/>
            </a:pPr>
            <a:endParaRPr lang="en-US" sz="1400" b="1" smtClean="0">
              <a:latin typeface="Times New Roman" pitchFamily="18" charset="0"/>
              <a:cs typeface="Times New Roman" pitchFamily="18" charset="0"/>
            </a:endParaRPr>
          </a:p>
        </p:txBody>
      </p:sp>
      <p:sp>
        <p:nvSpPr>
          <p:cNvPr id="6349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6349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6349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body" idx="1"/>
          </p:nvPr>
        </p:nvSpPr>
        <p:spPr>
          <a:xfrm>
            <a:off x="457200" y="1600200"/>
            <a:ext cx="8229600" cy="4876800"/>
          </a:xfrm>
        </p:spPr>
        <p:txBody>
          <a:bodyPr/>
          <a:lstStyle/>
          <a:p>
            <a:pPr marL="609600" indent="-609600">
              <a:buFontTx/>
              <a:buNone/>
            </a:pPr>
            <a:r>
              <a:rPr lang="en-US" sz="2800" b="1" u="sng" smtClean="0"/>
              <a:t>TPP ADMINISTRATIVE PROCEDURES</a:t>
            </a:r>
            <a:r>
              <a:rPr lang="en-US" sz="2800" smtClean="0"/>
              <a:t> </a:t>
            </a:r>
          </a:p>
          <a:p>
            <a:pPr marL="609600" indent="-609600">
              <a:buFontTx/>
              <a:buNone/>
            </a:pPr>
            <a:r>
              <a:rPr lang="en-US" sz="1400" smtClean="0"/>
              <a:t>  </a:t>
            </a:r>
          </a:p>
          <a:p>
            <a:pPr marL="609600" indent="-609600">
              <a:buFontTx/>
              <a:buNone/>
            </a:pPr>
            <a:r>
              <a:rPr lang="en-US" sz="2400" smtClean="0"/>
              <a:t>Captains will use TPP (Tournament Pairing Program) to:</a:t>
            </a:r>
          </a:p>
          <a:p>
            <a:pPr marL="609600" indent="-609600">
              <a:buFontTx/>
              <a:buNone/>
            </a:pPr>
            <a:endParaRPr lang="en-US" sz="2400" smtClean="0"/>
          </a:p>
          <a:p>
            <a:pPr marL="609600" indent="-609600">
              <a:buFontTx/>
              <a:buAutoNum type="arabicPeriod"/>
            </a:pPr>
            <a:r>
              <a:rPr lang="en-US" sz="2200" smtClean="0">
                <a:solidFill>
                  <a:srgbClr val="FF3300"/>
                </a:solidFill>
              </a:rPr>
              <a:t>Set Team Rosters</a:t>
            </a:r>
          </a:p>
          <a:p>
            <a:pPr marL="609600" indent="-609600">
              <a:buFontTx/>
              <a:buAutoNum type="arabicPeriod"/>
            </a:pPr>
            <a:endParaRPr lang="en-US" sz="2200" smtClean="0">
              <a:solidFill>
                <a:srgbClr val="FF3300"/>
              </a:solidFill>
            </a:endParaRPr>
          </a:p>
          <a:p>
            <a:pPr marL="990600" lvl="1" indent="-533400">
              <a:buFontTx/>
              <a:buAutoNum type="arabicPeriod" startAt="2"/>
            </a:pPr>
            <a:r>
              <a:rPr lang="en-US" sz="2200" smtClean="0"/>
              <a:t>Set Home Tees</a:t>
            </a:r>
          </a:p>
          <a:p>
            <a:pPr marL="990600" lvl="1" indent="-533400">
              <a:buFontTx/>
              <a:buAutoNum type="arabicPeriod" startAt="2"/>
            </a:pPr>
            <a:endParaRPr lang="en-US" sz="2200" smtClean="0"/>
          </a:p>
          <a:p>
            <a:pPr marL="1371600" lvl="2" indent="-457200">
              <a:buFontTx/>
              <a:buAutoNum type="arabicPeriod" startAt="3"/>
            </a:pPr>
            <a:r>
              <a:rPr lang="en-US" sz="2200" smtClean="0">
                <a:solidFill>
                  <a:srgbClr val="FF3300"/>
                </a:solidFill>
              </a:rPr>
              <a:t>Prepare Match Rosters</a:t>
            </a:r>
          </a:p>
          <a:p>
            <a:pPr marL="1371600" lvl="2" indent="-457200">
              <a:buFontTx/>
              <a:buAutoNum type="arabicPeriod" startAt="3"/>
            </a:pPr>
            <a:endParaRPr lang="en-US" sz="2200" smtClean="0">
              <a:solidFill>
                <a:srgbClr val="FF3300"/>
              </a:solidFill>
            </a:endParaRPr>
          </a:p>
          <a:p>
            <a:pPr marL="1752600" lvl="3" indent="-381000">
              <a:buFontTx/>
              <a:buAutoNum type="arabicPeriod" startAt="4"/>
            </a:pPr>
            <a:r>
              <a:rPr lang="en-US" sz="2200" smtClean="0"/>
              <a:t>Submit Match Results with (Players ESC) scores</a:t>
            </a:r>
          </a:p>
          <a:p>
            <a:pPr marL="609600" indent="-609600">
              <a:buFontTx/>
              <a:buNone/>
            </a:pPr>
            <a:r>
              <a:rPr lang="en-US" sz="1400" b="1" smtClean="0"/>
              <a:t> </a:t>
            </a:r>
            <a:endParaRPr lang="en-US" sz="1400" smtClean="0"/>
          </a:p>
          <a:p>
            <a:pPr marL="609600" indent="-609600">
              <a:buFontTx/>
              <a:buNone/>
            </a:pPr>
            <a:endParaRPr lang="en-US" sz="1400" b="1" smtClean="0">
              <a:latin typeface="Times New Roman" pitchFamily="18" charset="0"/>
              <a:cs typeface="Times New Roman" pitchFamily="18" charset="0"/>
            </a:endParaRPr>
          </a:p>
        </p:txBody>
      </p:sp>
      <p:sp>
        <p:nvSpPr>
          <p:cNvPr id="6451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6451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6451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body" idx="1"/>
          </p:nvPr>
        </p:nvSpPr>
        <p:spPr>
          <a:xfrm>
            <a:off x="457200" y="1600200"/>
            <a:ext cx="8534400" cy="5029200"/>
          </a:xfrm>
        </p:spPr>
        <p:txBody>
          <a:bodyPr/>
          <a:lstStyle/>
          <a:p>
            <a:pPr marL="0" indent="0">
              <a:lnSpc>
                <a:spcPct val="80000"/>
              </a:lnSpc>
              <a:buFontTx/>
              <a:buNone/>
            </a:pPr>
            <a:r>
              <a:rPr lang="en-US" sz="2000" b="1" u="sng" smtClean="0"/>
              <a:t>TO GET STARTED</a:t>
            </a:r>
          </a:p>
          <a:p>
            <a:pPr marL="0" indent="0">
              <a:lnSpc>
                <a:spcPct val="80000"/>
              </a:lnSpc>
              <a:buFontTx/>
              <a:buNone/>
            </a:pPr>
            <a:endParaRPr lang="en-US" sz="900" smtClean="0"/>
          </a:p>
          <a:p>
            <a:pPr marL="0" indent="0">
              <a:lnSpc>
                <a:spcPct val="80000"/>
              </a:lnSpc>
            </a:pPr>
            <a:r>
              <a:rPr lang="en-US" sz="1800" smtClean="0"/>
              <a:t> Login to </a:t>
            </a:r>
            <a:r>
              <a:rPr lang="en-US" sz="1800" b="1" u="sng" smtClean="0"/>
              <a:t>Captains Management Sight (TPP)</a:t>
            </a:r>
            <a:r>
              <a:rPr lang="en-US" sz="1800" smtClean="0"/>
              <a:t> using the following link: </a:t>
            </a:r>
          </a:p>
          <a:p>
            <a:pPr marL="0" indent="0">
              <a:lnSpc>
                <a:spcPct val="80000"/>
              </a:lnSpc>
              <a:buFontTx/>
              <a:buNone/>
            </a:pPr>
            <a:endParaRPr lang="en-US" sz="800" u="sng" smtClean="0"/>
          </a:p>
          <a:p>
            <a:pPr marL="0" indent="0">
              <a:lnSpc>
                <a:spcPct val="80000"/>
              </a:lnSpc>
              <a:buFontTx/>
              <a:buNone/>
            </a:pPr>
            <a:r>
              <a:rPr lang="en-US" sz="1800" u="sng" smtClean="0">
                <a:hlinkClick r:id="rId2"/>
              </a:rPr>
              <a:t>https://www.ghintpp.com/carolinasgolf/TPPTeamClubPlay/logon.aspx?ReturnUrl=%2fcarolinasgolf%2fTPPTeamClubPlay%2fLeagueSelect.aspx</a:t>
            </a:r>
            <a:endParaRPr lang="en-US" sz="1800" u="sng" smtClean="0"/>
          </a:p>
          <a:p>
            <a:pPr lvl="1">
              <a:lnSpc>
                <a:spcPct val="80000"/>
              </a:lnSpc>
            </a:pPr>
            <a:r>
              <a:rPr lang="en-US" sz="1600" smtClean="0"/>
              <a:t>NOTE: This link is also listed on the Interclub web site</a:t>
            </a:r>
          </a:p>
          <a:p>
            <a:pPr marL="0" indent="0">
              <a:lnSpc>
                <a:spcPct val="80000"/>
              </a:lnSpc>
            </a:pPr>
            <a:endParaRPr lang="en-US" sz="1800" smtClean="0"/>
          </a:p>
          <a:p>
            <a:pPr marL="0" indent="0">
              <a:lnSpc>
                <a:spcPct val="80000"/>
              </a:lnSpc>
            </a:pPr>
            <a:endParaRPr lang="en-US" sz="1800" smtClean="0"/>
          </a:p>
          <a:p>
            <a:pPr marL="0" indent="0">
              <a:lnSpc>
                <a:spcPct val="80000"/>
              </a:lnSpc>
            </a:pPr>
            <a:r>
              <a:rPr lang="en-US" sz="1800" smtClean="0"/>
              <a:t> </a:t>
            </a:r>
            <a:r>
              <a:rPr lang="en-US" sz="1800" u="sng" smtClean="0"/>
              <a:t>User ID</a:t>
            </a:r>
            <a:r>
              <a:rPr lang="en-US" sz="1800" smtClean="0"/>
              <a:t> and </a:t>
            </a:r>
            <a:r>
              <a:rPr lang="en-US" sz="1800" u="sng" smtClean="0"/>
              <a:t>Password</a:t>
            </a:r>
            <a:r>
              <a:rPr lang="en-US" sz="1800" smtClean="0"/>
              <a:t> pre-assigned:</a:t>
            </a:r>
          </a:p>
          <a:p>
            <a:pPr lvl="1">
              <a:lnSpc>
                <a:spcPct val="80000"/>
              </a:lnSpc>
            </a:pPr>
            <a:r>
              <a:rPr lang="en-US" sz="1600" smtClean="0"/>
              <a:t>call Rusty (919-475-7775), or Tom (336-575-0447) or</a:t>
            </a:r>
          </a:p>
          <a:p>
            <a:pPr lvl="1">
              <a:lnSpc>
                <a:spcPct val="80000"/>
              </a:lnSpc>
            </a:pPr>
            <a:r>
              <a:rPr lang="en-US" sz="1600" smtClean="0"/>
              <a:t>email: </a:t>
            </a:r>
            <a:r>
              <a:rPr lang="en-US" sz="1600" u="sng" smtClean="0">
                <a:solidFill>
                  <a:srgbClr val="FF3300"/>
                </a:solidFill>
              </a:rPr>
              <a:t>rusty.harder@carolinasgolf.org</a:t>
            </a:r>
            <a:r>
              <a:rPr lang="en-US" sz="1600" smtClean="0"/>
              <a:t>, or </a:t>
            </a:r>
            <a:r>
              <a:rPr lang="en-US" sz="1600" u="sng" smtClean="0">
                <a:solidFill>
                  <a:srgbClr val="FF3300"/>
                </a:solidFill>
              </a:rPr>
              <a:t>tthorpe@carolinasgolf.org</a:t>
            </a:r>
            <a:r>
              <a:rPr lang="en-US" sz="1600" smtClean="0"/>
              <a:t>.</a:t>
            </a:r>
          </a:p>
          <a:p>
            <a:pPr marL="0" indent="0">
              <a:lnSpc>
                <a:spcPct val="80000"/>
              </a:lnSpc>
              <a:buFontTx/>
              <a:buNone/>
            </a:pPr>
            <a:r>
              <a:rPr lang="en-US" sz="1800" smtClean="0"/>
              <a:t> </a:t>
            </a:r>
          </a:p>
          <a:p>
            <a:pPr marL="0" indent="0">
              <a:lnSpc>
                <a:spcPct val="80000"/>
              </a:lnSpc>
              <a:buFontTx/>
              <a:buNone/>
            </a:pPr>
            <a:endParaRPr lang="en-US" sz="1800" smtClean="0"/>
          </a:p>
          <a:p>
            <a:pPr marL="0" indent="0">
              <a:lnSpc>
                <a:spcPct val="80000"/>
              </a:lnSpc>
            </a:pPr>
            <a:r>
              <a:rPr lang="en-US" sz="1800" smtClean="0"/>
              <a:t> Follow instructions listed in the </a:t>
            </a:r>
            <a:r>
              <a:rPr lang="en-US" sz="1800" b="1" smtClean="0"/>
              <a:t>ADMINISTRATIVE PROCEDURES</a:t>
            </a:r>
            <a:r>
              <a:rPr lang="en-US" sz="1800" smtClean="0"/>
              <a:t> document.</a:t>
            </a:r>
          </a:p>
          <a:p>
            <a:pPr marL="0" indent="0">
              <a:lnSpc>
                <a:spcPct val="80000"/>
              </a:lnSpc>
            </a:pPr>
            <a:endParaRPr lang="en-US" sz="1800" smtClean="0"/>
          </a:p>
          <a:p>
            <a:pPr marL="0" indent="0">
              <a:lnSpc>
                <a:spcPct val="80000"/>
              </a:lnSpc>
            </a:pPr>
            <a:endParaRPr lang="en-US" sz="1800" smtClean="0"/>
          </a:p>
          <a:p>
            <a:pPr marL="0" indent="0" algn="ctr">
              <a:lnSpc>
                <a:spcPct val="80000"/>
              </a:lnSpc>
              <a:buFontTx/>
              <a:buNone/>
            </a:pPr>
            <a:r>
              <a:rPr lang="en-US" sz="1800" b="1" smtClean="0"/>
              <a:t> </a:t>
            </a:r>
            <a:endParaRPr lang="en-US" sz="1800" smtClean="0"/>
          </a:p>
          <a:p>
            <a:pPr marL="0" indent="0">
              <a:lnSpc>
                <a:spcPct val="80000"/>
              </a:lnSpc>
              <a:buFontTx/>
              <a:buNone/>
            </a:pPr>
            <a:endParaRPr lang="en-US" sz="1800" b="1" smtClean="0">
              <a:latin typeface="Times New Roman" pitchFamily="18" charset="0"/>
              <a:cs typeface="Times New Roman" pitchFamily="18" charset="0"/>
            </a:endParaRPr>
          </a:p>
        </p:txBody>
      </p:sp>
      <p:sp>
        <p:nvSpPr>
          <p:cNvPr id="6553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6553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65540" name="Picture 8" descr="CGA NEW - Color"/>
          <p:cNvPicPr>
            <a:picLocks noChangeAspect="1" noChangeArrowheads="1"/>
          </p:cNvPicPr>
          <p:nvPr/>
        </p:nvPicPr>
        <p:blipFill>
          <a:blip r:embed="rId3"/>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457200" y="1676400"/>
            <a:ext cx="8382000" cy="2305050"/>
          </a:xfrm>
          <a:prstGeom prst="rect">
            <a:avLst/>
          </a:prstGeom>
          <a:noFill/>
          <a:ln w="9525">
            <a:noFill/>
            <a:miter lim="800000"/>
            <a:headEnd/>
            <a:tailEnd/>
          </a:ln>
        </p:spPr>
      </p:pic>
      <p:sp>
        <p:nvSpPr>
          <p:cNvPr id="66562" name="Rectangle 3"/>
          <p:cNvSpPr>
            <a:spLocks noChangeArrowheads="1"/>
          </p:cNvSpPr>
          <p:nvPr/>
        </p:nvSpPr>
        <p:spPr bwMode="auto">
          <a:xfrm>
            <a:off x="2362200" y="381000"/>
            <a:ext cx="4572000" cy="366713"/>
          </a:xfrm>
          <a:prstGeom prst="rect">
            <a:avLst/>
          </a:prstGeom>
          <a:noFill/>
          <a:ln w="9525">
            <a:noFill/>
            <a:miter lim="800000"/>
            <a:headEnd/>
            <a:tailEnd/>
          </a:ln>
        </p:spPr>
        <p:txBody>
          <a:bodyPr>
            <a:spAutoFit/>
          </a:bodyPr>
          <a:lstStyle/>
          <a:p>
            <a:pPr algn="ctr"/>
            <a:r>
              <a:rPr lang="en-US" b="1"/>
              <a:t>HOW TO SET TEAM ROSTERS </a:t>
            </a:r>
            <a:endParaRPr lang="en-US"/>
          </a:p>
        </p:txBody>
      </p:sp>
      <p:sp>
        <p:nvSpPr>
          <p:cNvPr id="66563" name="Rectangle 4"/>
          <p:cNvSpPr>
            <a:spLocks noChangeArrowheads="1"/>
          </p:cNvSpPr>
          <p:nvPr/>
        </p:nvSpPr>
        <p:spPr bwMode="auto">
          <a:xfrm>
            <a:off x="609600" y="4724400"/>
            <a:ext cx="8153400" cy="646113"/>
          </a:xfrm>
          <a:prstGeom prst="rect">
            <a:avLst/>
          </a:prstGeom>
          <a:noFill/>
          <a:ln w="9525">
            <a:noFill/>
            <a:miter lim="800000"/>
            <a:headEnd/>
            <a:tailEnd/>
          </a:ln>
        </p:spPr>
        <p:txBody>
          <a:bodyPr>
            <a:spAutoFit/>
          </a:bodyPr>
          <a:lstStyle/>
          <a:p>
            <a:pPr marL="342900" indent="-342900">
              <a:buFont typeface="Arial" charset="0"/>
              <a:buAutoNum type="arabicPeriod"/>
            </a:pPr>
            <a:r>
              <a:rPr lang="en-US"/>
              <a:t>Once you login, click on the </a:t>
            </a:r>
            <a:r>
              <a:rPr lang="en-US" b="1" u="sng"/>
              <a:t>Select League</a:t>
            </a:r>
            <a:r>
              <a:rPr lang="en-US" b="1"/>
              <a:t> </a:t>
            </a:r>
            <a:r>
              <a:rPr lang="en-US"/>
              <a:t>icon, the Carolinas Interclub Championship will be the only one available.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048" name="Group 1272"/>
          <p:cNvGraphicFramePr>
            <a:graphicFrameLocks noGrp="1"/>
          </p:cNvGraphicFramePr>
          <p:nvPr/>
        </p:nvGraphicFramePr>
        <p:xfrm>
          <a:off x="142875" y="1857375"/>
          <a:ext cx="8858250" cy="3161986"/>
        </p:xfrm>
        <a:graphic>
          <a:graphicData uri="http://schemas.openxmlformats.org/drawingml/2006/table">
            <a:tbl>
              <a:tblPr/>
              <a:tblGrid>
                <a:gridCol w="482600"/>
                <a:gridCol w="1120775"/>
                <a:gridCol w="1050925"/>
                <a:gridCol w="631825"/>
                <a:gridCol w="1214438"/>
                <a:gridCol w="822325"/>
                <a:gridCol w="933450"/>
                <a:gridCol w="1779587"/>
                <a:gridCol w="822325"/>
              </a:tblGrid>
              <a:tr h="409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Group</a:t>
                      </a:r>
                      <a:endParaRPr kumimoji="0" lang="en-US" sz="7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Arial" charset="0"/>
                        </a:rPr>
                        <a:t>Eastern Region</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City, State</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Captain Name</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Captain email</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Captain phone</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Pro Name</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Pro email</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chemeClr val="tx1"/>
                          </a:solidFill>
                          <a:effectLst/>
                          <a:latin typeface="Arial" charset="0"/>
                          <a:cs typeface="Arial" charset="0"/>
                        </a:rPr>
                        <a:t>Pro phone</a:t>
                      </a:r>
                      <a:endParaRPr kumimoji="0" lang="en-US" sz="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Birchwood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Nash,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Randy Davis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FF"/>
                          </a:solidFill>
                          <a:effectLst/>
                          <a:latin typeface="Arial" charset="0"/>
                          <a:cs typeface="Arial" charset="0"/>
                          <a:hlinkClick r:id="rId2"/>
                        </a:rPr>
                        <a:t>rdbwcc00@aol.com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Coharie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Clinton,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Jackie Parrish</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pgaprofessional@embarqmail.com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910-592-6772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Dickie Walters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pgaprofessional@embarqmail.com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910-592-2951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Southern Wayne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Mt. Olive,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Kevin Kornegay</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Howard A. Hunt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csouthernwayne@nc.rr.com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Willow Springs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Wilson,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Jimmy Gurkin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hlinkClick r:id="rId3"/>
                        </a:rPr>
                        <a:t>willowspringscc@cocentral.com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Greenville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Greenville,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Brady Pinner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FF"/>
                          </a:solidFill>
                          <a:effectLst/>
                          <a:latin typeface="Arial" charset="0"/>
                          <a:cs typeface="Arial" charset="0"/>
                          <a:hlinkClick r:id="rId4"/>
                        </a:rPr>
                        <a:t>golfpro@greenvillecountryclub.com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Kinston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Kinston,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Burt Williams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bwilliams@kinstoncc.com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Morehead City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Morehead City,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Nick Eatman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FF"/>
                          </a:solidFill>
                          <a:effectLst/>
                          <a:latin typeface="Arial" charset="0"/>
                          <a:cs typeface="Arial" charset="0"/>
                          <a:hlinkClick r:id="rId5"/>
                        </a:rPr>
                        <a:t>neatman@moreheadcitycc.com</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New Bern CC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New Bern, NC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Alan Ferebee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aferebee@suddenlink.net</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3039" name="Rectangle 1263"/>
          <p:cNvSpPr>
            <a:spLocks noChangeArrowheads="1"/>
          </p:cNvSpPr>
          <p:nvPr/>
        </p:nvSpPr>
        <p:spPr bwMode="auto">
          <a:xfrm>
            <a:off x="2895600" y="914400"/>
            <a:ext cx="4071938" cy="274638"/>
          </a:xfrm>
          <a:prstGeom prst="rect">
            <a:avLst/>
          </a:prstGeom>
          <a:noFill/>
          <a:ln>
            <a:noFill/>
          </a:ln>
          <a:effectLst/>
          <a:extLst/>
        </p:spPr>
        <p:txBody>
          <a:bodyPr wrap="none">
            <a:spAutoFit/>
          </a:bodyPr>
          <a:lstStyle/>
          <a:p>
            <a:pPr eaLnBrk="0" hangingPunct="0">
              <a:defRPr/>
            </a:pPr>
            <a:r>
              <a:rPr lang="en-US" b="1">
                <a:effectLst>
                  <a:outerShdw blurRad="38100" dist="38100" dir="2700000" algn="tl">
                    <a:srgbClr val="C0C0C0"/>
                  </a:outerShdw>
                </a:effectLst>
                <a:cs typeface="+mn-cs"/>
              </a:rPr>
              <a:t>Verify Contact Information</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2286000" y="468313"/>
            <a:ext cx="4572000" cy="366712"/>
          </a:xfrm>
          <a:prstGeom prst="rect">
            <a:avLst/>
          </a:prstGeom>
          <a:noFill/>
          <a:ln w="9525">
            <a:noFill/>
            <a:miter lim="800000"/>
            <a:headEnd/>
            <a:tailEnd/>
          </a:ln>
        </p:spPr>
        <p:txBody>
          <a:bodyPr>
            <a:spAutoFit/>
          </a:bodyPr>
          <a:lstStyle/>
          <a:p>
            <a:pPr algn="ctr"/>
            <a:r>
              <a:rPr lang="en-US" b="1"/>
              <a:t>HOW TO SET TEAM ROSTERS</a:t>
            </a:r>
          </a:p>
        </p:txBody>
      </p:sp>
      <p:sp>
        <p:nvSpPr>
          <p:cNvPr id="67586" name="Rectangle 4"/>
          <p:cNvSpPr>
            <a:spLocks noChangeArrowheads="1"/>
          </p:cNvSpPr>
          <p:nvPr/>
        </p:nvSpPr>
        <p:spPr bwMode="auto">
          <a:xfrm>
            <a:off x="609600" y="5562600"/>
            <a:ext cx="8153400" cy="369888"/>
          </a:xfrm>
          <a:prstGeom prst="rect">
            <a:avLst/>
          </a:prstGeom>
          <a:noFill/>
          <a:ln w="9525">
            <a:noFill/>
            <a:miter lim="800000"/>
            <a:headEnd/>
            <a:tailEnd/>
          </a:ln>
        </p:spPr>
        <p:txBody>
          <a:bodyPr>
            <a:spAutoFit/>
          </a:bodyPr>
          <a:lstStyle/>
          <a:p>
            <a:pPr marL="342900" indent="-342900">
              <a:buFont typeface="Arial" charset="0"/>
              <a:buAutoNum type="arabicPeriod" startAt="2"/>
            </a:pPr>
            <a:r>
              <a:rPr lang="en-US"/>
              <a:t>Under the </a:t>
            </a:r>
            <a:r>
              <a:rPr lang="en-US" b="1"/>
              <a:t>Teams </a:t>
            </a:r>
            <a:r>
              <a:rPr lang="en-US"/>
              <a:t>tab in the top left, select </a:t>
            </a:r>
            <a:r>
              <a:rPr lang="en-US" b="1" u="sng"/>
              <a:t>Set Team Roster</a:t>
            </a:r>
            <a:r>
              <a:rPr lang="en-US"/>
              <a:t>. </a:t>
            </a:r>
          </a:p>
        </p:txBody>
      </p:sp>
      <p:pic>
        <p:nvPicPr>
          <p:cNvPr id="67587" name="Picture 2"/>
          <p:cNvPicPr>
            <a:picLocks noChangeAspect="1" noChangeArrowheads="1"/>
          </p:cNvPicPr>
          <p:nvPr/>
        </p:nvPicPr>
        <p:blipFill>
          <a:blip r:embed="rId2"/>
          <a:srcRect/>
          <a:stretch>
            <a:fillRect/>
          </a:stretch>
        </p:blipFill>
        <p:spPr bwMode="auto">
          <a:xfrm>
            <a:off x="1352550" y="1676400"/>
            <a:ext cx="6438900" cy="3505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2362200" y="466725"/>
            <a:ext cx="4572000" cy="366713"/>
          </a:xfrm>
          <a:prstGeom prst="rect">
            <a:avLst/>
          </a:prstGeom>
          <a:noFill/>
          <a:ln w="9525">
            <a:noFill/>
            <a:miter lim="800000"/>
            <a:headEnd/>
            <a:tailEnd/>
          </a:ln>
        </p:spPr>
        <p:txBody>
          <a:bodyPr>
            <a:spAutoFit/>
          </a:bodyPr>
          <a:lstStyle/>
          <a:p>
            <a:pPr algn="ctr"/>
            <a:r>
              <a:rPr lang="en-US" b="1"/>
              <a:t>HOW TO SET TEAM ROSTERS</a:t>
            </a:r>
          </a:p>
        </p:txBody>
      </p:sp>
      <p:sp>
        <p:nvSpPr>
          <p:cNvPr id="68610" name="Rectangle 4"/>
          <p:cNvSpPr>
            <a:spLocks noChangeArrowheads="1"/>
          </p:cNvSpPr>
          <p:nvPr/>
        </p:nvSpPr>
        <p:spPr bwMode="auto">
          <a:xfrm>
            <a:off x="685800" y="5562600"/>
            <a:ext cx="8153400" cy="646113"/>
          </a:xfrm>
          <a:prstGeom prst="rect">
            <a:avLst/>
          </a:prstGeom>
          <a:noFill/>
          <a:ln w="9525">
            <a:noFill/>
            <a:miter lim="800000"/>
            <a:headEnd/>
            <a:tailEnd/>
          </a:ln>
        </p:spPr>
        <p:txBody>
          <a:bodyPr>
            <a:spAutoFit/>
          </a:bodyPr>
          <a:lstStyle/>
          <a:p>
            <a:pPr marL="342900" indent="-342900">
              <a:buFont typeface="Arial" charset="0"/>
              <a:buAutoNum type="arabicPeriod" startAt="3"/>
            </a:pPr>
            <a:r>
              <a:rPr lang="en-US"/>
              <a:t>Select </a:t>
            </a:r>
            <a:r>
              <a:rPr lang="en-US" b="1" u="sng"/>
              <a:t>Add to Team Roster via Club Roster</a:t>
            </a:r>
            <a:r>
              <a:rPr lang="en-US" b="1"/>
              <a:t> </a:t>
            </a:r>
            <a:r>
              <a:rPr lang="en-US"/>
              <a:t>to bring up your club’s entire handicap roster. </a:t>
            </a:r>
          </a:p>
        </p:txBody>
      </p:sp>
      <p:pic>
        <p:nvPicPr>
          <p:cNvPr id="68611" name="Picture 2"/>
          <p:cNvPicPr>
            <a:picLocks noChangeAspect="1" noChangeArrowheads="1"/>
          </p:cNvPicPr>
          <p:nvPr/>
        </p:nvPicPr>
        <p:blipFill>
          <a:blip r:embed="rId2"/>
          <a:srcRect/>
          <a:stretch>
            <a:fillRect/>
          </a:stretch>
        </p:blipFill>
        <p:spPr bwMode="auto">
          <a:xfrm>
            <a:off x="266700" y="1381125"/>
            <a:ext cx="8763000" cy="3722688"/>
          </a:xfrm>
          <a:prstGeom prst="rect">
            <a:avLst/>
          </a:prstGeom>
          <a:noFill/>
          <a:ln w="9525">
            <a:noFill/>
            <a:miter lim="800000"/>
            <a:headEnd/>
            <a:tailEnd/>
          </a:ln>
        </p:spPr>
      </p:pic>
      <p:cxnSp>
        <p:nvCxnSpPr>
          <p:cNvPr id="68612" name="Straight Arrow Connector 9"/>
          <p:cNvCxnSpPr>
            <a:cxnSpLocks noChangeShapeType="1"/>
          </p:cNvCxnSpPr>
          <p:nvPr/>
        </p:nvCxnSpPr>
        <p:spPr bwMode="auto">
          <a:xfrm flipV="1">
            <a:off x="5486400" y="5103813"/>
            <a:ext cx="0" cy="153987"/>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ChangeArrowheads="1"/>
          </p:cNvSpPr>
          <p:nvPr/>
        </p:nvSpPr>
        <p:spPr bwMode="auto">
          <a:xfrm>
            <a:off x="2362200" y="269875"/>
            <a:ext cx="4572000" cy="366713"/>
          </a:xfrm>
          <a:prstGeom prst="rect">
            <a:avLst/>
          </a:prstGeom>
          <a:noFill/>
          <a:ln w="9525">
            <a:noFill/>
            <a:miter lim="800000"/>
            <a:headEnd/>
            <a:tailEnd/>
          </a:ln>
        </p:spPr>
        <p:txBody>
          <a:bodyPr>
            <a:spAutoFit/>
          </a:bodyPr>
          <a:lstStyle/>
          <a:p>
            <a:pPr algn="ctr"/>
            <a:r>
              <a:rPr lang="en-US" b="1"/>
              <a:t>HOW TO SET TEAM ROSTERS</a:t>
            </a:r>
          </a:p>
        </p:txBody>
      </p:sp>
      <p:sp>
        <p:nvSpPr>
          <p:cNvPr id="69634" name="Rectangle 4"/>
          <p:cNvSpPr>
            <a:spLocks noChangeArrowheads="1"/>
          </p:cNvSpPr>
          <p:nvPr/>
        </p:nvSpPr>
        <p:spPr bwMode="auto">
          <a:xfrm>
            <a:off x="657225" y="5562600"/>
            <a:ext cx="8001000" cy="938213"/>
          </a:xfrm>
          <a:prstGeom prst="rect">
            <a:avLst/>
          </a:prstGeom>
          <a:noFill/>
          <a:ln w="9525">
            <a:noFill/>
            <a:miter lim="800000"/>
            <a:headEnd/>
            <a:tailEnd/>
          </a:ln>
        </p:spPr>
        <p:txBody>
          <a:bodyPr>
            <a:spAutoFit/>
          </a:bodyPr>
          <a:lstStyle/>
          <a:p>
            <a:pPr marL="228600" indent="-228600">
              <a:buFont typeface="Arial" charset="0"/>
              <a:buAutoNum type="arabicPeriod" startAt="4"/>
            </a:pPr>
            <a:r>
              <a:rPr lang="en-US" sz="1100"/>
              <a:t>Select all players that you wish to participate during the season. Players are listed in alphabetical order. </a:t>
            </a:r>
          </a:p>
          <a:p>
            <a:pPr marL="228600" indent="-228600">
              <a:buFont typeface="Arial" charset="0"/>
              <a:buAutoNum type="arabicPeriod" startAt="4"/>
            </a:pPr>
            <a:r>
              <a:rPr lang="en-US" sz="1100"/>
              <a:t>You can choose all eligible players on your club’s roster (recommend minimum of 20). </a:t>
            </a:r>
          </a:p>
          <a:p>
            <a:pPr marL="228600" indent="-228600">
              <a:buFont typeface="Arial" charset="0"/>
              <a:buAutoNum type="arabicPeriod" startAt="4"/>
            </a:pPr>
            <a:r>
              <a:rPr lang="en-US" sz="1100"/>
              <a:t>You can add players from this list throughout the season; you do not need to put all players on your team immediately. </a:t>
            </a:r>
          </a:p>
          <a:p>
            <a:pPr marL="228600" indent="-228600">
              <a:buFont typeface="Arial" charset="0"/>
              <a:buAutoNum type="arabicPeriod" startAt="4"/>
            </a:pPr>
            <a:r>
              <a:rPr lang="en-US" sz="1100"/>
              <a:t>Remember, their low index must be no more than 18.4. </a:t>
            </a:r>
          </a:p>
          <a:p>
            <a:pPr marL="228600" indent="-228600">
              <a:buFont typeface="Arial" charset="0"/>
              <a:buAutoNum type="arabicPeriod" startAt="4"/>
            </a:pPr>
            <a:r>
              <a:rPr lang="en-US" sz="1100"/>
              <a:t>Click </a:t>
            </a:r>
            <a:r>
              <a:rPr lang="en-US" sz="1100" b="1" u="sng"/>
              <a:t>Add</a:t>
            </a:r>
            <a:r>
              <a:rPr lang="en-US" sz="1100"/>
              <a:t> to add players to team roster. </a:t>
            </a:r>
            <a:endParaRPr lang="en-US"/>
          </a:p>
        </p:txBody>
      </p:sp>
      <p:pic>
        <p:nvPicPr>
          <p:cNvPr id="69635" name="Picture 2"/>
          <p:cNvPicPr>
            <a:picLocks noChangeAspect="1" noChangeArrowheads="1"/>
          </p:cNvPicPr>
          <p:nvPr/>
        </p:nvPicPr>
        <p:blipFill>
          <a:blip r:embed="rId2"/>
          <a:srcRect/>
          <a:stretch>
            <a:fillRect/>
          </a:stretch>
        </p:blipFill>
        <p:spPr bwMode="auto">
          <a:xfrm>
            <a:off x="1147763" y="838200"/>
            <a:ext cx="7019925" cy="4514850"/>
          </a:xfrm>
          <a:prstGeom prst="rect">
            <a:avLst/>
          </a:prstGeom>
          <a:noFill/>
          <a:ln w="9525">
            <a:noFill/>
            <a:miter lim="800000"/>
            <a:headEnd/>
            <a:tailEnd/>
          </a:ln>
        </p:spPr>
      </p:pic>
      <p:cxnSp>
        <p:nvCxnSpPr>
          <p:cNvPr id="69636" name="Curved Connector 4"/>
          <p:cNvCxnSpPr>
            <a:cxnSpLocks noChangeShapeType="1"/>
          </p:cNvCxnSpPr>
          <p:nvPr/>
        </p:nvCxnSpPr>
        <p:spPr bwMode="auto">
          <a:xfrm flipV="1">
            <a:off x="533400" y="5105400"/>
            <a:ext cx="3505200" cy="1219200"/>
          </a:xfrm>
          <a:prstGeom prst="curvedConnector3">
            <a:avLst>
              <a:gd name="adj1" fmla="val -5796"/>
            </a:avLst>
          </a:prstGeom>
          <a:noFill/>
          <a:ln w="9525" algn="ctr">
            <a:solidFill>
              <a:srgbClr val="FF0000"/>
            </a:solidFill>
            <a:round/>
            <a:headEnd type="arrow" w="med" len="med"/>
            <a:tailEnd type="arrow" w="med" len="med"/>
          </a:ln>
        </p:spPr>
      </p:cxn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ChangeArrowheads="1"/>
          </p:cNvSpPr>
          <p:nvPr/>
        </p:nvSpPr>
        <p:spPr bwMode="auto">
          <a:xfrm>
            <a:off x="2362200" y="412750"/>
            <a:ext cx="3962400" cy="366713"/>
          </a:xfrm>
          <a:prstGeom prst="rect">
            <a:avLst/>
          </a:prstGeom>
          <a:noFill/>
          <a:ln w="9525">
            <a:noFill/>
            <a:miter lim="800000"/>
            <a:headEnd/>
            <a:tailEnd/>
          </a:ln>
        </p:spPr>
        <p:txBody>
          <a:bodyPr>
            <a:spAutoFit/>
          </a:bodyPr>
          <a:lstStyle/>
          <a:p>
            <a:pPr algn="ctr"/>
            <a:r>
              <a:rPr lang="en-US" b="1"/>
              <a:t>HOW TO SET HOME TEES </a:t>
            </a:r>
            <a:endParaRPr lang="en-US"/>
          </a:p>
        </p:txBody>
      </p:sp>
      <p:sp>
        <p:nvSpPr>
          <p:cNvPr id="70658" name="Rectangle 4"/>
          <p:cNvSpPr>
            <a:spLocks noChangeArrowheads="1"/>
          </p:cNvSpPr>
          <p:nvPr/>
        </p:nvSpPr>
        <p:spPr bwMode="auto">
          <a:xfrm>
            <a:off x="838200" y="5634038"/>
            <a:ext cx="7848600" cy="368300"/>
          </a:xfrm>
          <a:prstGeom prst="rect">
            <a:avLst/>
          </a:prstGeom>
          <a:noFill/>
          <a:ln w="9525">
            <a:noFill/>
            <a:miter lim="800000"/>
            <a:headEnd/>
            <a:tailEnd/>
          </a:ln>
        </p:spPr>
        <p:txBody>
          <a:bodyPr>
            <a:spAutoFit/>
          </a:bodyPr>
          <a:lstStyle/>
          <a:p>
            <a:pPr marL="342900" indent="-342900">
              <a:buFont typeface="Arial" charset="0"/>
              <a:buAutoNum type="arabicPeriod"/>
            </a:pPr>
            <a:r>
              <a:rPr lang="en-US"/>
              <a:t>Under the </a:t>
            </a:r>
            <a:r>
              <a:rPr lang="en-US" b="1"/>
              <a:t>Teams </a:t>
            </a:r>
            <a:r>
              <a:rPr lang="en-US"/>
              <a:t>tab, select </a:t>
            </a:r>
            <a:r>
              <a:rPr lang="en-US" b="1" u="sng"/>
              <a:t>Set Team Home Tees</a:t>
            </a:r>
            <a:endParaRPr lang="en-US" u="sng"/>
          </a:p>
        </p:txBody>
      </p:sp>
      <p:pic>
        <p:nvPicPr>
          <p:cNvPr id="70659" name="Picture 2"/>
          <p:cNvPicPr>
            <a:picLocks noChangeAspect="1" noChangeArrowheads="1"/>
          </p:cNvPicPr>
          <p:nvPr/>
        </p:nvPicPr>
        <p:blipFill>
          <a:blip r:embed="rId2"/>
          <a:srcRect/>
          <a:stretch>
            <a:fillRect/>
          </a:stretch>
        </p:blipFill>
        <p:spPr bwMode="auto">
          <a:xfrm>
            <a:off x="1295400" y="1600200"/>
            <a:ext cx="6696075" cy="36385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ChangeArrowheads="1"/>
          </p:cNvSpPr>
          <p:nvPr/>
        </p:nvSpPr>
        <p:spPr bwMode="auto">
          <a:xfrm>
            <a:off x="2362200" y="838200"/>
            <a:ext cx="3962400" cy="366713"/>
          </a:xfrm>
          <a:prstGeom prst="rect">
            <a:avLst/>
          </a:prstGeom>
          <a:noFill/>
          <a:ln w="9525">
            <a:noFill/>
            <a:miter lim="800000"/>
            <a:headEnd/>
            <a:tailEnd/>
          </a:ln>
        </p:spPr>
        <p:txBody>
          <a:bodyPr>
            <a:spAutoFit/>
          </a:bodyPr>
          <a:lstStyle/>
          <a:p>
            <a:pPr algn="ctr"/>
            <a:r>
              <a:rPr lang="en-US" b="1"/>
              <a:t>HOW TO SET HOME TEES</a:t>
            </a:r>
          </a:p>
        </p:txBody>
      </p:sp>
      <p:sp>
        <p:nvSpPr>
          <p:cNvPr id="71682" name="Rectangle 4"/>
          <p:cNvSpPr>
            <a:spLocks noChangeArrowheads="1"/>
          </p:cNvSpPr>
          <p:nvPr/>
        </p:nvSpPr>
        <p:spPr bwMode="auto">
          <a:xfrm>
            <a:off x="914400" y="4953000"/>
            <a:ext cx="7620000" cy="646113"/>
          </a:xfrm>
          <a:prstGeom prst="rect">
            <a:avLst/>
          </a:prstGeom>
          <a:noFill/>
          <a:ln w="9525">
            <a:noFill/>
            <a:miter lim="800000"/>
            <a:headEnd/>
            <a:tailEnd/>
          </a:ln>
        </p:spPr>
        <p:txBody>
          <a:bodyPr>
            <a:spAutoFit/>
          </a:bodyPr>
          <a:lstStyle/>
          <a:p>
            <a:pPr marL="342900" indent="-342900">
              <a:buFont typeface="Arial" charset="0"/>
              <a:buAutoNum type="arabicPeriod" startAt="2"/>
            </a:pPr>
            <a:r>
              <a:rPr lang="en-US"/>
              <a:t>To set default tee for all matches, click </a:t>
            </a:r>
            <a:r>
              <a:rPr lang="en-US" b="1" u="sng"/>
              <a:t>Edit</a:t>
            </a:r>
            <a:r>
              <a:rPr lang="en-US"/>
              <a:t> under the header “</a:t>
            </a:r>
            <a:r>
              <a:rPr lang="en-US" i="1"/>
              <a:t>Select the tee below to be used as the default tee for all matches</a:t>
            </a:r>
            <a:r>
              <a:rPr lang="en-US"/>
              <a:t>”. </a:t>
            </a:r>
          </a:p>
        </p:txBody>
      </p:sp>
      <p:pic>
        <p:nvPicPr>
          <p:cNvPr id="71683" name="Picture 2"/>
          <p:cNvPicPr>
            <a:picLocks noChangeAspect="1" noChangeArrowheads="1"/>
          </p:cNvPicPr>
          <p:nvPr/>
        </p:nvPicPr>
        <p:blipFill>
          <a:blip r:embed="rId2"/>
          <a:srcRect/>
          <a:stretch>
            <a:fillRect/>
          </a:stretch>
        </p:blipFill>
        <p:spPr bwMode="auto">
          <a:xfrm>
            <a:off x="533400" y="1600200"/>
            <a:ext cx="8382000" cy="3198813"/>
          </a:xfrm>
          <a:prstGeom prst="rect">
            <a:avLst/>
          </a:prstGeom>
          <a:noFill/>
          <a:ln w="9525">
            <a:noFill/>
            <a:miter lim="800000"/>
            <a:headEnd/>
            <a:tailEnd/>
          </a:ln>
        </p:spPr>
      </p:pic>
      <p:cxnSp>
        <p:nvCxnSpPr>
          <p:cNvPr id="71684" name="Straight Arrow Connector 6"/>
          <p:cNvCxnSpPr>
            <a:cxnSpLocks noChangeShapeType="1"/>
          </p:cNvCxnSpPr>
          <p:nvPr/>
        </p:nvCxnSpPr>
        <p:spPr bwMode="auto">
          <a:xfrm flipV="1">
            <a:off x="5486400" y="3352800"/>
            <a:ext cx="2667000" cy="19050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2362200" y="228600"/>
            <a:ext cx="3962400" cy="366713"/>
          </a:xfrm>
          <a:prstGeom prst="rect">
            <a:avLst/>
          </a:prstGeom>
          <a:noFill/>
          <a:ln w="9525">
            <a:noFill/>
            <a:miter lim="800000"/>
            <a:headEnd/>
            <a:tailEnd/>
          </a:ln>
        </p:spPr>
        <p:txBody>
          <a:bodyPr>
            <a:spAutoFit/>
          </a:bodyPr>
          <a:lstStyle/>
          <a:p>
            <a:pPr algn="ctr"/>
            <a:r>
              <a:rPr lang="en-US" b="1"/>
              <a:t>HOW TO SET HOME TEES</a:t>
            </a:r>
          </a:p>
        </p:txBody>
      </p:sp>
      <p:sp>
        <p:nvSpPr>
          <p:cNvPr id="72706" name="Rectangle 4"/>
          <p:cNvSpPr>
            <a:spLocks noChangeArrowheads="1"/>
          </p:cNvSpPr>
          <p:nvPr/>
        </p:nvSpPr>
        <p:spPr bwMode="auto">
          <a:xfrm>
            <a:off x="1030288" y="4660900"/>
            <a:ext cx="7086600" cy="923925"/>
          </a:xfrm>
          <a:prstGeom prst="rect">
            <a:avLst/>
          </a:prstGeom>
          <a:noFill/>
          <a:ln w="9525">
            <a:noFill/>
            <a:miter lim="800000"/>
            <a:headEnd/>
            <a:tailEnd/>
          </a:ln>
        </p:spPr>
        <p:txBody>
          <a:bodyPr>
            <a:spAutoFit/>
          </a:bodyPr>
          <a:lstStyle/>
          <a:p>
            <a:pPr marL="342900" indent="-342900">
              <a:buFont typeface="Arial" charset="0"/>
              <a:buAutoNum type="arabicPeriod" startAt="3"/>
            </a:pPr>
            <a:r>
              <a:rPr lang="en-US"/>
              <a:t>Select the </a:t>
            </a:r>
            <a:r>
              <a:rPr lang="en-US" b="1" u="sng"/>
              <a:t>Course</a:t>
            </a:r>
            <a:r>
              <a:rPr lang="en-US"/>
              <a:t> name and then select the </a:t>
            </a:r>
            <a:r>
              <a:rPr lang="en-US" b="1" u="sng"/>
              <a:t>Tee</a:t>
            </a:r>
            <a:r>
              <a:rPr lang="en-US"/>
              <a:t> to be played for all matches. Click </a:t>
            </a:r>
            <a:r>
              <a:rPr lang="en-US" b="1" u="sng"/>
              <a:t>SAVE</a:t>
            </a:r>
            <a:r>
              <a:rPr lang="en-US"/>
              <a:t> once correct tee is selected. As per interclub rules, each player will play from this tee in all matches. </a:t>
            </a:r>
          </a:p>
        </p:txBody>
      </p:sp>
      <p:cxnSp>
        <p:nvCxnSpPr>
          <p:cNvPr id="72707" name="Straight Arrow Connector 9"/>
          <p:cNvCxnSpPr>
            <a:cxnSpLocks noChangeShapeType="1"/>
          </p:cNvCxnSpPr>
          <p:nvPr/>
        </p:nvCxnSpPr>
        <p:spPr bwMode="auto">
          <a:xfrm>
            <a:off x="1600200" y="2743200"/>
            <a:ext cx="304800" cy="0"/>
          </a:xfrm>
          <a:prstGeom prst="straightConnector1">
            <a:avLst/>
          </a:prstGeom>
          <a:noFill/>
          <a:ln w="9525" algn="ctr">
            <a:solidFill>
              <a:srgbClr val="FF0000"/>
            </a:solidFill>
            <a:round/>
            <a:headEnd/>
            <a:tailEnd type="arrow" w="med" len="med"/>
          </a:ln>
        </p:spPr>
      </p:cxnSp>
      <p:pic>
        <p:nvPicPr>
          <p:cNvPr id="72708" name="Picture 2"/>
          <p:cNvPicPr>
            <a:picLocks noChangeAspect="1" noChangeArrowheads="1"/>
          </p:cNvPicPr>
          <p:nvPr/>
        </p:nvPicPr>
        <p:blipFill>
          <a:blip r:embed="rId2"/>
          <a:srcRect/>
          <a:stretch>
            <a:fillRect/>
          </a:stretch>
        </p:blipFill>
        <p:spPr bwMode="auto">
          <a:xfrm>
            <a:off x="533400" y="762000"/>
            <a:ext cx="8326438" cy="3352800"/>
          </a:xfrm>
          <a:prstGeom prst="rect">
            <a:avLst/>
          </a:prstGeom>
          <a:noFill/>
          <a:ln w="9525">
            <a:noFill/>
            <a:miter lim="800000"/>
            <a:headEnd/>
            <a:tailEnd/>
          </a:ln>
        </p:spPr>
      </p:pic>
      <p:cxnSp>
        <p:nvCxnSpPr>
          <p:cNvPr id="72709" name="Straight Arrow Connector 8"/>
          <p:cNvCxnSpPr>
            <a:cxnSpLocks noChangeShapeType="1"/>
          </p:cNvCxnSpPr>
          <p:nvPr/>
        </p:nvCxnSpPr>
        <p:spPr bwMode="auto">
          <a:xfrm>
            <a:off x="2362200" y="2362200"/>
            <a:ext cx="304800" cy="0"/>
          </a:xfrm>
          <a:prstGeom prst="straightConnector1">
            <a:avLst/>
          </a:prstGeom>
          <a:noFill/>
          <a:ln w="9525" algn="ctr">
            <a:solidFill>
              <a:srgbClr val="FF0000"/>
            </a:solidFill>
            <a:round/>
            <a:headEnd/>
            <a:tailEnd type="arrow" w="med" len="med"/>
          </a:ln>
        </p:spPr>
      </p:cxnSp>
      <p:cxnSp>
        <p:nvCxnSpPr>
          <p:cNvPr id="72710" name="Straight Arrow Connector 12"/>
          <p:cNvCxnSpPr>
            <a:cxnSpLocks noChangeShapeType="1"/>
          </p:cNvCxnSpPr>
          <p:nvPr/>
        </p:nvCxnSpPr>
        <p:spPr bwMode="auto">
          <a:xfrm>
            <a:off x="2057400" y="2133600"/>
            <a:ext cx="304800" cy="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ChangeArrowheads="1"/>
          </p:cNvSpPr>
          <p:nvPr/>
        </p:nvSpPr>
        <p:spPr bwMode="auto">
          <a:xfrm>
            <a:off x="2743200" y="228600"/>
            <a:ext cx="3657600" cy="366713"/>
          </a:xfrm>
          <a:prstGeom prst="rect">
            <a:avLst/>
          </a:prstGeom>
          <a:noFill/>
          <a:ln w="9525">
            <a:noFill/>
            <a:miter lim="800000"/>
            <a:headEnd/>
            <a:tailEnd/>
          </a:ln>
        </p:spPr>
        <p:txBody>
          <a:bodyPr>
            <a:spAutoFit/>
          </a:bodyPr>
          <a:lstStyle/>
          <a:p>
            <a:pPr algn="ctr"/>
            <a:r>
              <a:rPr lang="en-US" b="1"/>
              <a:t>HOW TO SET HOME TEES</a:t>
            </a:r>
          </a:p>
        </p:txBody>
      </p:sp>
      <p:sp>
        <p:nvSpPr>
          <p:cNvPr id="5" name="Rectangle 4"/>
          <p:cNvSpPr/>
          <p:nvPr/>
        </p:nvSpPr>
        <p:spPr>
          <a:xfrm>
            <a:off x="785813" y="5227638"/>
            <a:ext cx="7848600" cy="1322387"/>
          </a:xfrm>
          <a:prstGeom prst="rect">
            <a:avLst/>
          </a:prstGeom>
        </p:spPr>
        <p:txBody>
          <a:bodyPr>
            <a:spAutoFit/>
          </a:bodyPr>
          <a:lstStyle/>
          <a:p>
            <a:pPr marL="342900" indent="-342900">
              <a:buFont typeface="+mj-lt"/>
              <a:buAutoNum type="arabicPeriod" startAt="4"/>
              <a:defRPr/>
            </a:pPr>
            <a:r>
              <a:rPr lang="en-US" sz="1600" dirty="0"/>
              <a:t>If you are using a combination tee that is not listed, you can manually enter the course rating and slope to better reflect the appropriate tee.</a:t>
            </a:r>
          </a:p>
          <a:p>
            <a:pPr>
              <a:defRPr/>
            </a:pPr>
            <a:r>
              <a:rPr lang="en-US" sz="1600" dirty="0"/>
              <a:t> </a:t>
            </a:r>
          </a:p>
          <a:p>
            <a:pPr marL="342900" indent="-342900">
              <a:buFont typeface="+mj-lt"/>
              <a:buAutoNum type="arabicPeriod" startAt="5"/>
              <a:defRPr/>
            </a:pPr>
            <a:r>
              <a:rPr lang="en-US" sz="1600" dirty="0"/>
              <a:t>When you are finished, “</a:t>
            </a:r>
            <a:r>
              <a:rPr lang="en-US" sz="1600" b="1" u="sng" dirty="0"/>
              <a:t>Use default tee</a:t>
            </a:r>
            <a:r>
              <a:rPr lang="en-US" sz="1600" dirty="0"/>
              <a:t>” should be selected for each position. Any tees that are not set will be set to the default tee.  </a:t>
            </a:r>
          </a:p>
        </p:txBody>
      </p:sp>
      <p:pic>
        <p:nvPicPr>
          <p:cNvPr id="73731" name="Picture 5"/>
          <p:cNvPicPr>
            <a:picLocks noChangeAspect="1" noChangeArrowheads="1"/>
          </p:cNvPicPr>
          <p:nvPr/>
        </p:nvPicPr>
        <p:blipFill>
          <a:blip r:embed="rId2"/>
          <a:srcRect/>
          <a:stretch>
            <a:fillRect/>
          </a:stretch>
        </p:blipFill>
        <p:spPr bwMode="auto">
          <a:xfrm>
            <a:off x="533400" y="990600"/>
            <a:ext cx="8305800" cy="4048125"/>
          </a:xfrm>
          <a:prstGeom prst="rect">
            <a:avLst/>
          </a:prstGeom>
          <a:noFill/>
          <a:ln w="9525">
            <a:noFill/>
            <a:miter lim="800000"/>
            <a:headEnd/>
            <a:tailEnd/>
          </a:ln>
        </p:spPr>
      </p:pic>
      <p:cxnSp>
        <p:nvCxnSpPr>
          <p:cNvPr id="73732" name="Straight Arrow Connector 2"/>
          <p:cNvCxnSpPr>
            <a:cxnSpLocks noChangeShapeType="1"/>
          </p:cNvCxnSpPr>
          <p:nvPr/>
        </p:nvCxnSpPr>
        <p:spPr bwMode="auto">
          <a:xfrm flipH="1" flipV="1">
            <a:off x="5410200" y="3200400"/>
            <a:ext cx="1524000" cy="2027238"/>
          </a:xfrm>
          <a:prstGeom prst="straightConnector1">
            <a:avLst/>
          </a:prstGeom>
          <a:noFill/>
          <a:ln w="9525" algn="ctr">
            <a:solidFill>
              <a:srgbClr val="FF0000"/>
            </a:solidFill>
            <a:round/>
            <a:headEnd type="arrow" w="med" len="med"/>
            <a:tailEnd type="arrow" w="med" len="med"/>
          </a:ln>
        </p:spPr>
      </p:cxn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ChangeArrowheads="1"/>
          </p:cNvSpPr>
          <p:nvPr/>
        </p:nvSpPr>
        <p:spPr bwMode="auto">
          <a:xfrm>
            <a:off x="1143000" y="430213"/>
            <a:ext cx="6705600" cy="369887"/>
          </a:xfrm>
          <a:prstGeom prst="rect">
            <a:avLst/>
          </a:prstGeom>
          <a:noFill/>
          <a:ln w="9525">
            <a:noFill/>
            <a:miter lim="800000"/>
            <a:headEnd/>
            <a:tailEnd/>
          </a:ln>
        </p:spPr>
        <p:txBody>
          <a:bodyPr>
            <a:spAutoFit/>
          </a:bodyPr>
          <a:lstStyle/>
          <a:p>
            <a:pPr algn="ctr"/>
            <a:r>
              <a:rPr lang="en-US" b="1"/>
              <a:t>HOW TO SET YOUR MATCH ROSTER</a:t>
            </a:r>
            <a:endParaRPr lang="en-US"/>
          </a:p>
        </p:txBody>
      </p:sp>
      <p:sp>
        <p:nvSpPr>
          <p:cNvPr id="5" name="Rectangle 4"/>
          <p:cNvSpPr/>
          <p:nvPr/>
        </p:nvSpPr>
        <p:spPr>
          <a:xfrm>
            <a:off x="914400" y="4857750"/>
            <a:ext cx="7848600" cy="646113"/>
          </a:xfrm>
          <a:prstGeom prst="rect">
            <a:avLst/>
          </a:prstGeom>
        </p:spPr>
        <p:txBody>
          <a:bodyPr>
            <a:spAutoFit/>
          </a:bodyPr>
          <a:lstStyle/>
          <a:p>
            <a:pPr>
              <a:defRPr/>
            </a:pPr>
            <a:endParaRPr lang="en-US" dirty="0"/>
          </a:p>
          <a:p>
            <a:pPr marL="342900" indent="-342900">
              <a:buFont typeface="+mj-lt"/>
              <a:buAutoNum type="arabicPeriod"/>
              <a:defRPr/>
            </a:pPr>
            <a:r>
              <a:rPr lang="en-US" dirty="0"/>
              <a:t>Under the </a:t>
            </a:r>
            <a:r>
              <a:rPr lang="en-US" b="1" dirty="0"/>
              <a:t>Teams </a:t>
            </a:r>
            <a:r>
              <a:rPr lang="en-US" dirty="0"/>
              <a:t>tab, select </a:t>
            </a:r>
            <a:r>
              <a:rPr lang="en-US" b="1" u="sng" dirty="0"/>
              <a:t>Weekly Management</a:t>
            </a:r>
            <a:r>
              <a:rPr lang="en-US" dirty="0"/>
              <a:t>.</a:t>
            </a:r>
          </a:p>
        </p:txBody>
      </p:sp>
      <p:pic>
        <p:nvPicPr>
          <p:cNvPr id="74755" name="Picture 2"/>
          <p:cNvPicPr>
            <a:picLocks noChangeAspect="1" noChangeArrowheads="1"/>
          </p:cNvPicPr>
          <p:nvPr/>
        </p:nvPicPr>
        <p:blipFill>
          <a:blip r:embed="rId2"/>
          <a:srcRect/>
          <a:stretch>
            <a:fillRect/>
          </a:stretch>
        </p:blipFill>
        <p:spPr bwMode="auto">
          <a:xfrm>
            <a:off x="990600" y="1143000"/>
            <a:ext cx="7696200" cy="34734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ChangeArrowheads="1"/>
          </p:cNvSpPr>
          <p:nvPr/>
        </p:nvSpPr>
        <p:spPr bwMode="auto">
          <a:xfrm>
            <a:off x="1143000" y="430213"/>
            <a:ext cx="6705600" cy="641350"/>
          </a:xfrm>
          <a:prstGeom prst="rect">
            <a:avLst/>
          </a:prstGeom>
          <a:noFill/>
          <a:ln w="9525">
            <a:noFill/>
            <a:miter lim="800000"/>
            <a:headEnd/>
            <a:tailEnd/>
          </a:ln>
        </p:spPr>
        <p:txBody>
          <a:bodyPr>
            <a:spAutoFit/>
          </a:bodyPr>
          <a:lstStyle/>
          <a:p>
            <a:pPr algn="ctr"/>
            <a:r>
              <a:rPr lang="en-US" b="1"/>
              <a:t>HOW TO SET YOUR MATCH ROSTER</a:t>
            </a:r>
            <a:endParaRPr lang="en-US"/>
          </a:p>
          <a:p>
            <a:pPr algn="ctr"/>
            <a:endParaRPr lang="en-US" b="1"/>
          </a:p>
        </p:txBody>
      </p:sp>
      <p:sp>
        <p:nvSpPr>
          <p:cNvPr id="75778" name="Rectangle 4"/>
          <p:cNvSpPr>
            <a:spLocks noChangeArrowheads="1"/>
          </p:cNvSpPr>
          <p:nvPr/>
        </p:nvSpPr>
        <p:spPr bwMode="auto">
          <a:xfrm>
            <a:off x="914400" y="4857750"/>
            <a:ext cx="7848600" cy="1385888"/>
          </a:xfrm>
          <a:prstGeom prst="rect">
            <a:avLst/>
          </a:prstGeom>
          <a:noFill/>
          <a:ln w="9525">
            <a:noFill/>
            <a:miter lim="800000"/>
            <a:headEnd/>
            <a:tailEnd/>
          </a:ln>
        </p:spPr>
        <p:txBody>
          <a:bodyPr>
            <a:spAutoFit/>
          </a:bodyPr>
          <a:lstStyle/>
          <a:p>
            <a:pPr marL="342900" indent="-342900">
              <a:buFont typeface="Arial" charset="0"/>
              <a:buAutoNum type="arabicPeriod" startAt="2"/>
            </a:pPr>
            <a:r>
              <a:rPr lang="en-US"/>
              <a:t>The </a:t>
            </a:r>
            <a:r>
              <a:rPr lang="en-US" b="1"/>
              <a:t>Team Management </a:t>
            </a:r>
            <a:r>
              <a:rPr lang="en-US"/>
              <a:t>menu shows your regular season schedule, from here you can select your match lineup, and input scores for matches. </a:t>
            </a:r>
          </a:p>
          <a:p>
            <a:pPr marL="342900" indent="-342900">
              <a:buFont typeface="Arial" charset="0"/>
              <a:buAutoNum type="arabicPeriod" startAt="2"/>
            </a:pPr>
            <a:endParaRPr lang="en-US" sz="1200"/>
          </a:p>
          <a:p>
            <a:pPr marL="342900" indent="-342900">
              <a:buFont typeface="Arial" charset="0"/>
              <a:buAutoNum type="arabicPeriod" startAt="2"/>
            </a:pPr>
            <a:r>
              <a:rPr lang="en-US"/>
              <a:t>To select players for a match, click on </a:t>
            </a:r>
            <a:r>
              <a:rPr lang="en-US" b="1" u="sng"/>
              <a:t>Show Lineup</a:t>
            </a:r>
            <a:r>
              <a:rPr lang="en-US"/>
              <a:t>.</a:t>
            </a:r>
          </a:p>
        </p:txBody>
      </p:sp>
      <p:pic>
        <p:nvPicPr>
          <p:cNvPr id="75779" name="Picture 2"/>
          <p:cNvPicPr>
            <a:picLocks noChangeAspect="1" noChangeArrowheads="1"/>
          </p:cNvPicPr>
          <p:nvPr/>
        </p:nvPicPr>
        <p:blipFill>
          <a:blip r:embed="rId2"/>
          <a:srcRect/>
          <a:stretch>
            <a:fillRect/>
          </a:stretch>
        </p:blipFill>
        <p:spPr bwMode="auto">
          <a:xfrm>
            <a:off x="203200" y="1295400"/>
            <a:ext cx="8940800" cy="2971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SET YOUR MATCH ROSTER</a:t>
            </a:r>
          </a:p>
        </p:txBody>
      </p:sp>
      <p:sp>
        <p:nvSpPr>
          <p:cNvPr id="99330" name="Rectangle 4"/>
          <p:cNvSpPr>
            <a:spLocks noChangeArrowheads="1"/>
          </p:cNvSpPr>
          <p:nvPr/>
        </p:nvSpPr>
        <p:spPr bwMode="auto">
          <a:xfrm>
            <a:off x="457200" y="5345113"/>
            <a:ext cx="8324850" cy="923925"/>
          </a:xfrm>
          <a:prstGeom prst="rect">
            <a:avLst/>
          </a:prstGeom>
          <a:noFill/>
          <a:ln w="9525">
            <a:noFill/>
            <a:miter lim="800000"/>
            <a:headEnd/>
            <a:tailEnd/>
          </a:ln>
        </p:spPr>
        <p:txBody>
          <a:bodyPr>
            <a:spAutoFit/>
          </a:bodyPr>
          <a:lstStyle/>
          <a:p>
            <a:pPr marL="342900" indent="-342900">
              <a:buFont typeface="Arial" charset="0"/>
              <a:buAutoNum type="arabicPeriod" startAt="4"/>
              <a:defRPr/>
            </a:pPr>
            <a:r>
              <a:rPr lang="en-US" dirty="0"/>
              <a:t>Click on </a:t>
            </a:r>
            <a:r>
              <a:rPr lang="en-US" b="1" u="sng" dirty="0"/>
              <a:t>Add Player</a:t>
            </a:r>
            <a:r>
              <a:rPr lang="en-US" b="1" dirty="0"/>
              <a:t> </a:t>
            </a:r>
            <a:r>
              <a:rPr lang="en-US" dirty="0"/>
              <a:t>to select a player from your team roster.</a:t>
            </a:r>
          </a:p>
          <a:p>
            <a:pPr marL="342900" indent="-342900">
              <a:buFont typeface="Arial" charset="0"/>
              <a:buAutoNum type="arabicPeriod" startAt="4"/>
              <a:defRPr/>
            </a:pPr>
            <a:endParaRPr lang="en-US" dirty="0"/>
          </a:p>
          <a:p>
            <a:pPr algn="ctr">
              <a:defRPr/>
            </a:pPr>
            <a:r>
              <a:rPr lang="en-US" dirty="0"/>
              <a:t>Please enter the date of each match </a:t>
            </a:r>
          </a:p>
        </p:txBody>
      </p:sp>
      <p:pic>
        <p:nvPicPr>
          <p:cNvPr id="76803" name="Picture 2"/>
          <p:cNvPicPr>
            <a:picLocks noChangeAspect="1" noChangeArrowheads="1"/>
          </p:cNvPicPr>
          <p:nvPr/>
        </p:nvPicPr>
        <p:blipFill>
          <a:blip r:embed="rId2"/>
          <a:srcRect/>
          <a:stretch>
            <a:fillRect/>
          </a:stretch>
        </p:blipFill>
        <p:spPr bwMode="auto">
          <a:xfrm>
            <a:off x="323850" y="863600"/>
            <a:ext cx="8458200" cy="4356100"/>
          </a:xfrm>
          <a:prstGeom prst="rect">
            <a:avLst/>
          </a:prstGeom>
          <a:noFill/>
          <a:ln w="9525">
            <a:noFill/>
            <a:miter lim="800000"/>
            <a:headEnd/>
            <a:tailEnd/>
          </a:ln>
        </p:spPr>
      </p:pic>
      <p:cxnSp>
        <p:nvCxnSpPr>
          <p:cNvPr id="76804" name="Straight Arrow Connector 5"/>
          <p:cNvCxnSpPr>
            <a:cxnSpLocks noChangeShapeType="1"/>
          </p:cNvCxnSpPr>
          <p:nvPr/>
        </p:nvCxnSpPr>
        <p:spPr bwMode="auto">
          <a:xfrm flipH="1" flipV="1">
            <a:off x="5486400" y="2743200"/>
            <a:ext cx="457200" cy="533400"/>
          </a:xfrm>
          <a:prstGeom prst="straightConnector1">
            <a:avLst/>
          </a:prstGeom>
          <a:noFill/>
          <a:ln w="9525" algn="ctr">
            <a:solidFill>
              <a:srgbClr val="FF0000"/>
            </a:solidFill>
            <a:round/>
            <a:headEnd/>
            <a:tailEnd type="arrow" w="med" len="med"/>
          </a:ln>
        </p:spPr>
      </p:cxnSp>
      <p:cxnSp>
        <p:nvCxnSpPr>
          <p:cNvPr id="76805" name="Curved Connector 8"/>
          <p:cNvCxnSpPr>
            <a:cxnSpLocks noChangeShapeType="1"/>
          </p:cNvCxnSpPr>
          <p:nvPr/>
        </p:nvCxnSpPr>
        <p:spPr bwMode="auto">
          <a:xfrm rot="5400000" flipH="1" flipV="1">
            <a:off x="4991100" y="2870200"/>
            <a:ext cx="4419600" cy="1752600"/>
          </a:xfrm>
          <a:prstGeom prst="curvedConnector3">
            <a:avLst>
              <a:gd name="adj1" fmla="val 50000"/>
            </a:avLst>
          </a:prstGeom>
          <a:noFill/>
          <a:ln w="9525" algn="ctr">
            <a:solidFill>
              <a:srgbClr val="FF0000"/>
            </a:solidFill>
            <a:round/>
            <a:headEnd type="arrow" w="med" len="med"/>
            <a:tailEnd type="arrow" w="med" len="med"/>
          </a:ln>
        </p:spPr>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p:txBody>
          <a:bodyPr/>
          <a:lstStyle/>
          <a:p>
            <a:pPr eaLnBrk="1" hangingPunct="1">
              <a:defRPr/>
            </a:pPr>
            <a:r>
              <a:rPr lang="en-US" sz="3600" b="1" dirty="0" smtClean="0">
                <a:effectLst>
                  <a:outerShdw blurRad="38100" dist="38100" dir="2700000" algn="tl">
                    <a:srgbClr val="C0C0C0"/>
                  </a:outerShdw>
                </a:effectLst>
              </a:rPr>
              <a:t>Captains / Club Contact Info:</a:t>
            </a:r>
          </a:p>
          <a:p>
            <a:pPr lvl="1" eaLnBrk="1" hangingPunct="1">
              <a:defRPr/>
            </a:pPr>
            <a:r>
              <a:rPr lang="en-US" b="1" dirty="0" smtClean="0">
                <a:effectLst>
                  <a:outerShdw blurRad="38100" dist="38100" dir="2700000" algn="tl">
                    <a:srgbClr val="C0C0C0"/>
                  </a:outerShdw>
                </a:effectLst>
              </a:rPr>
              <a:t>Accessible on the web </a:t>
            </a:r>
            <a:r>
              <a:rPr lang="en-US" sz="2200" b="1" dirty="0" smtClean="0">
                <a:effectLst>
                  <a:outerShdw blurRad="38100" dist="38100" dir="2700000" algn="tl">
                    <a:srgbClr val="C0C0C0"/>
                  </a:outerShdw>
                </a:effectLst>
              </a:rPr>
              <a:t>(</a:t>
            </a:r>
            <a:r>
              <a:rPr lang="en-US" sz="2200" b="1" dirty="0" smtClean="0">
                <a:effectLst>
                  <a:outerShdw blurRad="38100" dist="38100" dir="2700000" algn="tl">
                    <a:srgbClr val="C0C0C0"/>
                  </a:outerShdw>
                </a:effectLst>
                <a:hlinkClick r:id="rId2"/>
              </a:rPr>
              <a:t>www.carolinasgolf.org</a:t>
            </a:r>
            <a:r>
              <a:rPr lang="en-US" sz="2200" b="1" dirty="0" smtClean="0">
                <a:effectLst>
                  <a:outerShdw blurRad="38100" dist="38100" dir="2700000" algn="tl">
                    <a:srgbClr val="C0C0C0"/>
                  </a:outerShdw>
                </a:effectLst>
              </a:rPr>
              <a:t>)</a:t>
            </a:r>
          </a:p>
          <a:p>
            <a:pPr lvl="2" eaLnBrk="1" hangingPunct="1">
              <a:defRPr/>
            </a:pPr>
            <a:r>
              <a:rPr lang="en-US" b="1" dirty="0" smtClean="0">
                <a:effectLst>
                  <a:outerShdw blurRad="38100" dist="38100" dir="2700000" algn="tl">
                    <a:srgbClr val="C0C0C0"/>
                  </a:outerShdw>
                </a:effectLst>
              </a:rPr>
              <a:t>Click on: </a:t>
            </a:r>
            <a:r>
              <a:rPr lang="en-US" b="1" dirty="0" smtClean="0">
                <a:solidFill>
                  <a:srgbClr val="FF0000"/>
                </a:solidFill>
                <a:effectLst>
                  <a:outerShdw blurRad="38100" dist="38100" dir="2700000" algn="tl">
                    <a:srgbClr val="C0C0C0"/>
                  </a:outerShdw>
                </a:effectLst>
              </a:rPr>
              <a:t>Tournaments</a:t>
            </a:r>
          </a:p>
          <a:p>
            <a:pPr lvl="3" eaLnBrk="1" hangingPunct="1">
              <a:defRPr/>
            </a:pPr>
            <a:r>
              <a:rPr lang="en-US" sz="2400" b="1" dirty="0" smtClean="0">
                <a:effectLst>
                  <a:outerShdw blurRad="38100" dist="38100" dir="2700000" algn="tl">
                    <a:srgbClr val="C0C0C0"/>
                  </a:outerShdw>
                </a:effectLst>
              </a:rPr>
              <a:t>Click on: </a:t>
            </a:r>
            <a:r>
              <a:rPr lang="en-US" sz="2400" b="1" dirty="0" smtClean="0">
                <a:solidFill>
                  <a:srgbClr val="7030A0"/>
                </a:solidFill>
                <a:effectLst>
                  <a:outerShdw blurRad="38100" dist="38100" dir="2700000" algn="tl">
                    <a:srgbClr val="C0C0C0"/>
                  </a:outerShdw>
                </a:effectLst>
              </a:rPr>
              <a:t>Interclub</a:t>
            </a:r>
          </a:p>
          <a:p>
            <a:pPr lvl="4" eaLnBrk="1" hangingPunct="1">
              <a:defRPr/>
            </a:pPr>
            <a:r>
              <a:rPr lang="en-US" sz="2400" b="1" dirty="0" smtClean="0">
                <a:effectLst>
                  <a:outerShdw blurRad="38100" dist="38100" dir="2700000" algn="tl">
                    <a:srgbClr val="C0C0C0"/>
                  </a:outerShdw>
                </a:effectLst>
              </a:rPr>
              <a:t>Click on: </a:t>
            </a:r>
            <a:r>
              <a:rPr lang="en-US" sz="2400" b="1" dirty="0" smtClean="0">
                <a:solidFill>
                  <a:srgbClr val="0070C0"/>
                </a:solidFill>
                <a:effectLst>
                  <a:outerShdw blurRad="38100" dist="38100" dir="2700000" algn="tl">
                    <a:srgbClr val="C0C0C0"/>
                  </a:outerShdw>
                </a:effectLst>
              </a:rPr>
              <a:t>Captains Contact Information</a:t>
            </a:r>
          </a:p>
          <a:p>
            <a:pPr lvl="1" eaLnBrk="1" hangingPunct="1">
              <a:defRPr/>
            </a:pPr>
            <a:endParaRPr lang="en-US" sz="2400" b="1" dirty="0" smtClean="0">
              <a:effectLst>
                <a:outerShdw blurRad="38100" dist="38100" dir="2700000" algn="tl">
                  <a:srgbClr val="C0C0C0"/>
                </a:outerShdw>
              </a:effectLst>
            </a:endParaRPr>
          </a:p>
          <a:p>
            <a:pPr lvl="1" eaLnBrk="1" hangingPunct="1">
              <a:defRPr/>
            </a:pPr>
            <a:r>
              <a:rPr lang="en-US" b="1" dirty="0" smtClean="0">
                <a:effectLst>
                  <a:outerShdw blurRad="38100" dist="38100" dir="2700000" algn="tl">
                    <a:srgbClr val="C0C0C0"/>
                  </a:outerShdw>
                </a:effectLst>
              </a:rPr>
              <a:t>Password protected (</a:t>
            </a:r>
            <a:r>
              <a:rPr lang="en-US" b="1" u="sng" dirty="0" smtClean="0">
                <a:effectLst>
                  <a:outerShdw blurRad="38100" dist="38100" dir="2700000" algn="tl">
                    <a:srgbClr val="C0C0C0"/>
                  </a:outerShdw>
                </a:effectLst>
              </a:rPr>
              <a:t>I</a:t>
            </a:r>
            <a:r>
              <a:rPr lang="en-US" b="1" dirty="0" smtClean="0">
                <a:effectLst>
                  <a:outerShdw blurRad="38100" dist="38100" dir="2700000" algn="tl">
                    <a:srgbClr val="C0C0C0"/>
                  </a:outerShdw>
                </a:effectLst>
              </a:rPr>
              <a:t>nterclub)</a:t>
            </a:r>
          </a:p>
          <a:p>
            <a:pPr lvl="1" eaLnBrk="1" hangingPunct="1">
              <a:defRPr/>
            </a:pPr>
            <a:endParaRPr lang="en-US" sz="2400" b="1" dirty="0" smtClean="0">
              <a:effectLst>
                <a:outerShdw blurRad="38100" dist="38100" dir="2700000" algn="tl">
                  <a:srgbClr val="C0C0C0"/>
                </a:outerShdw>
              </a:effectLst>
            </a:endParaRPr>
          </a:p>
          <a:p>
            <a:pPr lvl="1" eaLnBrk="1" hangingPunct="1">
              <a:defRPr/>
            </a:pPr>
            <a:r>
              <a:rPr lang="en-US" b="1" dirty="0" smtClean="0">
                <a:effectLst>
                  <a:outerShdw blurRad="38100" dist="38100" dir="2700000" algn="tl">
                    <a:srgbClr val="C0C0C0"/>
                  </a:outerShdw>
                </a:effectLst>
              </a:rPr>
              <a:t>Email edits to: </a:t>
            </a:r>
            <a:r>
              <a:rPr lang="en-US" sz="2400" b="1" dirty="0" smtClean="0">
                <a:effectLst>
                  <a:outerShdw blurRad="38100" dist="38100" dir="2700000" algn="tl">
                    <a:srgbClr val="C0C0C0"/>
                  </a:outerShdw>
                </a:effectLst>
                <a:hlinkClick r:id="rId3"/>
              </a:rPr>
              <a:t>interclub@carolinasgolf.org</a:t>
            </a:r>
            <a:endParaRPr lang="en-US" sz="2400" b="1" dirty="0" smtClean="0">
              <a:effectLst>
                <a:outerShdw blurRad="38100" dist="38100" dir="2700000" algn="tl">
                  <a:srgbClr val="C0C0C0"/>
                </a:outerShdw>
              </a:effectLst>
            </a:endParaRPr>
          </a:p>
          <a:p>
            <a:pPr lvl="2" eaLnBrk="1" hangingPunct="1">
              <a:buFontTx/>
              <a:buNone/>
              <a:defRPr/>
            </a:pPr>
            <a:endParaRPr lang="en-US" b="1" dirty="0" smtClean="0">
              <a:effectLst>
                <a:outerShdw blurRad="38100" dist="38100" dir="2700000" algn="tl">
                  <a:srgbClr val="C0C0C0"/>
                </a:outerShdw>
              </a:effectLst>
            </a:endParaRPr>
          </a:p>
          <a:p>
            <a:pPr lvl="2" eaLnBrk="1" hangingPunct="1">
              <a:buFontTx/>
              <a:buNone/>
              <a:defRPr/>
            </a:pPr>
            <a:endParaRPr lang="en-US" b="1" dirty="0" smtClean="0">
              <a:effectLst>
                <a:outerShdw blurRad="38100" dist="38100" dir="2700000" algn="tl">
                  <a:srgbClr val="C0C0C0"/>
                </a:outerShdw>
              </a:effectLst>
            </a:endParaRPr>
          </a:p>
        </p:txBody>
      </p:sp>
      <p:sp>
        <p:nvSpPr>
          <p:cNvPr id="2253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253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2532" name="Picture 8" descr="CGA NEW - Color"/>
          <p:cNvPicPr>
            <a:picLocks noChangeAspect="1" noChangeArrowheads="1"/>
          </p:cNvPicPr>
          <p:nvPr/>
        </p:nvPicPr>
        <p:blipFill>
          <a:blip r:embed="rId4"/>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1143000" y="430213"/>
            <a:ext cx="6705600" cy="641350"/>
          </a:xfrm>
          <a:prstGeom prst="rect">
            <a:avLst/>
          </a:prstGeom>
          <a:noFill/>
          <a:ln w="9525">
            <a:noFill/>
            <a:miter lim="800000"/>
            <a:headEnd/>
            <a:tailEnd/>
          </a:ln>
        </p:spPr>
        <p:txBody>
          <a:bodyPr>
            <a:spAutoFit/>
          </a:bodyPr>
          <a:lstStyle/>
          <a:p>
            <a:pPr algn="ctr"/>
            <a:r>
              <a:rPr lang="en-US" b="1"/>
              <a:t>HOW TO SET YOUR MATCH ROSTER</a:t>
            </a:r>
            <a:endParaRPr lang="en-US"/>
          </a:p>
          <a:p>
            <a:pPr algn="ctr"/>
            <a:endParaRPr lang="en-US" b="1"/>
          </a:p>
        </p:txBody>
      </p:sp>
      <p:sp>
        <p:nvSpPr>
          <p:cNvPr id="77826" name="Rectangle 4"/>
          <p:cNvSpPr>
            <a:spLocks noChangeArrowheads="1"/>
          </p:cNvSpPr>
          <p:nvPr/>
        </p:nvSpPr>
        <p:spPr bwMode="auto">
          <a:xfrm>
            <a:off x="838200" y="5410200"/>
            <a:ext cx="7848600" cy="1200150"/>
          </a:xfrm>
          <a:prstGeom prst="rect">
            <a:avLst/>
          </a:prstGeom>
          <a:noFill/>
          <a:ln w="9525">
            <a:noFill/>
            <a:miter lim="800000"/>
            <a:headEnd/>
            <a:tailEnd/>
          </a:ln>
        </p:spPr>
        <p:txBody>
          <a:bodyPr>
            <a:spAutoFit/>
          </a:bodyPr>
          <a:lstStyle/>
          <a:p>
            <a:pPr marL="228600" indent="-228600">
              <a:buFont typeface="Arial" charset="0"/>
              <a:buAutoNum type="arabicPeriod" startAt="5"/>
            </a:pPr>
            <a:r>
              <a:rPr lang="en-US" sz="1200"/>
              <a:t>Select whichever player you want </a:t>
            </a:r>
          </a:p>
          <a:p>
            <a:pPr marL="228600" indent="-228600">
              <a:buFont typeface="Arial" charset="0"/>
              <a:buAutoNum type="arabicPeriod" startAt="5"/>
            </a:pPr>
            <a:endParaRPr lang="en-US" sz="1200"/>
          </a:p>
          <a:p>
            <a:pPr marL="228600" indent="-228600">
              <a:buFont typeface="Arial" charset="0"/>
              <a:buAutoNum type="arabicPeriod" startAt="5"/>
            </a:pPr>
            <a:r>
              <a:rPr lang="en-US" sz="1200"/>
              <a:t>Players can be sorted alphabetically, by handicap index, course handicap, or GHIN number by clicking on the category header. </a:t>
            </a:r>
          </a:p>
          <a:p>
            <a:pPr marL="228600" indent="-228600">
              <a:buFont typeface="Arial" charset="0"/>
              <a:buAutoNum type="arabicPeriod" startAt="5"/>
            </a:pPr>
            <a:endParaRPr lang="en-US" sz="1200"/>
          </a:p>
          <a:p>
            <a:pPr marL="228600" indent="-228600">
              <a:buFont typeface="Arial" charset="0"/>
              <a:buAutoNum type="arabicPeriod" startAt="5"/>
            </a:pPr>
            <a:r>
              <a:rPr lang="en-US" sz="1200"/>
              <a:t>Players must be selected </a:t>
            </a:r>
            <a:r>
              <a:rPr lang="en-US" sz="1200" b="1"/>
              <a:t>one at a time</a:t>
            </a:r>
            <a:r>
              <a:rPr lang="en-US" sz="1200"/>
              <a:t>. </a:t>
            </a:r>
          </a:p>
        </p:txBody>
      </p:sp>
      <p:pic>
        <p:nvPicPr>
          <p:cNvPr id="77827" name="Picture 6"/>
          <p:cNvPicPr>
            <a:picLocks noChangeAspect="1" noChangeArrowheads="1"/>
          </p:cNvPicPr>
          <p:nvPr/>
        </p:nvPicPr>
        <p:blipFill>
          <a:blip r:embed="rId2"/>
          <a:srcRect/>
          <a:stretch>
            <a:fillRect/>
          </a:stretch>
        </p:blipFill>
        <p:spPr bwMode="auto">
          <a:xfrm>
            <a:off x="762000" y="838200"/>
            <a:ext cx="7924800" cy="4572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1143000" y="430213"/>
            <a:ext cx="6705600" cy="641350"/>
          </a:xfrm>
          <a:prstGeom prst="rect">
            <a:avLst/>
          </a:prstGeom>
          <a:noFill/>
          <a:ln w="9525">
            <a:noFill/>
            <a:miter lim="800000"/>
            <a:headEnd/>
            <a:tailEnd/>
          </a:ln>
        </p:spPr>
        <p:txBody>
          <a:bodyPr>
            <a:spAutoFit/>
          </a:bodyPr>
          <a:lstStyle/>
          <a:p>
            <a:pPr algn="ctr"/>
            <a:r>
              <a:rPr lang="en-US" b="1"/>
              <a:t>HOW TO SET YOUR MATCH ROSTER</a:t>
            </a:r>
            <a:endParaRPr lang="en-US"/>
          </a:p>
          <a:p>
            <a:pPr algn="ctr"/>
            <a:endParaRPr lang="en-US" b="1"/>
          </a:p>
        </p:txBody>
      </p:sp>
      <p:sp>
        <p:nvSpPr>
          <p:cNvPr id="78850" name="Rectangle 4"/>
          <p:cNvSpPr>
            <a:spLocks noChangeArrowheads="1"/>
          </p:cNvSpPr>
          <p:nvPr/>
        </p:nvSpPr>
        <p:spPr bwMode="auto">
          <a:xfrm>
            <a:off x="838200" y="5562600"/>
            <a:ext cx="7848600" cy="1200150"/>
          </a:xfrm>
          <a:prstGeom prst="rect">
            <a:avLst/>
          </a:prstGeom>
          <a:noFill/>
          <a:ln w="9525">
            <a:noFill/>
            <a:miter lim="800000"/>
            <a:headEnd/>
            <a:tailEnd/>
          </a:ln>
        </p:spPr>
        <p:txBody>
          <a:bodyPr>
            <a:spAutoFit/>
          </a:bodyPr>
          <a:lstStyle/>
          <a:p>
            <a:pPr marL="342900" indent="-342900">
              <a:buFont typeface="Arial" charset="0"/>
              <a:buAutoNum type="arabicPeriod" startAt="8"/>
            </a:pPr>
            <a:r>
              <a:rPr lang="en-US" sz="1200"/>
              <a:t>Players need to be listed in handicap order, use the arrows on the right of the screen to put them in the correct order. </a:t>
            </a:r>
          </a:p>
          <a:p>
            <a:pPr marL="342900" indent="-342900">
              <a:buFont typeface="Arial" charset="0"/>
              <a:buAutoNum type="arabicPeriod" startAt="8"/>
            </a:pPr>
            <a:endParaRPr lang="en-US" sz="1200"/>
          </a:p>
          <a:p>
            <a:pPr marL="342900" indent="-342900">
              <a:buFont typeface="Arial" charset="0"/>
              <a:buAutoNum type="arabicPeriod" startAt="8"/>
            </a:pPr>
            <a:r>
              <a:rPr lang="en-US" sz="1200" b="1"/>
              <a:t>The Player in position 1A will play four-ball with the player in position 1B and so forth. </a:t>
            </a:r>
            <a:endParaRPr lang="en-US" sz="1200"/>
          </a:p>
          <a:p>
            <a:pPr marL="342900" indent="-342900">
              <a:buFont typeface="Arial" charset="0"/>
              <a:buAutoNum type="arabicPeriod" startAt="8"/>
            </a:pPr>
            <a:endParaRPr lang="en-US" sz="1200"/>
          </a:p>
          <a:p>
            <a:pPr marL="342900" indent="-342900">
              <a:buFont typeface="Arial" charset="0"/>
              <a:buAutoNum type="arabicPeriod" startAt="8"/>
            </a:pPr>
            <a:r>
              <a:rPr lang="en-US" sz="1200"/>
              <a:t>Make sure to click </a:t>
            </a:r>
            <a:r>
              <a:rPr lang="en-US" sz="1200" b="1" u="sng"/>
              <a:t>Submit Roster</a:t>
            </a:r>
            <a:r>
              <a:rPr lang="en-US" sz="1200"/>
              <a:t> when you finish. </a:t>
            </a:r>
          </a:p>
        </p:txBody>
      </p:sp>
      <p:pic>
        <p:nvPicPr>
          <p:cNvPr id="78851" name="Picture 2"/>
          <p:cNvPicPr>
            <a:picLocks noChangeAspect="1" noChangeArrowheads="1"/>
          </p:cNvPicPr>
          <p:nvPr/>
        </p:nvPicPr>
        <p:blipFill>
          <a:blip r:embed="rId2"/>
          <a:srcRect/>
          <a:stretch>
            <a:fillRect/>
          </a:stretch>
        </p:blipFill>
        <p:spPr bwMode="auto">
          <a:xfrm>
            <a:off x="381000" y="939800"/>
            <a:ext cx="8534400" cy="4622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ChangeArrowheads="1"/>
          </p:cNvSpPr>
          <p:nvPr/>
        </p:nvSpPr>
        <p:spPr bwMode="auto">
          <a:xfrm>
            <a:off x="1143000" y="430213"/>
            <a:ext cx="6705600" cy="641350"/>
          </a:xfrm>
          <a:prstGeom prst="rect">
            <a:avLst/>
          </a:prstGeom>
          <a:noFill/>
          <a:ln w="9525">
            <a:noFill/>
            <a:miter lim="800000"/>
            <a:headEnd/>
            <a:tailEnd/>
          </a:ln>
        </p:spPr>
        <p:txBody>
          <a:bodyPr>
            <a:spAutoFit/>
          </a:bodyPr>
          <a:lstStyle/>
          <a:p>
            <a:pPr algn="ctr"/>
            <a:r>
              <a:rPr lang="en-US" b="1"/>
              <a:t>HOW TO SET YOUR MATCH ROSTER</a:t>
            </a:r>
            <a:endParaRPr lang="en-US"/>
          </a:p>
          <a:p>
            <a:pPr algn="ctr"/>
            <a:endParaRPr lang="en-US" b="1"/>
          </a:p>
        </p:txBody>
      </p:sp>
      <p:sp>
        <p:nvSpPr>
          <p:cNvPr id="79874" name="Rectangle 4"/>
          <p:cNvSpPr>
            <a:spLocks noChangeArrowheads="1"/>
          </p:cNvSpPr>
          <p:nvPr/>
        </p:nvSpPr>
        <p:spPr bwMode="auto">
          <a:xfrm>
            <a:off x="914400" y="4826000"/>
            <a:ext cx="7848600" cy="1600200"/>
          </a:xfrm>
          <a:prstGeom prst="rect">
            <a:avLst/>
          </a:prstGeom>
          <a:noFill/>
          <a:ln w="9525">
            <a:noFill/>
            <a:miter lim="800000"/>
            <a:headEnd/>
            <a:tailEnd/>
          </a:ln>
        </p:spPr>
        <p:txBody>
          <a:bodyPr>
            <a:spAutoFit/>
          </a:bodyPr>
          <a:lstStyle/>
          <a:p>
            <a:r>
              <a:rPr lang="en-US"/>
              <a:t>11.You have the option of e-mailing your roster to: </a:t>
            </a:r>
          </a:p>
          <a:p>
            <a:pPr marL="800100" lvl="1" indent="-342900">
              <a:buFont typeface="Arial" charset="0"/>
              <a:buAutoNum type="alphaLcParenR"/>
            </a:pPr>
            <a:endParaRPr lang="en-US" sz="1600"/>
          </a:p>
          <a:p>
            <a:pPr marL="800100" lvl="1" indent="-342900">
              <a:buFont typeface="Arial" charset="0"/>
              <a:buAutoNum type="alphaLcParenR"/>
            </a:pPr>
            <a:r>
              <a:rPr lang="en-US" sz="1600"/>
              <a:t>The opposing team captain(s) </a:t>
            </a:r>
          </a:p>
          <a:p>
            <a:pPr marL="800100" lvl="1" indent="-342900">
              <a:buFont typeface="Arial" charset="0"/>
              <a:buAutoNum type="alphaLcParenR"/>
            </a:pPr>
            <a:r>
              <a:rPr lang="en-US" sz="1600"/>
              <a:t>The opposing team captain(s) and your players </a:t>
            </a:r>
          </a:p>
          <a:p>
            <a:pPr marL="800100" lvl="1" indent="-342900">
              <a:buFont typeface="Arial" charset="0"/>
              <a:buAutoNum type="alphaLcParenR"/>
            </a:pPr>
            <a:r>
              <a:rPr lang="en-US" sz="1600"/>
              <a:t>Your players only </a:t>
            </a:r>
          </a:p>
          <a:p>
            <a:pPr marL="800100" lvl="1" indent="-342900">
              <a:buFont typeface="Arial" charset="0"/>
              <a:buAutoNum type="alphaLcParenR"/>
            </a:pPr>
            <a:r>
              <a:rPr lang="en-US" sz="1600"/>
              <a:t>Don’t send any e-mail </a:t>
            </a:r>
          </a:p>
        </p:txBody>
      </p:sp>
      <p:pic>
        <p:nvPicPr>
          <p:cNvPr id="79875" name="Picture 2"/>
          <p:cNvPicPr>
            <a:picLocks noChangeAspect="1" noChangeArrowheads="1"/>
          </p:cNvPicPr>
          <p:nvPr/>
        </p:nvPicPr>
        <p:blipFill>
          <a:blip r:embed="rId2"/>
          <a:srcRect/>
          <a:stretch>
            <a:fillRect/>
          </a:stretch>
        </p:blipFill>
        <p:spPr bwMode="auto">
          <a:xfrm>
            <a:off x="889000" y="990600"/>
            <a:ext cx="7081838" cy="3835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SET YOUR MATCH ROSTER</a:t>
            </a:r>
          </a:p>
        </p:txBody>
      </p:sp>
      <p:sp>
        <p:nvSpPr>
          <p:cNvPr id="80898" name="Rectangle 4"/>
          <p:cNvSpPr>
            <a:spLocks noChangeArrowheads="1"/>
          </p:cNvSpPr>
          <p:nvPr/>
        </p:nvSpPr>
        <p:spPr bwMode="auto">
          <a:xfrm>
            <a:off x="914400" y="5867400"/>
            <a:ext cx="7848600" cy="523875"/>
          </a:xfrm>
          <a:prstGeom prst="rect">
            <a:avLst/>
          </a:prstGeom>
          <a:noFill/>
          <a:ln w="9525">
            <a:noFill/>
            <a:miter lim="800000"/>
            <a:headEnd/>
            <a:tailEnd/>
          </a:ln>
        </p:spPr>
        <p:txBody>
          <a:bodyPr>
            <a:spAutoFit/>
          </a:bodyPr>
          <a:lstStyle/>
          <a:p>
            <a:pPr marL="342900" indent="-342900">
              <a:buFont typeface="Arial" charset="0"/>
              <a:buAutoNum type="arabicPeriod" startAt="12"/>
            </a:pPr>
            <a:r>
              <a:rPr lang="en-US" sz="1400"/>
              <a:t>When all players have been entered click </a:t>
            </a:r>
            <a:r>
              <a:rPr lang="en-US" sz="1400" b="1" u="sng"/>
              <a:t>Teams</a:t>
            </a:r>
            <a:r>
              <a:rPr lang="en-US" sz="1400" b="1"/>
              <a:t> </a:t>
            </a:r>
            <a:r>
              <a:rPr lang="en-US" sz="1400"/>
              <a:t>tab. Select </a:t>
            </a:r>
            <a:r>
              <a:rPr lang="en-US" sz="1400" b="1" u="sng"/>
              <a:t>Weekly Management</a:t>
            </a:r>
            <a:r>
              <a:rPr lang="en-US" sz="1400" b="1"/>
              <a:t>, </a:t>
            </a:r>
            <a:r>
              <a:rPr lang="en-US" sz="1400"/>
              <a:t>then select</a:t>
            </a:r>
            <a:r>
              <a:rPr lang="en-US" sz="1400" b="1"/>
              <a:t> </a:t>
            </a:r>
            <a:r>
              <a:rPr lang="en-US" sz="1400" b="1" u="sng"/>
              <a:t>Show Scores</a:t>
            </a:r>
            <a:r>
              <a:rPr lang="en-US" sz="1400" b="1"/>
              <a:t>. </a:t>
            </a:r>
            <a:r>
              <a:rPr lang="en-US" sz="1400"/>
              <a:t>This will bring up your </a:t>
            </a:r>
            <a:r>
              <a:rPr lang="en-US" sz="1400" b="1"/>
              <a:t>Weekly Scorecard</a:t>
            </a:r>
            <a:r>
              <a:rPr lang="en-US" sz="1400"/>
              <a:t>. </a:t>
            </a:r>
          </a:p>
        </p:txBody>
      </p:sp>
      <p:pic>
        <p:nvPicPr>
          <p:cNvPr id="80899" name="Picture 2"/>
          <p:cNvPicPr>
            <a:picLocks noChangeAspect="1" noChangeArrowheads="1"/>
          </p:cNvPicPr>
          <p:nvPr/>
        </p:nvPicPr>
        <p:blipFill>
          <a:blip r:embed="rId2"/>
          <a:srcRect/>
          <a:stretch>
            <a:fillRect/>
          </a:stretch>
        </p:blipFill>
        <p:spPr bwMode="auto">
          <a:xfrm>
            <a:off x="457200" y="796925"/>
            <a:ext cx="8534400" cy="5070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SET YOUR MATCH ROSTER</a:t>
            </a:r>
          </a:p>
        </p:txBody>
      </p:sp>
      <p:sp>
        <p:nvSpPr>
          <p:cNvPr id="81922" name="Rectangle 4"/>
          <p:cNvSpPr>
            <a:spLocks noChangeArrowheads="1"/>
          </p:cNvSpPr>
          <p:nvPr/>
        </p:nvSpPr>
        <p:spPr bwMode="auto">
          <a:xfrm>
            <a:off x="914400" y="6096000"/>
            <a:ext cx="7848600" cy="307975"/>
          </a:xfrm>
          <a:prstGeom prst="rect">
            <a:avLst/>
          </a:prstGeom>
          <a:noFill/>
          <a:ln w="9525">
            <a:noFill/>
            <a:miter lim="800000"/>
            <a:headEnd/>
            <a:tailEnd/>
          </a:ln>
        </p:spPr>
        <p:txBody>
          <a:bodyPr>
            <a:spAutoFit/>
          </a:bodyPr>
          <a:lstStyle/>
          <a:p>
            <a:pPr marL="342900" indent="-342900">
              <a:buFont typeface="Arial" charset="0"/>
              <a:buAutoNum type="arabicPeriod" startAt="13"/>
            </a:pPr>
            <a:r>
              <a:rPr lang="en-US" sz="1400"/>
              <a:t>To print off your match worksheet click on </a:t>
            </a:r>
            <a:r>
              <a:rPr lang="en-US" sz="1400" b="1" u="sng"/>
              <a:t>Print</a:t>
            </a:r>
            <a:r>
              <a:rPr lang="en-US" sz="1400" b="1"/>
              <a:t> </a:t>
            </a:r>
            <a:r>
              <a:rPr lang="en-US" sz="1400"/>
              <a:t>on the top right side of the screen. </a:t>
            </a:r>
          </a:p>
        </p:txBody>
      </p:sp>
      <p:pic>
        <p:nvPicPr>
          <p:cNvPr id="81923" name="Picture 2"/>
          <p:cNvPicPr>
            <a:picLocks noChangeAspect="1" noChangeArrowheads="1"/>
          </p:cNvPicPr>
          <p:nvPr/>
        </p:nvPicPr>
        <p:blipFill>
          <a:blip r:embed="rId2"/>
          <a:srcRect/>
          <a:stretch>
            <a:fillRect/>
          </a:stretch>
        </p:blipFill>
        <p:spPr bwMode="auto">
          <a:xfrm>
            <a:off x="304800" y="796925"/>
            <a:ext cx="8610600" cy="5146675"/>
          </a:xfrm>
          <a:prstGeom prst="rect">
            <a:avLst/>
          </a:prstGeom>
          <a:noFill/>
          <a:ln w="9525">
            <a:noFill/>
            <a:miter lim="800000"/>
            <a:headEnd/>
            <a:tailEnd/>
          </a:ln>
        </p:spPr>
      </p:pic>
      <p:cxnSp>
        <p:nvCxnSpPr>
          <p:cNvPr id="81924" name="Straight Arrow Connector 4"/>
          <p:cNvCxnSpPr>
            <a:cxnSpLocks noChangeShapeType="1"/>
          </p:cNvCxnSpPr>
          <p:nvPr/>
        </p:nvCxnSpPr>
        <p:spPr bwMode="auto">
          <a:xfrm flipH="1">
            <a:off x="6781800" y="1752600"/>
            <a:ext cx="914400" cy="762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2946" name="Rectangle 4"/>
          <p:cNvSpPr>
            <a:spLocks noChangeArrowheads="1"/>
          </p:cNvSpPr>
          <p:nvPr/>
        </p:nvSpPr>
        <p:spPr bwMode="auto">
          <a:xfrm>
            <a:off x="742950" y="5334000"/>
            <a:ext cx="7848600" cy="369888"/>
          </a:xfrm>
          <a:prstGeom prst="rect">
            <a:avLst/>
          </a:prstGeom>
          <a:noFill/>
          <a:ln w="9525">
            <a:noFill/>
            <a:miter lim="800000"/>
            <a:headEnd/>
            <a:tailEnd/>
          </a:ln>
        </p:spPr>
        <p:txBody>
          <a:bodyPr>
            <a:spAutoFit/>
          </a:bodyPr>
          <a:lstStyle/>
          <a:p>
            <a:pPr marL="342900" indent="-342900">
              <a:buFont typeface="Arial" charset="0"/>
              <a:buAutoNum type="arabicPeriod"/>
            </a:pPr>
            <a:r>
              <a:rPr lang="en-US"/>
              <a:t>Under the </a:t>
            </a:r>
            <a:r>
              <a:rPr lang="en-US" b="1"/>
              <a:t>Teams </a:t>
            </a:r>
            <a:r>
              <a:rPr lang="en-US"/>
              <a:t>tab, select </a:t>
            </a:r>
            <a:r>
              <a:rPr lang="en-US" b="1" u="sng"/>
              <a:t>Weekly Management</a:t>
            </a:r>
            <a:r>
              <a:rPr lang="en-US"/>
              <a:t>. </a:t>
            </a:r>
          </a:p>
        </p:txBody>
      </p:sp>
      <p:pic>
        <p:nvPicPr>
          <p:cNvPr id="82947" name="Picture 2"/>
          <p:cNvPicPr>
            <a:picLocks noChangeAspect="1" noChangeArrowheads="1"/>
          </p:cNvPicPr>
          <p:nvPr/>
        </p:nvPicPr>
        <p:blipFill>
          <a:blip r:embed="rId2"/>
          <a:srcRect/>
          <a:stretch>
            <a:fillRect/>
          </a:stretch>
        </p:blipFill>
        <p:spPr bwMode="auto">
          <a:xfrm>
            <a:off x="646113" y="1009650"/>
            <a:ext cx="8040687" cy="38481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3970" name="Rectangle 4"/>
          <p:cNvSpPr>
            <a:spLocks noChangeArrowheads="1"/>
          </p:cNvSpPr>
          <p:nvPr/>
        </p:nvSpPr>
        <p:spPr bwMode="auto">
          <a:xfrm>
            <a:off x="742950" y="5334000"/>
            <a:ext cx="7848600" cy="646113"/>
          </a:xfrm>
          <a:prstGeom prst="rect">
            <a:avLst/>
          </a:prstGeom>
          <a:noFill/>
          <a:ln w="9525">
            <a:noFill/>
            <a:miter lim="800000"/>
            <a:headEnd/>
            <a:tailEnd/>
          </a:ln>
        </p:spPr>
        <p:txBody>
          <a:bodyPr>
            <a:spAutoFit/>
          </a:bodyPr>
          <a:lstStyle/>
          <a:p>
            <a:pPr marL="342900" indent="-342900">
              <a:buFont typeface="Arial" charset="0"/>
              <a:buAutoNum type="arabicPeriod" startAt="2"/>
            </a:pPr>
            <a:r>
              <a:rPr lang="en-US"/>
              <a:t>Select </a:t>
            </a:r>
            <a:r>
              <a:rPr lang="en-US" b="1" u="sng"/>
              <a:t>Show Scores</a:t>
            </a:r>
            <a:r>
              <a:rPr lang="en-US" b="1"/>
              <a:t> </a:t>
            </a:r>
            <a:r>
              <a:rPr lang="en-US"/>
              <a:t>for the appropriate match when you are ready to input match scores. </a:t>
            </a:r>
          </a:p>
        </p:txBody>
      </p:sp>
      <p:pic>
        <p:nvPicPr>
          <p:cNvPr id="83971" name="Picture 2"/>
          <p:cNvPicPr>
            <a:picLocks noChangeAspect="1" noChangeArrowheads="1"/>
          </p:cNvPicPr>
          <p:nvPr/>
        </p:nvPicPr>
        <p:blipFill>
          <a:blip r:embed="rId2"/>
          <a:srcRect/>
          <a:stretch>
            <a:fillRect/>
          </a:stretch>
        </p:blipFill>
        <p:spPr bwMode="auto">
          <a:xfrm>
            <a:off x="152400" y="1600200"/>
            <a:ext cx="8839200" cy="2152650"/>
          </a:xfrm>
          <a:prstGeom prst="rect">
            <a:avLst/>
          </a:prstGeom>
          <a:noFill/>
          <a:ln w="9525">
            <a:noFill/>
            <a:miter lim="800000"/>
            <a:headEnd/>
            <a:tailEnd/>
          </a:ln>
        </p:spPr>
      </p:pic>
      <p:cxnSp>
        <p:nvCxnSpPr>
          <p:cNvPr id="83972" name="Straight Arrow Connector 6"/>
          <p:cNvCxnSpPr>
            <a:cxnSpLocks noChangeShapeType="1"/>
          </p:cNvCxnSpPr>
          <p:nvPr/>
        </p:nvCxnSpPr>
        <p:spPr bwMode="auto">
          <a:xfrm flipV="1">
            <a:off x="2209800" y="2819400"/>
            <a:ext cx="4419600" cy="22098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4994" name="Rectangle 4"/>
          <p:cNvSpPr>
            <a:spLocks noChangeArrowheads="1"/>
          </p:cNvSpPr>
          <p:nvPr/>
        </p:nvSpPr>
        <p:spPr bwMode="auto">
          <a:xfrm>
            <a:off x="781050" y="5937250"/>
            <a:ext cx="7848600" cy="338138"/>
          </a:xfrm>
          <a:prstGeom prst="rect">
            <a:avLst/>
          </a:prstGeom>
          <a:noFill/>
          <a:ln w="9525">
            <a:noFill/>
            <a:miter lim="800000"/>
            <a:headEnd/>
            <a:tailEnd/>
          </a:ln>
        </p:spPr>
        <p:txBody>
          <a:bodyPr>
            <a:spAutoFit/>
          </a:bodyPr>
          <a:lstStyle/>
          <a:p>
            <a:pPr marL="342900" indent="-342900">
              <a:buFont typeface="Arial" charset="0"/>
              <a:buAutoNum type="arabicPeriod" startAt="3"/>
            </a:pPr>
            <a:r>
              <a:rPr lang="en-US" sz="1600"/>
              <a:t>To input results, click on </a:t>
            </a:r>
            <a:r>
              <a:rPr lang="en-US" sz="1600" b="1" u="sng"/>
              <a:t>Score</a:t>
            </a:r>
            <a:r>
              <a:rPr lang="en-US" sz="1600" b="1"/>
              <a:t> </a:t>
            </a:r>
            <a:r>
              <a:rPr lang="en-US" sz="1600"/>
              <a:t>for each match on the right side of the screen. </a:t>
            </a:r>
          </a:p>
        </p:txBody>
      </p:sp>
      <p:pic>
        <p:nvPicPr>
          <p:cNvPr id="84995" name="Picture 2"/>
          <p:cNvPicPr>
            <a:picLocks noChangeAspect="1" noChangeArrowheads="1"/>
          </p:cNvPicPr>
          <p:nvPr/>
        </p:nvPicPr>
        <p:blipFill>
          <a:blip r:embed="rId2"/>
          <a:srcRect/>
          <a:stretch>
            <a:fillRect/>
          </a:stretch>
        </p:blipFill>
        <p:spPr bwMode="auto">
          <a:xfrm>
            <a:off x="304800" y="796925"/>
            <a:ext cx="8610600" cy="5146675"/>
          </a:xfrm>
          <a:prstGeom prst="rect">
            <a:avLst/>
          </a:prstGeom>
          <a:noFill/>
          <a:ln w="9525">
            <a:noFill/>
            <a:miter lim="800000"/>
            <a:headEnd/>
            <a:tailEnd/>
          </a:ln>
        </p:spPr>
      </p:pic>
      <p:cxnSp>
        <p:nvCxnSpPr>
          <p:cNvPr id="84996" name="Straight Arrow Connector 5"/>
          <p:cNvCxnSpPr>
            <a:cxnSpLocks noChangeShapeType="1"/>
          </p:cNvCxnSpPr>
          <p:nvPr/>
        </p:nvCxnSpPr>
        <p:spPr bwMode="auto">
          <a:xfrm flipH="1">
            <a:off x="6781800" y="4876800"/>
            <a:ext cx="1219200" cy="1524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6018" name="Rectangle 4"/>
          <p:cNvSpPr>
            <a:spLocks noChangeArrowheads="1"/>
          </p:cNvSpPr>
          <p:nvPr/>
        </p:nvSpPr>
        <p:spPr bwMode="auto">
          <a:xfrm>
            <a:off x="742950" y="5334000"/>
            <a:ext cx="7848600" cy="646113"/>
          </a:xfrm>
          <a:prstGeom prst="rect">
            <a:avLst/>
          </a:prstGeom>
          <a:noFill/>
          <a:ln w="9525">
            <a:noFill/>
            <a:miter lim="800000"/>
            <a:headEnd/>
            <a:tailEnd/>
          </a:ln>
        </p:spPr>
        <p:txBody>
          <a:bodyPr>
            <a:spAutoFit/>
          </a:bodyPr>
          <a:lstStyle/>
          <a:p>
            <a:pPr marL="342900" indent="-342900">
              <a:buFont typeface="Arial" charset="0"/>
              <a:buAutoNum type="arabicPeriod" startAt="4"/>
            </a:pPr>
            <a:r>
              <a:rPr lang="en-US"/>
              <a:t>For the four-ball match select the winning team or </a:t>
            </a:r>
            <a:r>
              <a:rPr lang="en-US" b="1"/>
              <a:t>&lt;Match Halved&gt; </a:t>
            </a:r>
            <a:r>
              <a:rPr lang="en-US"/>
              <a:t>if it ended in a tie, and hit </a:t>
            </a:r>
            <a:r>
              <a:rPr lang="en-US" b="1" u="sng"/>
              <a:t>Save</a:t>
            </a:r>
            <a:r>
              <a:rPr lang="en-US"/>
              <a:t>.  </a:t>
            </a:r>
          </a:p>
        </p:txBody>
      </p:sp>
      <p:pic>
        <p:nvPicPr>
          <p:cNvPr id="86019" name="Picture 2"/>
          <p:cNvPicPr>
            <a:picLocks noChangeAspect="1" noChangeArrowheads="1"/>
          </p:cNvPicPr>
          <p:nvPr/>
        </p:nvPicPr>
        <p:blipFill>
          <a:blip r:embed="rId2"/>
          <a:srcRect/>
          <a:stretch>
            <a:fillRect/>
          </a:stretch>
        </p:blipFill>
        <p:spPr bwMode="auto">
          <a:xfrm>
            <a:off x="781050" y="914400"/>
            <a:ext cx="7924800" cy="4292600"/>
          </a:xfrm>
          <a:prstGeom prst="rect">
            <a:avLst/>
          </a:prstGeom>
          <a:noFill/>
          <a:ln w="9525">
            <a:noFill/>
            <a:miter lim="800000"/>
            <a:headEnd/>
            <a:tailEnd/>
          </a:ln>
        </p:spPr>
      </p:pic>
      <p:cxnSp>
        <p:nvCxnSpPr>
          <p:cNvPr id="86020" name="Straight Arrow Connector 2"/>
          <p:cNvCxnSpPr>
            <a:cxnSpLocks noChangeShapeType="1"/>
          </p:cNvCxnSpPr>
          <p:nvPr/>
        </p:nvCxnSpPr>
        <p:spPr bwMode="auto">
          <a:xfrm flipH="1" flipV="1">
            <a:off x="5715000" y="3657600"/>
            <a:ext cx="2514600" cy="3048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7042" name="Rectangle 4"/>
          <p:cNvSpPr>
            <a:spLocks noChangeArrowheads="1"/>
          </p:cNvSpPr>
          <p:nvPr/>
        </p:nvSpPr>
        <p:spPr bwMode="auto">
          <a:xfrm>
            <a:off x="781050" y="5937250"/>
            <a:ext cx="7848600" cy="584200"/>
          </a:xfrm>
          <a:prstGeom prst="rect">
            <a:avLst/>
          </a:prstGeom>
          <a:noFill/>
          <a:ln w="9525">
            <a:noFill/>
            <a:miter lim="800000"/>
            <a:headEnd/>
            <a:tailEnd/>
          </a:ln>
        </p:spPr>
        <p:txBody>
          <a:bodyPr>
            <a:spAutoFit/>
          </a:bodyPr>
          <a:lstStyle/>
          <a:p>
            <a:pPr marL="342900" indent="-342900">
              <a:buFont typeface="Arial" charset="0"/>
              <a:buAutoNum type="arabicPeriod" startAt="4"/>
            </a:pPr>
            <a:r>
              <a:rPr lang="en-US" sz="1600"/>
              <a:t>To input Individual results, click on </a:t>
            </a:r>
            <a:r>
              <a:rPr lang="en-US" sz="1600" b="1" u="sng"/>
              <a:t>Score</a:t>
            </a:r>
            <a:r>
              <a:rPr lang="en-US" sz="1600" b="1"/>
              <a:t> </a:t>
            </a:r>
            <a:r>
              <a:rPr lang="en-US" sz="1600"/>
              <a:t>for each player on the right side of the screen. </a:t>
            </a:r>
          </a:p>
        </p:txBody>
      </p:sp>
      <p:pic>
        <p:nvPicPr>
          <p:cNvPr id="87043" name="Picture 2"/>
          <p:cNvPicPr>
            <a:picLocks noChangeAspect="1" noChangeArrowheads="1"/>
          </p:cNvPicPr>
          <p:nvPr/>
        </p:nvPicPr>
        <p:blipFill>
          <a:blip r:embed="rId2"/>
          <a:srcRect/>
          <a:stretch>
            <a:fillRect/>
          </a:stretch>
        </p:blipFill>
        <p:spPr bwMode="auto">
          <a:xfrm>
            <a:off x="304800" y="796925"/>
            <a:ext cx="8610600" cy="5146675"/>
          </a:xfrm>
          <a:prstGeom prst="rect">
            <a:avLst/>
          </a:prstGeom>
          <a:noFill/>
          <a:ln w="9525">
            <a:noFill/>
            <a:miter lim="800000"/>
            <a:headEnd/>
            <a:tailEnd/>
          </a:ln>
        </p:spPr>
      </p:pic>
      <p:cxnSp>
        <p:nvCxnSpPr>
          <p:cNvPr id="87044" name="Straight Arrow Connector 5"/>
          <p:cNvCxnSpPr>
            <a:cxnSpLocks noChangeShapeType="1"/>
          </p:cNvCxnSpPr>
          <p:nvPr/>
        </p:nvCxnSpPr>
        <p:spPr bwMode="auto">
          <a:xfrm flipH="1">
            <a:off x="6654800" y="2743200"/>
            <a:ext cx="1219200" cy="3048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1371600"/>
            <a:ext cx="8229600" cy="4754563"/>
          </a:xfrm>
        </p:spPr>
        <p:txBody>
          <a:bodyPr/>
          <a:lstStyle/>
          <a:p>
            <a:pPr lvl="2" eaLnBrk="1" hangingPunct="1">
              <a:buFontTx/>
              <a:buNone/>
              <a:defRPr/>
            </a:pPr>
            <a:endParaRPr lang="en-US" b="1" dirty="0" smtClean="0">
              <a:effectLst>
                <a:outerShdw blurRad="38100" dist="38100" dir="2700000" algn="tl">
                  <a:srgbClr val="C0C0C0"/>
                </a:outerShdw>
              </a:effectLst>
            </a:endParaRPr>
          </a:p>
          <a:p>
            <a:pPr lvl="2" eaLnBrk="1" hangingPunct="1">
              <a:buFontTx/>
              <a:buNone/>
              <a:defRPr/>
            </a:pPr>
            <a:endParaRPr lang="en-US" b="1" dirty="0" smtClean="0">
              <a:effectLst>
                <a:outerShdw blurRad="38100" dist="38100" dir="2700000" algn="tl">
                  <a:srgbClr val="C0C0C0"/>
                </a:outerShdw>
              </a:effectLst>
            </a:endParaRPr>
          </a:p>
          <a:p>
            <a:pPr lvl="2" eaLnBrk="1" hangingPunct="1">
              <a:buFontTx/>
              <a:buNone/>
              <a:defRPr/>
            </a:pPr>
            <a:endParaRPr lang="en-US" b="1" dirty="0" smtClean="0">
              <a:effectLst>
                <a:outerShdw blurRad="38100" dist="38100" dir="2700000" algn="tl">
                  <a:srgbClr val="C0C0C0"/>
                </a:outerShdw>
              </a:effectLst>
            </a:endParaRPr>
          </a:p>
        </p:txBody>
      </p:sp>
      <p:sp>
        <p:nvSpPr>
          <p:cNvPr id="2355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3555" name="Text Box 5"/>
          <p:cNvSpPr txBox="1">
            <a:spLocks noChangeArrowheads="1"/>
          </p:cNvSpPr>
          <p:nvPr/>
        </p:nvSpPr>
        <p:spPr bwMode="auto">
          <a:xfrm>
            <a:off x="1981200" y="228600"/>
            <a:ext cx="6629400" cy="1036638"/>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a:p>
            <a:pPr algn="ctr" eaLnBrk="0" hangingPunct="0">
              <a:spcBef>
                <a:spcPct val="50000"/>
              </a:spcBef>
            </a:pPr>
            <a:r>
              <a:rPr lang="en-US" sz="2000" b="1" i="1">
                <a:solidFill>
                  <a:srgbClr val="FF3300"/>
                </a:solidFill>
              </a:rPr>
              <a:t>www.carolinasgolf.org</a:t>
            </a:r>
          </a:p>
        </p:txBody>
      </p:sp>
      <p:pic>
        <p:nvPicPr>
          <p:cNvPr id="2355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23557" name="Picture 2"/>
          <p:cNvPicPr>
            <a:picLocks noChangeAspect="1" noChangeArrowheads="1"/>
          </p:cNvPicPr>
          <p:nvPr/>
        </p:nvPicPr>
        <p:blipFill>
          <a:blip r:embed="rId3"/>
          <a:srcRect/>
          <a:stretch>
            <a:fillRect/>
          </a:stretch>
        </p:blipFill>
        <p:spPr bwMode="auto">
          <a:xfrm>
            <a:off x="381000" y="1447800"/>
            <a:ext cx="8534400" cy="533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1143000" y="430213"/>
            <a:ext cx="6705600" cy="366712"/>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5" name="Rectangle 4"/>
          <p:cNvSpPr/>
          <p:nvPr/>
        </p:nvSpPr>
        <p:spPr>
          <a:xfrm>
            <a:off x="596900" y="4953000"/>
            <a:ext cx="7848600" cy="1754188"/>
          </a:xfrm>
          <a:prstGeom prst="rect">
            <a:avLst/>
          </a:prstGeom>
        </p:spPr>
        <p:txBody>
          <a:bodyPr>
            <a:spAutoFit/>
          </a:bodyPr>
          <a:lstStyle/>
          <a:p>
            <a:pPr>
              <a:defRPr/>
            </a:pPr>
            <a:endParaRPr lang="en-US" dirty="0"/>
          </a:p>
          <a:p>
            <a:pPr marL="342900" indent="-342900">
              <a:buFont typeface="+mj-lt"/>
              <a:buAutoNum type="arabicPeriod" startAt="5"/>
              <a:defRPr/>
            </a:pPr>
            <a:r>
              <a:rPr lang="en-US" dirty="0"/>
              <a:t>For the individual matches, you have to enter each players’ </a:t>
            </a:r>
            <a:r>
              <a:rPr lang="en-US" b="1" dirty="0"/>
              <a:t>ESC score </a:t>
            </a:r>
            <a:r>
              <a:rPr lang="en-US" dirty="0"/>
              <a:t>and who won the match or if it was halved. </a:t>
            </a:r>
          </a:p>
          <a:p>
            <a:pPr marL="342900" indent="-342900">
              <a:buFont typeface="+mj-lt"/>
              <a:buAutoNum type="arabicPeriod" startAt="5"/>
              <a:defRPr/>
            </a:pPr>
            <a:endParaRPr lang="en-US" dirty="0"/>
          </a:p>
          <a:p>
            <a:pPr marL="342900" indent="-342900">
              <a:buFont typeface="+mj-lt"/>
              <a:buAutoNum type="arabicPeriod" startAt="5"/>
              <a:defRPr/>
            </a:pPr>
            <a:r>
              <a:rPr lang="en-US" dirty="0"/>
              <a:t>You can also specify if the match was played over 18 holes or just 9 holes. If it was only 9 holes, you would input the 9 hole score. </a:t>
            </a:r>
          </a:p>
        </p:txBody>
      </p:sp>
      <p:pic>
        <p:nvPicPr>
          <p:cNvPr id="88067" name="Picture 2"/>
          <p:cNvPicPr>
            <a:picLocks noChangeAspect="1" noChangeArrowheads="1"/>
          </p:cNvPicPr>
          <p:nvPr/>
        </p:nvPicPr>
        <p:blipFill>
          <a:blip r:embed="rId2"/>
          <a:srcRect/>
          <a:stretch>
            <a:fillRect/>
          </a:stretch>
        </p:blipFill>
        <p:spPr bwMode="auto">
          <a:xfrm>
            <a:off x="609600" y="796925"/>
            <a:ext cx="8115300" cy="4395788"/>
          </a:xfrm>
          <a:prstGeom prst="rect">
            <a:avLst/>
          </a:prstGeom>
          <a:noFill/>
          <a:ln w="9525">
            <a:noFill/>
            <a:miter lim="800000"/>
            <a:headEnd/>
            <a:tailEnd/>
          </a:ln>
        </p:spPr>
      </p:pic>
      <p:cxnSp>
        <p:nvCxnSpPr>
          <p:cNvPr id="88068" name="Straight Arrow Connector 2"/>
          <p:cNvCxnSpPr>
            <a:cxnSpLocks noChangeShapeType="1"/>
          </p:cNvCxnSpPr>
          <p:nvPr/>
        </p:nvCxnSpPr>
        <p:spPr bwMode="auto">
          <a:xfrm flipH="1" flipV="1">
            <a:off x="3505200" y="3352800"/>
            <a:ext cx="3505200" cy="1905000"/>
          </a:xfrm>
          <a:prstGeom prst="straightConnector1">
            <a:avLst/>
          </a:prstGeom>
          <a:noFill/>
          <a:ln w="9525" algn="ctr">
            <a:solidFill>
              <a:srgbClr val="FF0000"/>
            </a:solidFill>
            <a:round/>
            <a:headEnd/>
            <a:tailEnd type="arrow" w="med" len="med"/>
          </a:ln>
        </p:spPr>
      </p:cxnSp>
      <p:cxnSp>
        <p:nvCxnSpPr>
          <p:cNvPr id="88069" name="Straight Arrow Connector 5"/>
          <p:cNvCxnSpPr>
            <a:cxnSpLocks noChangeShapeType="1"/>
          </p:cNvCxnSpPr>
          <p:nvPr/>
        </p:nvCxnSpPr>
        <p:spPr bwMode="auto">
          <a:xfrm flipH="1" flipV="1">
            <a:off x="5257800" y="3352800"/>
            <a:ext cx="1828800" cy="19050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ChangeArrowheads="1"/>
          </p:cNvSpPr>
          <p:nvPr/>
        </p:nvSpPr>
        <p:spPr bwMode="auto">
          <a:xfrm>
            <a:off x="1143000" y="246063"/>
            <a:ext cx="6705600" cy="368300"/>
          </a:xfrm>
          <a:prstGeom prst="rect">
            <a:avLst/>
          </a:prstGeom>
          <a:noFill/>
          <a:ln w="9525">
            <a:noFill/>
            <a:miter lim="800000"/>
            <a:headEnd/>
            <a:tailEnd/>
          </a:ln>
        </p:spPr>
        <p:txBody>
          <a:bodyPr>
            <a:spAutoFit/>
          </a:bodyPr>
          <a:lstStyle/>
          <a:p>
            <a:pPr algn="ctr"/>
            <a:r>
              <a:rPr lang="en-US" b="1"/>
              <a:t>HOW TO SUBMIT MATCH RESULTS with PLAYER SCORES</a:t>
            </a:r>
          </a:p>
        </p:txBody>
      </p:sp>
      <p:sp>
        <p:nvSpPr>
          <p:cNvPr id="89090" name="Rectangle 4"/>
          <p:cNvSpPr>
            <a:spLocks noChangeArrowheads="1"/>
          </p:cNvSpPr>
          <p:nvPr/>
        </p:nvSpPr>
        <p:spPr bwMode="auto">
          <a:xfrm>
            <a:off x="742950" y="5486400"/>
            <a:ext cx="7848600" cy="738188"/>
          </a:xfrm>
          <a:prstGeom prst="rect">
            <a:avLst/>
          </a:prstGeom>
          <a:noFill/>
          <a:ln w="9525">
            <a:noFill/>
            <a:miter lim="800000"/>
            <a:headEnd/>
            <a:tailEnd/>
          </a:ln>
        </p:spPr>
        <p:txBody>
          <a:bodyPr>
            <a:spAutoFit/>
          </a:bodyPr>
          <a:lstStyle/>
          <a:p>
            <a:pPr marL="342900" indent="-342900">
              <a:buFont typeface="Arial" charset="0"/>
              <a:buAutoNum type="arabicPeriod" startAt="7"/>
            </a:pPr>
            <a:r>
              <a:rPr lang="en-US" sz="1400"/>
              <a:t>When all match results are filled out, match and overall points will be calculated for you.</a:t>
            </a:r>
          </a:p>
          <a:p>
            <a:pPr marL="342900" indent="-342900">
              <a:buFont typeface="Arial" charset="0"/>
              <a:buAutoNum type="arabicPeriod" startAt="7"/>
            </a:pPr>
            <a:endParaRPr lang="en-US" sz="1400"/>
          </a:p>
          <a:p>
            <a:pPr marL="342900" indent="-342900">
              <a:buFont typeface="Arial" charset="0"/>
              <a:buAutoNum type="arabicPeriod" startAt="7"/>
            </a:pPr>
            <a:r>
              <a:rPr lang="en-US" sz="1400"/>
              <a:t>Make sure to hit </a:t>
            </a:r>
            <a:r>
              <a:rPr lang="en-US" sz="1400" b="1" u="sng"/>
              <a:t>Submit Overall Match Results</a:t>
            </a:r>
            <a:r>
              <a:rPr lang="en-US" sz="1400" b="1"/>
              <a:t> </a:t>
            </a:r>
            <a:r>
              <a:rPr lang="en-US" sz="1400"/>
              <a:t>at the bottom of the screen. </a:t>
            </a:r>
          </a:p>
        </p:txBody>
      </p:sp>
      <p:pic>
        <p:nvPicPr>
          <p:cNvPr id="89091" name="Picture 2"/>
          <p:cNvPicPr>
            <a:picLocks noChangeAspect="1" noChangeArrowheads="1"/>
          </p:cNvPicPr>
          <p:nvPr/>
        </p:nvPicPr>
        <p:blipFill>
          <a:blip r:embed="rId2"/>
          <a:srcRect/>
          <a:stretch>
            <a:fillRect/>
          </a:stretch>
        </p:blipFill>
        <p:spPr bwMode="auto">
          <a:xfrm>
            <a:off x="333375" y="627063"/>
            <a:ext cx="8667750" cy="4695825"/>
          </a:xfrm>
          <a:prstGeom prst="rect">
            <a:avLst/>
          </a:prstGeom>
          <a:noFill/>
          <a:ln w="9525">
            <a:noFill/>
            <a:miter lim="800000"/>
            <a:headEnd/>
            <a:tailEnd/>
          </a:ln>
        </p:spPr>
      </p:pic>
      <p:cxnSp>
        <p:nvCxnSpPr>
          <p:cNvPr id="89092" name="Straight Arrow Connector 2"/>
          <p:cNvCxnSpPr>
            <a:cxnSpLocks noChangeShapeType="1"/>
          </p:cNvCxnSpPr>
          <p:nvPr/>
        </p:nvCxnSpPr>
        <p:spPr bwMode="auto">
          <a:xfrm flipV="1">
            <a:off x="3429000" y="5181600"/>
            <a:ext cx="762000" cy="336550"/>
          </a:xfrm>
          <a:prstGeom prst="straightConnector1">
            <a:avLst/>
          </a:prstGeom>
          <a:noFill/>
          <a:ln w="9525" algn="ctr">
            <a:solidFill>
              <a:srgbClr val="FF0000"/>
            </a:solidFill>
            <a:round/>
            <a:headEnd/>
            <a:tailEnd type="arrow" w="med" len="med"/>
          </a:ln>
        </p:spPr>
      </p:cxnSp>
      <p:sp>
        <p:nvSpPr>
          <p:cNvPr id="89093" name="Rectangle 4"/>
          <p:cNvSpPr>
            <a:spLocks noChangeArrowheads="1"/>
          </p:cNvSpPr>
          <p:nvPr/>
        </p:nvSpPr>
        <p:spPr bwMode="auto">
          <a:xfrm>
            <a:off x="6781800" y="1828800"/>
            <a:ext cx="2165350" cy="523875"/>
          </a:xfrm>
          <a:prstGeom prst="rect">
            <a:avLst/>
          </a:prstGeom>
          <a:noFill/>
          <a:ln w="9525">
            <a:noFill/>
            <a:miter lim="800000"/>
            <a:headEnd/>
            <a:tailEnd/>
          </a:ln>
        </p:spPr>
        <p:txBody>
          <a:bodyPr wrap="none">
            <a:spAutoFit/>
          </a:bodyPr>
          <a:lstStyle/>
          <a:p>
            <a:pPr lvl="1"/>
            <a:r>
              <a:rPr lang="en-US" sz="1400"/>
              <a:t>Don’t forget to </a:t>
            </a:r>
          </a:p>
          <a:p>
            <a:pPr lvl="1"/>
            <a:r>
              <a:rPr lang="en-US" sz="1400"/>
              <a:t>PRINT results form</a:t>
            </a:r>
          </a:p>
        </p:txBody>
      </p:sp>
      <p:cxnSp>
        <p:nvCxnSpPr>
          <p:cNvPr id="89094" name="Straight Arrow Connector 6"/>
          <p:cNvCxnSpPr>
            <a:cxnSpLocks noChangeShapeType="1"/>
          </p:cNvCxnSpPr>
          <p:nvPr/>
        </p:nvCxnSpPr>
        <p:spPr bwMode="auto">
          <a:xfrm flipH="1" flipV="1">
            <a:off x="6629400" y="1828800"/>
            <a:ext cx="609600" cy="152400"/>
          </a:xfrm>
          <a:prstGeom prst="straightConnector1">
            <a:avLst/>
          </a:prstGeom>
          <a:noFill/>
          <a:ln w="9525"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552450" y="246063"/>
            <a:ext cx="7886700" cy="369887"/>
          </a:xfrm>
          <a:prstGeom prst="rect">
            <a:avLst/>
          </a:prstGeom>
          <a:noFill/>
          <a:ln w="9525">
            <a:noFill/>
            <a:miter lim="800000"/>
            <a:headEnd/>
            <a:tailEnd/>
          </a:ln>
        </p:spPr>
        <p:txBody>
          <a:bodyPr>
            <a:spAutoFit/>
          </a:bodyPr>
          <a:lstStyle/>
          <a:p>
            <a:pPr algn="ctr"/>
            <a:r>
              <a:rPr lang="en-US" b="1"/>
              <a:t>WEB LAYOUT will Look Something Like This – LEAGUE PLAY</a:t>
            </a:r>
          </a:p>
        </p:txBody>
      </p:sp>
      <p:pic>
        <p:nvPicPr>
          <p:cNvPr id="90114" name="Picture 2"/>
          <p:cNvPicPr>
            <a:picLocks noChangeAspect="1" noChangeArrowheads="1"/>
          </p:cNvPicPr>
          <p:nvPr/>
        </p:nvPicPr>
        <p:blipFill>
          <a:blip r:embed="rId2"/>
          <a:srcRect/>
          <a:stretch>
            <a:fillRect/>
          </a:stretch>
        </p:blipFill>
        <p:spPr bwMode="auto">
          <a:xfrm>
            <a:off x="552450" y="762000"/>
            <a:ext cx="7886700" cy="5715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609600" y="246063"/>
            <a:ext cx="8153400" cy="369887"/>
          </a:xfrm>
          <a:prstGeom prst="rect">
            <a:avLst/>
          </a:prstGeom>
          <a:noFill/>
          <a:ln w="9525">
            <a:noFill/>
            <a:miter lim="800000"/>
            <a:headEnd/>
            <a:tailEnd/>
          </a:ln>
        </p:spPr>
        <p:txBody>
          <a:bodyPr>
            <a:spAutoFit/>
          </a:bodyPr>
          <a:lstStyle/>
          <a:p>
            <a:pPr algn="ctr"/>
            <a:r>
              <a:rPr lang="en-US" b="1"/>
              <a:t>WEB LAYOUT will Look Something Like This – REGION VIEW</a:t>
            </a:r>
          </a:p>
        </p:txBody>
      </p:sp>
      <p:pic>
        <p:nvPicPr>
          <p:cNvPr id="91138" name="Picture 2"/>
          <p:cNvPicPr>
            <a:picLocks noChangeAspect="1" noChangeArrowheads="1"/>
          </p:cNvPicPr>
          <p:nvPr/>
        </p:nvPicPr>
        <p:blipFill>
          <a:blip r:embed="rId2"/>
          <a:srcRect/>
          <a:stretch>
            <a:fillRect/>
          </a:stretch>
        </p:blipFill>
        <p:spPr bwMode="auto">
          <a:xfrm>
            <a:off x="457200" y="685800"/>
            <a:ext cx="8440738" cy="5943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533400" y="246063"/>
            <a:ext cx="8305800" cy="369887"/>
          </a:xfrm>
          <a:prstGeom prst="rect">
            <a:avLst/>
          </a:prstGeom>
          <a:noFill/>
          <a:ln w="9525">
            <a:noFill/>
            <a:miter lim="800000"/>
            <a:headEnd/>
            <a:tailEnd/>
          </a:ln>
        </p:spPr>
        <p:txBody>
          <a:bodyPr>
            <a:spAutoFit/>
          </a:bodyPr>
          <a:lstStyle/>
          <a:p>
            <a:pPr algn="ctr"/>
            <a:r>
              <a:rPr lang="en-US" b="1"/>
              <a:t>WEB LAYOUT will Look Something Like This – VIEW ALL TEAMS</a:t>
            </a:r>
          </a:p>
        </p:txBody>
      </p:sp>
      <p:pic>
        <p:nvPicPr>
          <p:cNvPr id="92162" name="Picture 2"/>
          <p:cNvPicPr>
            <a:picLocks noChangeAspect="1" noChangeArrowheads="1"/>
          </p:cNvPicPr>
          <p:nvPr/>
        </p:nvPicPr>
        <p:blipFill>
          <a:blip r:embed="rId2"/>
          <a:srcRect/>
          <a:stretch>
            <a:fillRect/>
          </a:stretch>
        </p:blipFill>
        <p:spPr bwMode="auto">
          <a:xfrm>
            <a:off x="685800" y="762000"/>
            <a:ext cx="8242300" cy="6096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p:txBody>
          <a:bodyPr/>
          <a:lstStyle/>
          <a:p>
            <a:pPr algn="ctr" eaLnBrk="1" hangingPunct="1">
              <a:buFontTx/>
              <a:buNone/>
              <a:defRPr/>
            </a:pPr>
            <a:endParaRPr lang="en-US" sz="3600" b="1" smtClean="0">
              <a:effectLst>
                <a:outerShdw blurRad="38100" dist="38100" dir="2700000" algn="tl">
                  <a:srgbClr val="C0C0C0"/>
                </a:outerShdw>
              </a:effectLst>
            </a:endParaRPr>
          </a:p>
          <a:p>
            <a:pPr algn="ctr" eaLnBrk="1" hangingPunct="1">
              <a:buFontTx/>
              <a:buNone/>
              <a:defRPr/>
            </a:pPr>
            <a:r>
              <a:rPr lang="en-US" sz="7200" b="1" smtClean="0">
                <a:effectLst>
                  <a:outerShdw blurRad="38100" dist="38100" dir="2700000" algn="tl">
                    <a:srgbClr val="C0C0C0"/>
                  </a:outerShdw>
                </a:effectLst>
              </a:rPr>
              <a:t>Any Questions ?</a:t>
            </a:r>
            <a:endParaRPr lang="en-US" sz="7200" b="1" i="1" smtClean="0">
              <a:effectLst>
                <a:outerShdw blurRad="38100" dist="38100" dir="2700000" algn="tl">
                  <a:srgbClr val="C0C0C0"/>
                </a:outerShdw>
              </a:effectLst>
            </a:endParaRPr>
          </a:p>
        </p:txBody>
      </p:sp>
      <p:sp>
        <p:nvSpPr>
          <p:cNvPr id="9318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93187"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p:txBody>
          <a:bodyPr/>
          <a:lstStyle/>
          <a:p>
            <a:pPr algn="ctr" eaLnBrk="1" hangingPunct="1">
              <a:buFontTx/>
              <a:buNone/>
              <a:defRPr/>
            </a:pPr>
            <a:r>
              <a:rPr lang="en-US" sz="3600" b="1" u="sng" dirty="0">
                <a:effectLst>
                  <a:outerShdw blurRad="38100" dist="38100" dir="2700000" algn="tl">
                    <a:srgbClr val="C0C0C0"/>
                  </a:outerShdw>
                </a:effectLst>
              </a:rPr>
              <a:t>Captains Duties</a:t>
            </a:r>
            <a:endParaRPr lang="en-US" sz="3600" u="sng" dirty="0"/>
          </a:p>
          <a:p>
            <a:pPr eaLnBrk="1" hangingPunct="1">
              <a:defRPr/>
            </a:pPr>
            <a:endParaRPr lang="en-US" sz="2800" dirty="0"/>
          </a:p>
          <a:p>
            <a:pPr eaLnBrk="1" hangingPunct="1">
              <a:defRPr/>
            </a:pPr>
            <a:r>
              <a:rPr lang="en-US" sz="3600" b="1" i="1" dirty="0">
                <a:effectLst>
                  <a:outerShdw blurRad="38100" dist="38100" dir="2700000" algn="tl">
                    <a:srgbClr val="C0C0C0"/>
                  </a:outerShdw>
                </a:effectLst>
              </a:rPr>
              <a:t>Checklist</a:t>
            </a:r>
          </a:p>
          <a:p>
            <a:pPr lvl="1" eaLnBrk="1" hangingPunct="1">
              <a:defRPr/>
            </a:pPr>
            <a:r>
              <a:rPr lang="en-US" sz="3200" b="1" i="1" dirty="0">
                <a:effectLst>
                  <a:outerShdw blurRad="38100" dist="38100" dir="2700000" algn="tl">
                    <a:srgbClr val="C0C0C0"/>
                  </a:outerShdw>
                </a:effectLst>
              </a:rPr>
              <a:t>Before the season begins</a:t>
            </a:r>
          </a:p>
          <a:p>
            <a:pPr lvl="1" eaLnBrk="1" hangingPunct="1">
              <a:defRPr/>
            </a:pPr>
            <a:r>
              <a:rPr lang="en-US" sz="3200" b="1" i="1" dirty="0">
                <a:effectLst>
                  <a:outerShdw blurRad="38100" dist="38100" dir="2700000" algn="tl">
                    <a:srgbClr val="C0C0C0"/>
                  </a:outerShdw>
                </a:effectLst>
              </a:rPr>
              <a:t>Before </a:t>
            </a:r>
            <a:r>
              <a:rPr lang="en-US" sz="3200" b="1" i="1" dirty="0" smtClean="0">
                <a:effectLst>
                  <a:outerShdw blurRad="38100" dist="38100" dir="2700000" algn="tl">
                    <a:srgbClr val="C0C0C0"/>
                  </a:outerShdw>
                </a:effectLst>
              </a:rPr>
              <a:t>every match</a:t>
            </a:r>
          </a:p>
          <a:p>
            <a:pPr lvl="1" eaLnBrk="1" hangingPunct="1">
              <a:defRPr/>
            </a:pPr>
            <a:r>
              <a:rPr lang="en-US" sz="3200" b="1" i="1" dirty="0" smtClean="0">
                <a:effectLst>
                  <a:outerShdw blurRad="38100" dist="38100" dir="2700000" algn="tl">
                    <a:srgbClr val="C0C0C0"/>
                  </a:outerShdw>
                </a:effectLst>
              </a:rPr>
              <a:t>Day of Match</a:t>
            </a:r>
            <a:endParaRPr lang="en-US" sz="3200" b="1" i="1" dirty="0">
              <a:effectLst>
                <a:outerShdw blurRad="38100" dist="38100" dir="2700000" algn="tl">
                  <a:srgbClr val="C0C0C0"/>
                </a:outerShdw>
              </a:effectLst>
            </a:endParaRPr>
          </a:p>
          <a:p>
            <a:pPr lvl="1" eaLnBrk="1" hangingPunct="1">
              <a:defRPr/>
            </a:pPr>
            <a:r>
              <a:rPr lang="en-US" sz="3200" b="1" i="1" dirty="0">
                <a:effectLst>
                  <a:outerShdw blurRad="38100" dist="38100" dir="2700000" algn="tl">
                    <a:srgbClr val="C0C0C0"/>
                  </a:outerShdw>
                </a:effectLst>
              </a:rPr>
              <a:t>After each match</a:t>
            </a:r>
          </a:p>
        </p:txBody>
      </p:sp>
      <p:sp>
        <p:nvSpPr>
          <p:cNvPr id="9421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421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9421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600200"/>
            <a:ext cx="8229600" cy="4953000"/>
          </a:xfrm>
        </p:spPr>
        <p:txBody>
          <a:bodyPr/>
          <a:lstStyle/>
          <a:p>
            <a:pPr marL="0" indent="0">
              <a:spcBef>
                <a:spcPts val="0"/>
              </a:spcBef>
              <a:spcAft>
                <a:spcPts val="0"/>
              </a:spcAft>
              <a:buFontTx/>
              <a:buNone/>
              <a:defRPr/>
            </a:pPr>
            <a:r>
              <a:rPr lang="en-US" sz="2400" b="1" u="sng" cap="all" dirty="0">
                <a:latin typeface="Times New Roman"/>
                <a:ea typeface="Times New Roman"/>
                <a:cs typeface="Times New Roman"/>
              </a:rPr>
              <a:t>Before Season Begins</a:t>
            </a:r>
            <a:endParaRPr lang="en-US" sz="2400" dirty="0">
              <a:latin typeface="LinePrinter"/>
              <a:ea typeface="Times New Roman"/>
              <a:cs typeface="Times New Roman"/>
            </a:endParaRPr>
          </a:p>
          <a:p>
            <a:pPr fontAlgn="auto" hangingPunct="1">
              <a:spcBef>
                <a:spcPts val="0"/>
              </a:spcBef>
              <a:spcAft>
                <a:spcPts val="0"/>
              </a:spcAft>
              <a:buFont typeface="Symbol"/>
              <a:buChar char=""/>
              <a:tabLst>
                <a:tab pos="685800" algn="l"/>
                <a:tab pos="1143000" algn="l"/>
              </a:tabLst>
              <a:defRPr/>
            </a:pPr>
            <a:r>
              <a:rPr lang="en-US" sz="2000" dirty="0">
                <a:latin typeface="Times New Roman"/>
                <a:ea typeface="Times New Roman"/>
                <a:cs typeface="Times New Roman"/>
              </a:rPr>
              <a:t>Submit Team entry form on-line or by mail with entry fee</a:t>
            </a:r>
            <a:endParaRPr lang="en-US" sz="2000" dirty="0">
              <a:latin typeface="LinePrinter"/>
              <a:ea typeface="Times New Roman"/>
              <a:cs typeface="Times New Roman"/>
            </a:endParaRPr>
          </a:p>
          <a:p>
            <a:pPr fontAlgn="auto" hangingPunct="1">
              <a:spcBef>
                <a:spcPts val="0"/>
              </a:spcBef>
              <a:spcAft>
                <a:spcPts val="0"/>
              </a:spcAft>
              <a:buFont typeface="Symbol"/>
              <a:buChar char=""/>
              <a:tabLst>
                <a:tab pos="685800" algn="l"/>
                <a:tab pos="1143000" algn="l"/>
              </a:tabLst>
              <a:defRPr/>
            </a:pPr>
            <a:r>
              <a:rPr lang="en-US" sz="2000" dirty="0">
                <a:latin typeface="Times New Roman"/>
                <a:ea typeface="Times New Roman"/>
                <a:cs typeface="Times New Roman"/>
              </a:rPr>
              <a:t>Attend Regional Captain’s meeting (</a:t>
            </a:r>
            <a:r>
              <a:rPr lang="en-US" sz="2000" b="1" i="1" cap="all" dirty="0">
                <a:latin typeface="Times New Roman"/>
                <a:ea typeface="Times New Roman"/>
                <a:cs typeface="Times New Roman"/>
              </a:rPr>
              <a:t>mandatory</a:t>
            </a:r>
            <a:r>
              <a:rPr lang="en-US" sz="2000" dirty="0">
                <a:latin typeface="Times New Roman"/>
                <a:ea typeface="Times New Roman"/>
                <a:cs typeface="Times New Roman"/>
              </a:rPr>
              <a:t>) to review:</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CGA Interclub rules of play</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USGA match play rules</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TPP procedures</a:t>
            </a:r>
            <a:endParaRPr lang="en-US" sz="2000" dirty="0">
              <a:latin typeface="LinePrinter"/>
              <a:ea typeface="Times New Roman"/>
              <a:cs typeface="Times New Roman"/>
            </a:endParaRPr>
          </a:p>
          <a:p>
            <a:pPr fontAlgn="auto" hangingPunct="1">
              <a:spcBef>
                <a:spcPts val="0"/>
              </a:spcBef>
              <a:spcAft>
                <a:spcPts val="0"/>
              </a:spcAft>
              <a:buFont typeface="Symbol"/>
              <a:buChar char=""/>
              <a:tabLst>
                <a:tab pos="685800" algn="l"/>
                <a:tab pos="1143000" algn="l"/>
              </a:tabLst>
              <a:defRPr/>
            </a:pPr>
            <a:r>
              <a:rPr lang="en-US" sz="2000" dirty="0">
                <a:latin typeface="Times New Roman"/>
                <a:ea typeface="Times New Roman"/>
                <a:cs typeface="Times New Roman"/>
              </a:rPr>
              <a:t>Meet with Group Captains to:</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Set regular season schedules</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Coordinate social plans &amp; cart fees</a:t>
            </a:r>
            <a:endParaRPr lang="en-US" sz="2000" dirty="0">
              <a:latin typeface="LinePrinter"/>
              <a:ea typeface="Times New Roman"/>
              <a:cs typeface="Times New Roman"/>
            </a:endParaRPr>
          </a:p>
          <a:p>
            <a:pPr fontAlgn="auto" hangingPunct="1">
              <a:spcBef>
                <a:spcPts val="0"/>
              </a:spcBef>
              <a:spcAft>
                <a:spcPts val="0"/>
              </a:spcAft>
              <a:buFont typeface="Symbol"/>
              <a:buChar char=""/>
              <a:tabLst>
                <a:tab pos="685800" algn="l"/>
                <a:tab pos="1143000" algn="l"/>
              </a:tabLst>
              <a:defRPr/>
            </a:pPr>
            <a:r>
              <a:rPr lang="en-US" sz="2000" dirty="0">
                <a:latin typeface="Times New Roman"/>
                <a:ea typeface="Times New Roman"/>
                <a:cs typeface="Times New Roman"/>
              </a:rPr>
              <a:t>Secure TPP logon ID and password to;</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Set-up team roster on TPP </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Set regular season match dates on TPP</a:t>
            </a:r>
            <a:endParaRPr lang="en-US" sz="2000" dirty="0">
              <a:latin typeface="LinePrinter"/>
              <a:ea typeface="Times New Roman"/>
              <a:cs typeface="Times New Roman"/>
            </a:endParaRPr>
          </a:p>
          <a:p>
            <a:pPr lvl="1" fontAlgn="auto" hangingPunct="1">
              <a:spcBef>
                <a:spcPts val="0"/>
              </a:spcBef>
              <a:spcAft>
                <a:spcPts val="0"/>
              </a:spcAft>
              <a:buFont typeface="Courier New"/>
              <a:buChar char="o"/>
              <a:tabLst>
                <a:tab pos="1143000" algn="l"/>
              </a:tabLst>
              <a:defRPr/>
            </a:pPr>
            <a:r>
              <a:rPr lang="en-US" sz="2000" dirty="0">
                <a:latin typeface="Times New Roman"/>
                <a:ea typeface="Times New Roman"/>
                <a:cs typeface="Times New Roman"/>
              </a:rPr>
              <a:t>Set tees used for home matches on TPP</a:t>
            </a:r>
            <a:endParaRPr lang="en-US" sz="2000" dirty="0">
              <a:latin typeface="LinePrinter"/>
              <a:ea typeface="Times New Roman"/>
              <a:cs typeface="Times New Roman"/>
            </a:endParaRPr>
          </a:p>
          <a:p>
            <a:pPr>
              <a:defRPr/>
            </a:pPr>
            <a:r>
              <a:rPr lang="en-US" sz="2000" dirty="0">
                <a:latin typeface="Times New Roman"/>
                <a:ea typeface="Times New Roman"/>
              </a:rPr>
              <a:t>Hold team meeting to review: format, match play rules, schedule, etc.</a:t>
            </a:r>
            <a:endParaRPr lang="en-US" sz="2000" b="1" i="1" dirty="0">
              <a:effectLst>
                <a:outerShdw blurRad="38100" dist="38100" dir="2700000" algn="tl">
                  <a:srgbClr val="C0C0C0"/>
                </a:outerShdw>
              </a:effectLst>
            </a:endParaRPr>
          </a:p>
        </p:txBody>
      </p:sp>
      <p:sp>
        <p:nvSpPr>
          <p:cNvPr id="9523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523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9523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body" idx="4294967295"/>
          </p:nvPr>
        </p:nvSpPr>
        <p:spPr>
          <a:xfrm>
            <a:off x="1219200" y="1371600"/>
            <a:ext cx="7467600" cy="609600"/>
          </a:xfrm>
        </p:spPr>
        <p:txBody>
          <a:bodyPr/>
          <a:lstStyle/>
          <a:p>
            <a:pPr algn="ctr" eaLnBrk="1" hangingPunct="1">
              <a:buFontTx/>
              <a:buNone/>
              <a:defRPr/>
            </a:pPr>
            <a:r>
              <a:rPr lang="en-US" sz="2800" b="1" dirty="0">
                <a:effectLst>
                  <a:outerShdw blurRad="38100" dist="38100" dir="2700000" algn="tl">
                    <a:srgbClr val="C0C0C0"/>
                  </a:outerShdw>
                </a:effectLst>
              </a:rPr>
              <a:t>Captains 1st Duty - Assemble your Team</a:t>
            </a:r>
            <a:endParaRPr lang="en-US" sz="2800" dirty="0"/>
          </a:p>
        </p:txBody>
      </p:sp>
      <p:sp>
        <p:nvSpPr>
          <p:cNvPr id="96258"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6259" name="Text Box 4"/>
          <p:cNvSpPr txBox="1">
            <a:spLocks noChangeArrowheads="1"/>
          </p:cNvSpPr>
          <p:nvPr/>
        </p:nvSpPr>
        <p:spPr bwMode="auto">
          <a:xfrm>
            <a:off x="2057400" y="381000"/>
            <a:ext cx="6629400" cy="862013"/>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a:p>
            <a:pPr algn="ctr" eaLnBrk="0" hangingPunct="0">
              <a:spcBef>
                <a:spcPct val="50000"/>
              </a:spcBef>
            </a:pPr>
            <a:endParaRPr lang="en-US" sz="1200" b="1" i="1"/>
          </a:p>
        </p:txBody>
      </p:sp>
      <p:pic>
        <p:nvPicPr>
          <p:cNvPr id="96260"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
        <p:nvSpPr>
          <p:cNvPr id="96261" name="Rectangle 1"/>
          <p:cNvSpPr>
            <a:spLocks noChangeArrowheads="1"/>
          </p:cNvSpPr>
          <p:nvPr/>
        </p:nvSpPr>
        <p:spPr bwMode="auto">
          <a:xfrm>
            <a:off x="152400" y="2743200"/>
            <a:ext cx="2133600" cy="1616075"/>
          </a:xfrm>
          <a:prstGeom prst="rect">
            <a:avLst/>
          </a:prstGeom>
          <a:noFill/>
          <a:ln w="9525">
            <a:noFill/>
            <a:miter lim="800000"/>
            <a:headEnd/>
            <a:tailEnd/>
          </a:ln>
        </p:spPr>
        <p:txBody>
          <a:bodyPr>
            <a:spAutoFit/>
          </a:bodyPr>
          <a:lstStyle/>
          <a:p>
            <a:pPr marL="609600" indent="-609600" algn="ctr">
              <a:lnSpc>
                <a:spcPct val="90000"/>
              </a:lnSpc>
            </a:pPr>
            <a:r>
              <a:rPr lang="en-US" b="1"/>
              <a:t>2014</a:t>
            </a:r>
          </a:p>
          <a:p>
            <a:pPr marL="609600" indent="-609600" algn="ctr">
              <a:lnSpc>
                <a:spcPct val="90000"/>
              </a:lnSpc>
            </a:pPr>
            <a:r>
              <a:rPr lang="en-US" b="1"/>
              <a:t>Interclub</a:t>
            </a:r>
          </a:p>
          <a:p>
            <a:pPr marL="609600" indent="-609600" algn="ctr">
              <a:lnSpc>
                <a:spcPct val="90000"/>
              </a:lnSpc>
            </a:pPr>
            <a:r>
              <a:rPr lang="en-US" b="1"/>
              <a:t>Champions</a:t>
            </a:r>
          </a:p>
          <a:p>
            <a:pPr marL="990600" lvl="1" indent="-533400" algn="ctr">
              <a:lnSpc>
                <a:spcPct val="90000"/>
              </a:lnSpc>
            </a:pPr>
            <a:endParaRPr lang="en-US" b="1"/>
          </a:p>
          <a:p>
            <a:pPr marL="609600" indent="-609600" algn="ctr">
              <a:lnSpc>
                <a:spcPct val="90000"/>
              </a:lnSpc>
            </a:pPr>
            <a:r>
              <a:rPr lang="en-US" sz="2000" b="1" i="1"/>
              <a:t>The Creek GA</a:t>
            </a:r>
          </a:p>
          <a:p>
            <a:pPr marL="609600" indent="-609600" algn="ctr">
              <a:lnSpc>
                <a:spcPct val="90000"/>
              </a:lnSpc>
            </a:pPr>
            <a:r>
              <a:rPr lang="en-US" b="1" i="1"/>
              <a:t>Charlotte, NC</a:t>
            </a:r>
          </a:p>
        </p:txBody>
      </p:sp>
      <p:pic>
        <p:nvPicPr>
          <p:cNvPr id="96262" name="Picture 2" descr="C:\Users\Tom\Documents\CGA_GOLF\InterClub\Playoffs\2014\The Creek Champs (9).jpg"/>
          <p:cNvPicPr>
            <a:picLocks noChangeAspect="1" noChangeArrowheads="1"/>
          </p:cNvPicPr>
          <p:nvPr/>
        </p:nvPicPr>
        <p:blipFill>
          <a:blip r:embed="rId3"/>
          <a:srcRect/>
          <a:stretch>
            <a:fillRect/>
          </a:stretch>
        </p:blipFill>
        <p:spPr bwMode="auto">
          <a:xfrm>
            <a:off x="2424113" y="1976438"/>
            <a:ext cx="6353175" cy="47656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fade">
                                      <p:cBhvr>
                                        <p:cTn id="7" dur="2000"/>
                                        <p:tgtEl>
                                          <p:spTgt spid="30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600200"/>
            <a:ext cx="8229600" cy="4953000"/>
          </a:xfrm>
        </p:spPr>
        <p:txBody>
          <a:bodyPr/>
          <a:lstStyle/>
          <a:p>
            <a:pPr marL="0" indent="0">
              <a:buFontTx/>
              <a:buNone/>
              <a:defRPr/>
            </a:pPr>
            <a:r>
              <a:rPr lang="en-US" sz="2400" b="1" u="sng" cap="all" dirty="0"/>
              <a:t>Before Every Match</a:t>
            </a:r>
            <a:endParaRPr lang="en-US" sz="2400" dirty="0"/>
          </a:p>
          <a:p>
            <a:pPr>
              <a:defRPr/>
            </a:pPr>
            <a:r>
              <a:rPr lang="en-US" sz="2200" b="1" i="1" u="sng" dirty="0"/>
              <a:t>1 Week Prior to a Match, both Captains to;</a:t>
            </a:r>
            <a:endParaRPr lang="en-US" sz="2200" dirty="0"/>
          </a:p>
          <a:p>
            <a:pPr lvl="1" fontAlgn="auto" hangingPunct="1">
              <a:defRPr/>
            </a:pPr>
            <a:r>
              <a:rPr lang="en-US" sz="2000" dirty="0"/>
              <a:t>Confirm the </a:t>
            </a:r>
            <a:r>
              <a:rPr lang="en-US" sz="2000" dirty="0" smtClean="0"/>
              <a:t>schedule</a:t>
            </a:r>
          </a:p>
          <a:p>
            <a:pPr lvl="2" fontAlgn="auto" hangingPunct="1">
              <a:defRPr/>
            </a:pPr>
            <a:r>
              <a:rPr lang="en-US" sz="2000" i="1" dirty="0" smtClean="0"/>
              <a:t>Date </a:t>
            </a:r>
            <a:r>
              <a:rPr lang="en-US" sz="2000" i="1" dirty="0"/>
              <a:t>and </a:t>
            </a:r>
            <a:r>
              <a:rPr lang="en-US" sz="2000" i="1" dirty="0" smtClean="0"/>
              <a:t>Tee Times</a:t>
            </a:r>
          </a:p>
          <a:p>
            <a:pPr lvl="2" fontAlgn="auto" hangingPunct="1">
              <a:defRPr/>
            </a:pPr>
            <a:r>
              <a:rPr lang="en-US" sz="2000" i="1" dirty="0" smtClean="0"/>
              <a:t>If re-scheduling </a:t>
            </a:r>
            <a:r>
              <a:rPr lang="en-US" sz="2000" i="1" dirty="0"/>
              <a:t>necessary, edit in </a:t>
            </a:r>
            <a:r>
              <a:rPr lang="en-US" sz="2000" i="1" dirty="0" smtClean="0"/>
              <a:t>TPP</a:t>
            </a:r>
            <a:endParaRPr lang="en-US" sz="2000" i="1" dirty="0"/>
          </a:p>
          <a:p>
            <a:pPr lvl="1" fontAlgn="auto" hangingPunct="1">
              <a:defRPr/>
            </a:pPr>
            <a:r>
              <a:rPr lang="en-US" sz="2000" dirty="0"/>
              <a:t>Prepare a 12 man team match roster in TPP</a:t>
            </a:r>
          </a:p>
          <a:p>
            <a:pPr lvl="2" fontAlgn="auto" hangingPunct="1">
              <a:defRPr/>
            </a:pPr>
            <a:r>
              <a:rPr lang="en-US" sz="2000" i="1" dirty="0"/>
              <a:t>List players in correct handicap order (refer to Rule 9.F)</a:t>
            </a:r>
          </a:p>
          <a:p>
            <a:pPr lvl="2" fontAlgn="auto" hangingPunct="1">
              <a:defRPr/>
            </a:pPr>
            <a:r>
              <a:rPr lang="en-US" sz="2000" i="1" dirty="0"/>
              <a:t>Exchange Rosters (via TPP generated email)</a:t>
            </a:r>
          </a:p>
          <a:p>
            <a:pPr lvl="1" fontAlgn="auto" hangingPunct="1">
              <a:defRPr/>
            </a:pPr>
            <a:r>
              <a:rPr lang="en-US" sz="2000" dirty="0"/>
              <a:t>Verify opposing team’s </a:t>
            </a:r>
            <a:r>
              <a:rPr lang="en-US" sz="2000" dirty="0" smtClean="0"/>
              <a:t>eligibility</a:t>
            </a:r>
          </a:p>
          <a:p>
            <a:pPr lvl="2" fontAlgn="auto" hangingPunct="1">
              <a:defRPr/>
            </a:pPr>
            <a:r>
              <a:rPr lang="en-US" sz="2000" i="1" dirty="0" smtClean="0"/>
              <a:t>Contact </a:t>
            </a:r>
            <a:r>
              <a:rPr lang="en-US" sz="2000" i="1" dirty="0"/>
              <a:t>opposing captain with </a:t>
            </a:r>
            <a:r>
              <a:rPr lang="en-US" sz="2000" i="1" dirty="0" smtClean="0"/>
              <a:t>questions/inquiries</a:t>
            </a:r>
          </a:p>
          <a:p>
            <a:pPr lvl="2" fontAlgn="auto" hangingPunct="1">
              <a:defRPr/>
            </a:pPr>
            <a:r>
              <a:rPr lang="en-US" sz="2000" i="1" dirty="0" smtClean="0"/>
              <a:t>Contact CGA for resolution of issues</a:t>
            </a:r>
            <a:endParaRPr lang="en-US" sz="2000" b="1" i="1" dirty="0">
              <a:effectLst>
                <a:outerShdw blurRad="38100" dist="38100" dir="2700000" algn="tl">
                  <a:srgbClr val="C0C0C0"/>
                </a:outerShdw>
              </a:effectLst>
            </a:endParaRPr>
          </a:p>
        </p:txBody>
      </p:sp>
      <p:sp>
        <p:nvSpPr>
          <p:cNvPr id="9728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7283"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97284"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28600" y="1600200"/>
            <a:ext cx="8686800" cy="4800600"/>
          </a:xfrm>
        </p:spPr>
        <p:txBody>
          <a:bodyPr/>
          <a:lstStyle/>
          <a:p>
            <a:pPr algn="ctr" eaLnBrk="1" hangingPunct="1">
              <a:defRPr/>
            </a:pPr>
            <a:r>
              <a:rPr lang="en-US" sz="8000" b="1" dirty="0" smtClean="0">
                <a:effectLst>
                  <a:outerShdw blurRad="38100" dist="38100" dir="2700000" algn="tl">
                    <a:srgbClr val="C0C0C0"/>
                  </a:outerShdw>
                </a:effectLst>
              </a:rPr>
              <a:t>Rules </a:t>
            </a:r>
            <a:r>
              <a:rPr lang="en-US" sz="8000" b="1" dirty="0">
                <a:effectLst>
                  <a:outerShdw blurRad="38100" dist="38100" dir="2700000" algn="tl">
                    <a:srgbClr val="C0C0C0"/>
                  </a:outerShdw>
                </a:effectLst>
              </a:rPr>
              <a:t>of Play</a:t>
            </a:r>
          </a:p>
          <a:p>
            <a:pPr lvl="2" eaLnBrk="1" hangingPunct="1">
              <a:buFont typeface="Wingdings" panose="05000000000000000000" pitchFamily="2" charset="2"/>
              <a:buChar char="ü"/>
              <a:defRPr/>
            </a:pPr>
            <a:r>
              <a:rPr lang="en-US" sz="6200" b="1" dirty="0" smtClean="0">
                <a:effectLst>
                  <a:outerShdw blurRad="38100" dist="38100" dir="2700000" algn="tl">
                    <a:srgbClr val="C0C0C0"/>
                  </a:outerShdw>
                </a:effectLst>
              </a:rPr>
              <a:t> Interclub </a:t>
            </a:r>
            <a:r>
              <a:rPr lang="en-US" sz="4800" b="1" dirty="0" smtClean="0">
                <a:effectLst>
                  <a:outerShdw blurRad="38100" dist="38100" dir="2700000" algn="tl">
                    <a:srgbClr val="C0C0C0"/>
                  </a:outerShdw>
                </a:effectLst>
              </a:rPr>
              <a:t>(1 – 26)</a:t>
            </a:r>
            <a:endParaRPr lang="en-US" sz="4800" b="1" dirty="0">
              <a:effectLst>
                <a:outerShdw blurRad="38100" dist="38100" dir="2700000" algn="tl">
                  <a:srgbClr val="C0C0C0"/>
                </a:outerShdw>
              </a:effectLst>
            </a:endParaRPr>
          </a:p>
          <a:p>
            <a:pPr lvl="2" eaLnBrk="1" hangingPunct="1">
              <a:buFont typeface="Wingdings" panose="05000000000000000000" pitchFamily="2" charset="2"/>
              <a:buChar char="ü"/>
              <a:defRPr/>
            </a:pPr>
            <a:r>
              <a:rPr lang="en-US" sz="6200" b="1" dirty="0" smtClean="0">
                <a:effectLst>
                  <a:outerShdw blurRad="38100" dist="38100" dir="2700000" algn="tl">
                    <a:srgbClr val="C0C0C0"/>
                  </a:outerShdw>
                </a:effectLst>
              </a:rPr>
              <a:t> USGA Match </a:t>
            </a:r>
            <a:r>
              <a:rPr lang="en-US" sz="6200" b="1" dirty="0">
                <a:effectLst>
                  <a:outerShdw blurRad="38100" dist="38100" dir="2700000" algn="tl">
                    <a:srgbClr val="C0C0C0"/>
                  </a:outerShdw>
                </a:effectLst>
              </a:rPr>
              <a:t>play</a:t>
            </a:r>
          </a:p>
        </p:txBody>
      </p:sp>
      <p:sp>
        <p:nvSpPr>
          <p:cNvPr id="2457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457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458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600200"/>
            <a:ext cx="8229600" cy="4953000"/>
          </a:xfrm>
        </p:spPr>
        <p:txBody>
          <a:bodyPr/>
          <a:lstStyle/>
          <a:p>
            <a:pPr marL="0" indent="0">
              <a:buFontTx/>
              <a:buNone/>
              <a:defRPr/>
            </a:pPr>
            <a:r>
              <a:rPr lang="en-US" sz="2400" b="1" u="sng" cap="all" dirty="0"/>
              <a:t>Before Every Match</a:t>
            </a:r>
            <a:endParaRPr lang="en-US" sz="2400" dirty="0"/>
          </a:p>
          <a:p>
            <a:pPr>
              <a:defRPr/>
            </a:pPr>
            <a:r>
              <a:rPr lang="en-US" sz="2400" b="1" i="1" u="sng" dirty="0"/>
              <a:t>1 or 2 Days Prior to the Match, the Host Captain to;</a:t>
            </a:r>
            <a:endParaRPr lang="en-US" sz="2200" dirty="0"/>
          </a:p>
          <a:p>
            <a:pPr lvl="1" fontAlgn="auto" hangingPunct="1">
              <a:defRPr/>
            </a:pPr>
            <a:r>
              <a:rPr lang="en-US" sz="2000" dirty="0"/>
              <a:t>Coordinate all activities with the host pro:</a:t>
            </a:r>
          </a:p>
          <a:p>
            <a:pPr lvl="2" fontAlgn="auto" hangingPunct="1">
              <a:defRPr/>
            </a:pPr>
            <a:r>
              <a:rPr lang="en-US" sz="2000" i="1" dirty="0"/>
              <a:t>Discuss </a:t>
            </a:r>
            <a:r>
              <a:rPr lang="en-US" sz="2000" i="1" dirty="0" smtClean="0"/>
              <a:t>local </a:t>
            </a:r>
            <a:r>
              <a:rPr lang="en-US" sz="2000" i="1" dirty="0"/>
              <a:t>rules </a:t>
            </a:r>
            <a:r>
              <a:rPr lang="en-US" sz="2000" i="1" dirty="0" smtClean="0"/>
              <a:t>(provide </a:t>
            </a:r>
            <a:r>
              <a:rPr lang="en-US" sz="2000" i="1" dirty="0"/>
              <a:t>hard copies </a:t>
            </a:r>
            <a:r>
              <a:rPr lang="en-US" sz="2000" i="1" dirty="0" smtClean="0"/>
              <a:t>for </a:t>
            </a:r>
            <a:r>
              <a:rPr lang="en-US" sz="2000" i="1" dirty="0"/>
              <a:t>both teams)</a:t>
            </a:r>
          </a:p>
          <a:p>
            <a:pPr lvl="2" fontAlgn="auto" hangingPunct="1">
              <a:defRPr/>
            </a:pPr>
            <a:r>
              <a:rPr lang="en-US" sz="2000" i="1" dirty="0"/>
              <a:t>Ensure the </a:t>
            </a:r>
            <a:r>
              <a:rPr lang="en-US" sz="2000" i="1" dirty="0" smtClean="0"/>
              <a:t>tees </a:t>
            </a:r>
            <a:r>
              <a:rPr lang="en-US" sz="2000" i="1" dirty="0"/>
              <a:t>for the competition have been </a:t>
            </a:r>
            <a:r>
              <a:rPr lang="en-US" sz="2000" i="1" dirty="0" smtClean="0"/>
              <a:t>set </a:t>
            </a:r>
            <a:r>
              <a:rPr lang="en-US" sz="2000" i="1" dirty="0"/>
              <a:t>correctly</a:t>
            </a:r>
          </a:p>
          <a:p>
            <a:pPr lvl="2" fontAlgn="auto" hangingPunct="1">
              <a:defRPr/>
            </a:pPr>
            <a:r>
              <a:rPr lang="en-US" sz="2000" i="1" dirty="0"/>
              <a:t>Discuss social activities (if any) following play</a:t>
            </a:r>
          </a:p>
          <a:p>
            <a:pPr lvl="2" fontAlgn="auto" hangingPunct="1">
              <a:defRPr/>
            </a:pPr>
            <a:r>
              <a:rPr lang="en-US" sz="2000" i="1" dirty="0"/>
              <a:t>Provide staff with pairings for scoreboard </a:t>
            </a:r>
            <a:r>
              <a:rPr lang="en-US" sz="2000" i="1" dirty="0" smtClean="0"/>
              <a:t>/ </a:t>
            </a:r>
            <a:r>
              <a:rPr lang="en-US" sz="2000" i="1" dirty="0"/>
              <a:t>cart </a:t>
            </a:r>
            <a:r>
              <a:rPr lang="en-US" sz="2000" i="1" dirty="0" smtClean="0"/>
              <a:t>signs</a:t>
            </a:r>
            <a:endParaRPr lang="en-US" sz="2000" i="1" dirty="0"/>
          </a:p>
          <a:p>
            <a:pPr lvl="1" fontAlgn="auto" hangingPunct="1">
              <a:defRPr/>
            </a:pPr>
            <a:r>
              <a:rPr lang="en-US" sz="2000" dirty="0"/>
              <a:t>Generate scorecards for each foursome </a:t>
            </a:r>
          </a:p>
          <a:p>
            <a:pPr lvl="2" fontAlgn="auto" hangingPunct="1">
              <a:defRPr/>
            </a:pPr>
            <a:r>
              <a:rPr lang="en-US" sz="2000" i="1" dirty="0"/>
              <a:t>Use separate scorecards for singles vs four-ball </a:t>
            </a:r>
            <a:r>
              <a:rPr lang="en-US" sz="2000" i="1" dirty="0" smtClean="0"/>
              <a:t>match</a:t>
            </a:r>
          </a:p>
          <a:p>
            <a:pPr lvl="2" fontAlgn="auto" hangingPunct="1">
              <a:defRPr/>
            </a:pPr>
            <a:r>
              <a:rPr lang="en-US" sz="2000" i="1" dirty="0" smtClean="0"/>
              <a:t>Make </a:t>
            </a:r>
            <a:r>
              <a:rPr lang="en-US" sz="2000" i="1" dirty="0"/>
              <a:t>two sets (one for each cart)</a:t>
            </a:r>
            <a:endParaRPr lang="en-US" sz="2000" b="1" i="1" dirty="0">
              <a:effectLst>
                <a:outerShdw blurRad="38100" dist="38100" dir="2700000" algn="tl">
                  <a:srgbClr val="C0C0C0"/>
                </a:outerShdw>
              </a:effectLst>
            </a:endParaRPr>
          </a:p>
        </p:txBody>
      </p:sp>
      <p:sp>
        <p:nvSpPr>
          <p:cNvPr id="98306"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8307"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98308"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600200"/>
            <a:ext cx="8229600" cy="4953000"/>
          </a:xfrm>
        </p:spPr>
        <p:txBody>
          <a:bodyPr/>
          <a:lstStyle/>
          <a:p>
            <a:pPr marL="0" indent="0">
              <a:buFontTx/>
              <a:buNone/>
              <a:defRPr/>
            </a:pPr>
            <a:r>
              <a:rPr lang="en-US" sz="2400" b="1" u="sng" cap="all" dirty="0"/>
              <a:t>Day of Match</a:t>
            </a:r>
            <a:endParaRPr lang="en-US" sz="2400" dirty="0"/>
          </a:p>
          <a:p>
            <a:pPr fontAlgn="auto" hangingPunct="1">
              <a:spcBef>
                <a:spcPts val="0"/>
              </a:spcBef>
              <a:defRPr/>
            </a:pPr>
            <a:r>
              <a:rPr lang="en-US" sz="2000" dirty="0" smtClean="0"/>
              <a:t>Captains - re-confirm </a:t>
            </a:r>
            <a:r>
              <a:rPr lang="en-US" sz="2000" dirty="0"/>
              <a:t>both </a:t>
            </a:r>
            <a:r>
              <a:rPr lang="en-US" sz="2000" dirty="0" smtClean="0"/>
              <a:t>rosters &amp; </a:t>
            </a:r>
            <a:r>
              <a:rPr lang="en-US" sz="2000" dirty="0"/>
              <a:t>scorecards for </a:t>
            </a:r>
            <a:r>
              <a:rPr lang="en-US" sz="2000" dirty="0" smtClean="0"/>
              <a:t>changes</a:t>
            </a:r>
            <a:endParaRPr lang="en-US" sz="2000" dirty="0"/>
          </a:p>
          <a:p>
            <a:pPr marL="0" indent="0" fontAlgn="auto" hangingPunct="1">
              <a:spcBef>
                <a:spcPts val="0"/>
              </a:spcBef>
              <a:buFontTx/>
              <a:buNone/>
              <a:defRPr/>
            </a:pPr>
            <a:r>
              <a:rPr lang="en-US" sz="2000" b="1" dirty="0"/>
              <a:t> </a:t>
            </a:r>
            <a:endParaRPr lang="en-US" sz="2000" dirty="0"/>
          </a:p>
          <a:p>
            <a:pPr fontAlgn="auto" hangingPunct="1">
              <a:spcBef>
                <a:spcPts val="0"/>
              </a:spcBef>
              <a:defRPr/>
            </a:pPr>
            <a:r>
              <a:rPr lang="en-US" sz="2000" b="1" dirty="0"/>
              <a:t>NOTE: CLAIMS regarding HANDICAPS and PLAYER ELIGIBILITY MUST BE MADE PRIOR to the PLAYER TEEING OFF. ONCE a MATCH has STARTED, HANDICAP and/or ELIGIBILITY CLAIMS are INVALID UNLESS a PLAYER knowingly begins the MATCH with INCORRECT INFORMATION (USGA Rule 6-2a/5). </a:t>
            </a:r>
            <a:endParaRPr lang="en-US" sz="2000" dirty="0"/>
          </a:p>
          <a:p>
            <a:pPr marL="0" indent="0" fontAlgn="auto" hangingPunct="1">
              <a:spcBef>
                <a:spcPts val="0"/>
              </a:spcBef>
              <a:buFontTx/>
              <a:buNone/>
              <a:defRPr/>
            </a:pPr>
            <a:r>
              <a:rPr lang="en-US" sz="2000" dirty="0"/>
              <a:t> </a:t>
            </a:r>
          </a:p>
          <a:p>
            <a:pPr fontAlgn="auto" hangingPunct="1">
              <a:spcBef>
                <a:spcPts val="0"/>
              </a:spcBef>
              <a:defRPr/>
            </a:pPr>
            <a:r>
              <a:rPr lang="en-US" sz="2000" dirty="0"/>
              <a:t>Communicate local rules </a:t>
            </a:r>
            <a:r>
              <a:rPr lang="en-US" sz="2000" dirty="0" smtClean="0"/>
              <a:t>to </a:t>
            </a:r>
            <a:r>
              <a:rPr lang="en-US" sz="2000" dirty="0"/>
              <a:t>all players</a:t>
            </a:r>
          </a:p>
          <a:p>
            <a:pPr>
              <a:defRPr/>
            </a:pPr>
            <a:r>
              <a:rPr lang="en-US" sz="2000" dirty="0"/>
              <a:t>Remind players </a:t>
            </a:r>
            <a:r>
              <a:rPr lang="en-US" sz="2000" dirty="0" smtClean="0"/>
              <a:t>to:</a:t>
            </a:r>
          </a:p>
          <a:p>
            <a:pPr lvl="1">
              <a:defRPr/>
            </a:pPr>
            <a:r>
              <a:rPr lang="en-US" sz="1800" dirty="0" smtClean="0"/>
              <a:t>post </a:t>
            </a:r>
            <a:r>
              <a:rPr lang="en-US" sz="1800" dirty="0"/>
              <a:t>hole by hole </a:t>
            </a:r>
            <a:r>
              <a:rPr lang="en-US" sz="1800" dirty="0" smtClean="0"/>
              <a:t>scores</a:t>
            </a:r>
          </a:p>
          <a:p>
            <a:pPr lvl="1">
              <a:defRPr/>
            </a:pPr>
            <a:r>
              <a:rPr lang="en-US" sz="1800" dirty="0" smtClean="0"/>
              <a:t>return </a:t>
            </a:r>
            <a:r>
              <a:rPr lang="en-US" sz="1800" dirty="0"/>
              <a:t>scorecards for posting</a:t>
            </a:r>
            <a:endParaRPr lang="en-US" sz="1800" b="1" i="1" dirty="0">
              <a:effectLst>
                <a:outerShdw blurRad="38100" dist="38100" dir="2700000" algn="tl">
                  <a:srgbClr val="C0C0C0"/>
                </a:outerShdw>
              </a:effectLst>
            </a:endParaRPr>
          </a:p>
        </p:txBody>
      </p:sp>
      <p:sp>
        <p:nvSpPr>
          <p:cNvPr id="99330"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9331"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99332"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600200"/>
            <a:ext cx="8229600" cy="4953000"/>
          </a:xfrm>
        </p:spPr>
        <p:txBody>
          <a:bodyPr/>
          <a:lstStyle/>
          <a:p>
            <a:pPr marL="0" indent="0">
              <a:buFontTx/>
              <a:buNone/>
              <a:defRPr/>
            </a:pPr>
            <a:r>
              <a:rPr lang="en-US" sz="2400" b="1" u="sng" cap="all" dirty="0"/>
              <a:t>After each Match</a:t>
            </a:r>
            <a:endParaRPr lang="en-US" sz="2400" dirty="0"/>
          </a:p>
          <a:p>
            <a:pPr fontAlgn="auto" hangingPunct="1">
              <a:defRPr/>
            </a:pPr>
            <a:r>
              <a:rPr lang="en-US" sz="2200" dirty="0"/>
              <a:t>Both captains </a:t>
            </a:r>
            <a:r>
              <a:rPr lang="en-US" sz="2200" dirty="0" smtClean="0"/>
              <a:t>to:</a:t>
            </a:r>
          </a:p>
          <a:p>
            <a:pPr lvl="1" fontAlgn="auto" hangingPunct="1">
              <a:defRPr/>
            </a:pPr>
            <a:r>
              <a:rPr lang="en-US" sz="2000" i="1" dirty="0" smtClean="0"/>
              <a:t>collect scorecards</a:t>
            </a:r>
          </a:p>
          <a:p>
            <a:pPr lvl="1" fontAlgn="auto" hangingPunct="1">
              <a:defRPr/>
            </a:pPr>
            <a:r>
              <a:rPr lang="en-US" sz="2000" i="1" dirty="0" smtClean="0"/>
              <a:t>verify </a:t>
            </a:r>
            <a:r>
              <a:rPr lang="en-US" sz="2000" i="1" dirty="0"/>
              <a:t>that each player has an adjusted gross score </a:t>
            </a:r>
          </a:p>
          <a:p>
            <a:pPr fontAlgn="auto" hangingPunct="1">
              <a:defRPr/>
            </a:pPr>
            <a:endParaRPr lang="en-US" sz="2200" dirty="0" smtClean="0"/>
          </a:p>
          <a:p>
            <a:pPr fontAlgn="auto" hangingPunct="1">
              <a:defRPr/>
            </a:pPr>
            <a:r>
              <a:rPr lang="en-US" sz="2200" dirty="0" smtClean="0"/>
              <a:t>Host captain:</a:t>
            </a:r>
          </a:p>
          <a:p>
            <a:pPr lvl="1" fontAlgn="auto" hangingPunct="1">
              <a:spcAft>
                <a:spcPts val="0"/>
              </a:spcAft>
              <a:defRPr/>
            </a:pPr>
            <a:r>
              <a:rPr lang="en-US" sz="2000" i="1" dirty="0" smtClean="0"/>
              <a:t>submits </a:t>
            </a:r>
            <a:r>
              <a:rPr lang="en-US" sz="2000" i="1" dirty="0"/>
              <a:t>overall match results in </a:t>
            </a:r>
            <a:r>
              <a:rPr lang="en-US" sz="2000" i="1" dirty="0" smtClean="0"/>
              <a:t>TPP</a:t>
            </a:r>
          </a:p>
          <a:p>
            <a:pPr lvl="1" fontAlgn="auto" hangingPunct="1">
              <a:spcAft>
                <a:spcPts val="0"/>
              </a:spcAft>
              <a:defRPr/>
            </a:pPr>
            <a:r>
              <a:rPr lang="en-US" sz="2000" i="1" dirty="0" smtClean="0"/>
              <a:t>scores </a:t>
            </a:r>
            <a:r>
              <a:rPr lang="en-US" sz="2000" i="1" dirty="0"/>
              <a:t>will post </a:t>
            </a:r>
            <a:r>
              <a:rPr lang="en-US" sz="2000" i="1" dirty="0" smtClean="0"/>
              <a:t>automatically</a:t>
            </a:r>
            <a:endParaRPr lang="en-US" sz="2000" i="1" dirty="0"/>
          </a:p>
          <a:p>
            <a:pPr>
              <a:defRPr/>
            </a:pPr>
            <a:endParaRPr lang="en-US" sz="2200" dirty="0" smtClean="0"/>
          </a:p>
          <a:p>
            <a:pPr>
              <a:defRPr/>
            </a:pPr>
            <a:r>
              <a:rPr lang="en-US" sz="2200" dirty="0" smtClean="0"/>
              <a:t>Retain </a:t>
            </a:r>
            <a:r>
              <a:rPr lang="en-US" sz="2200" dirty="0"/>
              <a:t>scorecards for 1 </a:t>
            </a:r>
            <a:r>
              <a:rPr lang="en-US" sz="2200" dirty="0" smtClean="0"/>
              <a:t>week</a:t>
            </a:r>
            <a:endParaRPr lang="en-US" sz="2200" b="1" i="1" dirty="0">
              <a:effectLst>
                <a:outerShdw blurRad="38100" dist="38100" dir="2700000" algn="tl">
                  <a:srgbClr val="C0C0C0"/>
                </a:outerShdw>
              </a:effectLst>
            </a:endParaRPr>
          </a:p>
        </p:txBody>
      </p:sp>
      <p:sp>
        <p:nvSpPr>
          <p:cNvPr id="100354"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00355"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00356"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p:txBody>
          <a:bodyPr/>
          <a:lstStyle/>
          <a:p>
            <a:pPr eaLnBrk="1" hangingPunct="1">
              <a:lnSpc>
                <a:spcPct val="90000"/>
              </a:lnSpc>
              <a:buFontTx/>
              <a:buNone/>
              <a:defRPr/>
            </a:pPr>
            <a:r>
              <a:rPr lang="en-US" sz="2800" b="1" u="sng" dirty="0" smtClean="0">
                <a:effectLst>
                  <a:outerShdw blurRad="38100" dist="38100" dir="2700000" algn="tl">
                    <a:srgbClr val="C0C0C0"/>
                  </a:outerShdw>
                </a:effectLst>
              </a:rPr>
              <a:t>Host Captain to:</a:t>
            </a:r>
            <a:endParaRPr lang="en-US" sz="2800" b="1" u="sng" dirty="0">
              <a:effectLst>
                <a:outerShdw blurRad="38100" dist="38100" dir="2700000" algn="tl">
                  <a:srgbClr val="C0C0C0"/>
                </a:outerShdw>
              </a:effectLst>
            </a:endParaRPr>
          </a:p>
          <a:p>
            <a:pPr algn="ctr" eaLnBrk="1" hangingPunct="1">
              <a:lnSpc>
                <a:spcPct val="90000"/>
              </a:lnSpc>
              <a:buFontTx/>
              <a:buNone/>
              <a:defRPr/>
            </a:pPr>
            <a:endParaRPr lang="en-US" sz="1800" b="1" dirty="0">
              <a:effectLst>
                <a:outerShdw blurRad="38100" dist="38100" dir="2700000" algn="tl">
                  <a:srgbClr val="C0C0C0"/>
                </a:outerShdw>
              </a:effectLst>
            </a:endParaRPr>
          </a:p>
          <a:p>
            <a:pPr lvl="1" eaLnBrk="1" hangingPunct="1">
              <a:lnSpc>
                <a:spcPct val="90000"/>
              </a:lnSpc>
              <a:buFont typeface="Arial" panose="020B0604020202020204" pitchFamily="34" charset="0"/>
              <a:buChar char="•"/>
              <a:defRPr/>
            </a:pPr>
            <a:r>
              <a:rPr lang="en-US" dirty="0" smtClean="0"/>
              <a:t>Generate 2 scorecards </a:t>
            </a:r>
            <a:r>
              <a:rPr lang="en-US" dirty="0"/>
              <a:t>for each </a:t>
            </a:r>
            <a:r>
              <a:rPr lang="en-US" dirty="0" smtClean="0"/>
              <a:t>foursome:</a:t>
            </a:r>
          </a:p>
          <a:p>
            <a:pPr lvl="2" eaLnBrk="1" hangingPunct="1">
              <a:lnSpc>
                <a:spcPct val="90000"/>
              </a:lnSpc>
              <a:buFont typeface="Arial" panose="020B0604020202020204" pitchFamily="34" charset="0"/>
              <a:buChar char="•"/>
              <a:defRPr/>
            </a:pPr>
            <a:endParaRPr lang="en-US" i="1" dirty="0"/>
          </a:p>
          <a:p>
            <a:pPr marL="914400" lvl="2" eaLnBrk="1" hangingPunct="1">
              <a:lnSpc>
                <a:spcPct val="90000"/>
              </a:lnSpc>
              <a:spcBef>
                <a:spcPts val="1200"/>
              </a:spcBef>
              <a:spcAft>
                <a:spcPts val="0"/>
              </a:spcAft>
              <a:buFont typeface="Wingdings" panose="05000000000000000000" pitchFamily="2" charset="2"/>
              <a:buChar char="v"/>
              <a:defRPr/>
            </a:pPr>
            <a:r>
              <a:rPr lang="en-US" i="1" dirty="0" smtClean="0"/>
              <a:t>dot </a:t>
            </a:r>
            <a:r>
              <a:rPr lang="en-US" i="1" dirty="0"/>
              <a:t>strokes </a:t>
            </a:r>
            <a:r>
              <a:rPr lang="en-US" i="1" dirty="0" smtClean="0"/>
              <a:t>for each </a:t>
            </a:r>
            <a:r>
              <a:rPr lang="en-US" i="1" dirty="0"/>
              <a:t>individual </a:t>
            </a:r>
            <a:r>
              <a:rPr lang="en-US" i="1" dirty="0" smtClean="0"/>
              <a:t>match</a:t>
            </a:r>
          </a:p>
          <a:p>
            <a:pPr marL="914400" lvl="2" eaLnBrk="1" hangingPunct="1">
              <a:lnSpc>
                <a:spcPct val="90000"/>
              </a:lnSpc>
              <a:spcBef>
                <a:spcPts val="1200"/>
              </a:spcBef>
              <a:spcAft>
                <a:spcPts val="0"/>
              </a:spcAft>
              <a:buFont typeface="Wingdings" panose="05000000000000000000" pitchFamily="2" charset="2"/>
              <a:buChar char="v"/>
              <a:defRPr/>
            </a:pPr>
            <a:endParaRPr lang="en-US" i="1" dirty="0"/>
          </a:p>
          <a:p>
            <a:pPr marL="914400" lvl="2" eaLnBrk="1" hangingPunct="1">
              <a:lnSpc>
                <a:spcPct val="90000"/>
              </a:lnSpc>
              <a:spcBef>
                <a:spcPts val="1200"/>
              </a:spcBef>
              <a:spcAft>
                <a:spcPts val="0"/>
              </a:spcAft>
              <a:buFont typeface="Wingdings" panose="05000000000000000000" pitchFamily="2" charset="2"/>
              <a:buChar char="v"/>
              <a:defRPr/>
            </a:pPr>
            <a:r>
              <a:rPr lang="en-US" i="1" dirty="0" smtClean="0"/>
              <a:t>dot </a:t>
            </a:r>
            <a:r>
              <a:rPr lang="en-US" i="1" dirty="0"/>
              <a:t>strokes </a:t>
            </a:r>
            <a:r>
              <a:rPr lang="en-US" i="1" dirty="0" smtClean="0"/>
              <a:t>for </a:t>
            </a:r>
            <a:r>
              <a:rPr lang="en-US" i="1" dirty="0"/>
              <a:t>the four-ball </a:t>
            </a:r>
            <a:r>
              <a:rPr lang="en-US" i="1" dirty="0" smtClean="0"/>
              <a:t>match</a:t>
            </a:r>
            <a:endParaRPr lang="en-US" i="1" dirty="0"/>
          </a:p>
          <a:p>
            <a:pPr lvl="1" eaLnBrk="1" hangingPunct="1">
              <a:lnSpc>
                <a:spcPct val="90000"/>
              </a:lnSpc>
              <a:defRPr/>
            </a:pPr>
            <a:endParaRPr lang="en-US" sz="2000" i="1" dirty="0"/>
          </a:p>
        </p:txBody>
      </p:sp>
      <p:sp>
        <p:nvSpPr>
          <p:cNvPr id="10137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0137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0138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graphicFrame>
        <p:nvGraphicFramePr>
          <p:cNvPr id="114256" name="Group 592"/>
          <p:cNvGraphicFramePr>
            <a:graphicFrameLocks noGrp="1"/>
          </p:cNvGraphicFramePr>
          <p:nvPr>
            <p:ph sz="half" idx="4294967295"/>
          </p:nvPr>
        </p:nvGraphicFramePr>
        <p:xfrm>
          <a:off x="152400" y="1295400"/>
          <a:ext cx="8836343" cy="3818256"/>
        </p:xfrm>
        <a:graphic>
          <a:graphicData uri="http://schemas.openxmlformats.org/drawingml/2006/table">
            <a:tbl>
              <a:tblPr/>
              <a:tblGrid>
                <a:gridCol w="336550"/>
                <a:gridCol w="1054100"/>
                <a:gridCol w="285750"/>
                <a:gridCol w="381000"/>
                <a:gridCol w="347663"/>
                <a:gridCol w="334962"/>
                <a:gridCol w="338138"/>
                <a:gridCol w="336550"/>
                <a:gridCol w="338137"/>
                <a:gridCol w="336550"/>
                <a:gridCol w="338138"/>
                <a:gridCol w="373062"/>
                <a:gridCol w="381000"/>
                <a:gridCol w="381000"/>
                <a:gridCol w="304800"/>
                <a:gridCol w="381000"/>
                <a:gridCol w="304800"/>
                <a:gridCol w="381000"/>
                <a:gridCol w="304800"/>
                <a:gridCol w="381000"/>
                <a:gridCol w="304800"/>
                <a:gridCol w="304800"/>
                <a:gridCol w="398463"/>
                <a:gridCol w="208280"/>
              </a:tblGrid>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Par</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36</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36</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72</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Hole</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Out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In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charset="0"/>
                          <a:cs typeface="Arial" charset="0"/>
                        </a:rPr>
                        <a:t>Total</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Hdcp</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7</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11</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5</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9</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17</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15</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13</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3</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10</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16</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8</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18</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6</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12</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4</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14</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2</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folHlink"/>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46100">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hlink"/>
                          </a:solidFill>
                          <a:effectLst/>
                          <a:latin typeface="Arial" charset="0"/>
                          <a:cs typeface="Arial" charset="0"/>
                        </a:rPr>
                        <a:t>Coharie CC</a:t>
                      </a:r>
                      <a:r>
                        <a:rPr kumimoji="0" lang="en-US" sz="1000" b="0" i="0" u="none" strike="noStrike" cap="none" normalizeH="0" baseline="0" smtClean="0">
                          <a:ln>
                            <a:noFill/>
                          </a:ln>
                          <a:solidFill>
                            <a:schemeClr val="tx1"/>
                          </a:solidFill>
                          <a:effectLst/>
                          <a:latin typeface="Arial" charset="0"/>
                          <a:cs typeface="Arial" charset="0"/>
                        </a:rPr>
                        <a:t> Player1</a:t>
                      </a:r>
                      <a:endParaRPr kumimoji="0" lang="en-US" sz="10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3hdcp - net 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t>
                      </a:r>
                      <a:r>
                        <a:rPr kumimoji="0" lang="en-US" sz="10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71488">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3333CC"/>
                          </a:solidFill>
                          <a:effectLst/>
                          <a:latin typeface="Arial" charset="0"/>
                          <a:cs typeface="Arial" charset="0"/>
                        </a:rPr>
                        <a:t>Fort Mill CC</a:t>
                      </a:r>
                      <a:r>
                        <a:rPr kumimoji="0" lang="en-US" sz="1000" b="0" i="0" u="none" strike="noStrike" cap="none" normalizeH="0" baseline="0" smtClean="0">
                          <a:ln>
                            <a:noFill/>
                          </a:ln>
                          <a:solidFill>
                            <a:srgbClr val="FF3300"/>
                          </a:solidFill>
                          <a:effectLst/>
                          <a:latin typeface="Arial" charset="0"/>
                          <a:cs typeface="Arial" charset="0"/>
                        </a:rPr>
                        <a:t> Player2</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1hdcp - net 0</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hlink"/>
                          </a:solidFill>
                          <a:effectLst/>
                          <a:latin typeface="Arial" charset="0"/>
                          <a:cs typeface="Arial" charset="0"/>
                        </a:rPr>
                        <a:t>Coharie CC</a:t>
                      </a:r>
                      <a:r>
                        <a:rPr kumimoji="0" lang="en-US" sz="1000" b="0" i="0" u="none" strike="noStrike" cap="none" normalizeH="0" baseline="0" smtClean="0">
                          <a:ln>
                            <a:noFill/>
                          </a:ln>
                          <a:solidFill>
                            <a:schemeClr val="tx1"/>
                          </a:solidFill>
                          <a:effectLst/>
                          <a:latin typeface="Arial" charset="0"/>
                          <a:cs typeface="Arial" charset="0"/>
                        </a:rPr>
                        <a:t> Player 2</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2hdcp – net 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429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3333CC"/>
                          </a:solidFill>
                          <a:effectLst/>
                          <a:latin typeface="Arial" charset="0"/>
                          <a:cs typeface="Arial" charset="0"/>
                        </a:rPr>
                        <a:t>Fort Mill CC</a:t>
                      </a:r>
                      <a:r>
                        <a:rPr kumimoji="0" lang="en-US" sz="1000" b="0" i="0" u="none" strike="noStrike" cap="none" normalizeH="0" baseline="0" smtClean="0">
                          <a:ln>
                            <a:noFill/>
                          </a:ln>
                          <a:solidFill>
                            <a:srgbClr val="FF3300"/>
                          </a:solidFill>
                          <a:effectLst/>
                          <a:latin typeface="Arial" charset="0"/>
                          <a:cs typeface="Arial" charset="0"/>
                        </a:rPr>
                        <a:t> Player2</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5hdcp – net 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t>
                      </a:r>
                      <a:r>
                        <a:rPr kumimoji="0" lang="en-US" sz="10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t>
                      </a:r>
                      <a:r>
                        <a:rPr kumimoji="0" lang="en-US" sz="1000" b="0"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698" name="Rectangle 528"/>
          <p:cNvSpPr>
            <a:spLocks noChangeArrowheads="1"/>
          </p:cNvSpPr>
          <p:nvPr/>
        </p:nvSpPr>
        <p:spPr bwMode="auto">
          <a:xfrm>
            <a:off x="3505200" y="685800"/>
            <a:ext cx="2368550" cy="366713"/>
          </a:xfrm>
          <a:prstGeom prst="rect">
            <a:avLst/>
          </a:prstGeom>
          <a:noFill/>
          <a:ln w="9525">
            <a:noFill/>
            <a:miter lim="800000"/>
            <a:headEnd/>
            <a:tailEnd/>
          </a:ln>
        </p:spPr>
        <p:txBody>
          <a:bodyPr wrap="none">
            <a:spAutoFit/>
          </a:bodyPr>
          <a:lstStyle/>
          <a:p>
            <a:pPr fontAlgn="ctr"/>
            <a:r>
              <a:rPr lang="en-US"/>
              <a:t>Individuals Scorecard</a:t>
            </a: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graphicFrame>
        <p:nvGraphicFramePr>
          <p:cNvPr id="115222" name="Group 534"/>
          <p:cNvGraphicFramePr>
            <a:graphicFrameLocks noGrp="1"/>
          </p:cNvGraphicFramePr>
          <p:nvPr>
            <p:ph sz="half" idx="4294967295"/>
          </p:nvPr>
        </p:nvGraphicFramePr>
        <p:xfrm>
          <a:off x="228600" y="1447800"/>
          <a:ext cx="8790305" cy="3732215"/>
        </p:xfrm>
        <a:graphic>
          <a:graphicData uri="http://schemas.openxmlformats.org/drawingml/2006/table">
            <a:tbl>
              <a:tblPr/>
              <a:tblGrid>
                <a:gridCol w="334963"/>
                <a:gridCol w="1049337"/>
                <a:gridCol w="334963"/>
                <a:gridCol w="336550"/>
                <a:gridCol w="336550"/>
                <a:gridCol w="333375"/>
                <a:gridCol w="334962"/>
                <a:gridCol w="338138"/>
                <a:gridCol w="333375"/>
                <a:gridCol w="334962"/>
                <a:gridCol w="336550"/>
                <a:gridCol w="396875"/>
                <a:gridCol w="381000"/>
                <a:gridCol w="381000"/>
                <a:gridCol w="304800"/>
                <a:gridCol w="381000"/>
                <a:gridCol w="304800"/>
                <a:gridCol w="381000"/>
                <a:gridCol w="304800"/>
                <a:gridCol w="336550"/>
                <a:gridCol w="336550"/>
                <a:gridCol w="317500"/>
                <a:gridCol w="352425"/>
                <a:gridCol w="208280"/>
              </a:tblGrid>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Par</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36</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4</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5</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36</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0000"/>
                          </a:solidFill>
                          <a:effectLst/>
                          <a:latin typeface="Arial" charset="0"/>
                          <a:cs typeface="Arial" charset="0"/>
                        </a:rPr>
                        <a:t>72</a:t>
                      </a:r>
                      <a:endParaRPr kumimoji="0" lang="en-US" sz="800" b="0" i="1"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Hole</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Out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In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charset="0"/>
                          <a:cs typeface="Arial" charset="0"/>
                        </a:rPr>
                        <a:t>Total</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Hdcp</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7</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11</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5</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9</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17</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15</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13</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3</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 </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10</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16</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8</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18</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6</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12</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4</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14</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FF"/>
                          </a:solidFill>
                          <a:effectLst/>
                          <a:latin typeface="Arial" charset="0"/>
                          <a:cs typeface="Arial" charset="0"/>
                        </a:rPr>
                        <a:t>2</a:t>
                      </a:r>
                      <a:endParaRPr kumimoji="0" lang="en-US" sz="9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folHlink"/>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0350">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hlink"/>
                          </a:solidFill>
                          <a:effectLst/>
                          <a:latin typeface="Arial" charset="0"/>
                          <a:cs typeface="Arial" charset="0"/>
                        </a:rPr>
                        <a:t>Coharie CC</a:t>
                      </a:r>
                      <a:endParaRPr kumimoji="0" lang="en-US" sz="1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Player1</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3hdcp - 2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hlink"/>
                          </a:solidFill>
                          <a:effectLst/>
                          <a:latin typeface="Arial" charset="0"/>
                          <a:cs typeface="Arial" charset="0"/>
                        </a:rPr>
                        <a:t>Coharie CC</a:t>
                      </a:r>
                      <a:r>
                        <a:rPr kumimoji="0" lang="en-US" sz="1000" b="0" i="0" u="none" strike="noStrike" cap="none" normalizeH="0" baseline="0" smtClean="0">
                          <a:ln>
                            <a:noFill/>
                          </a:ln>
                          <a:solidFill>
                            <a:schemeClr val="tx1"/>
                          </a:solidFill>
                          <a:effectLst/>
                          <a:latin typeface="Arial" charset="0"/>
                          <a:cs typeface="Arial" charset="0"/>
                        </a:rPr>
                        <a:t> Player2</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5hdcp - 4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3050">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3333CC"/>
                          </a:solidFill>
                          <a:effectLst/>
                          <a:latin typeface="Arial" charset="0"/>
                          <a:cs typeface="Arial" charset="0"/>
                        </a:rPr>
                        <a:t>Fort Mill CC</a:t>
                      </a:r>
                      <a:endParaRPr kumimoji="0" lang="en-US" sz="1000" b="0" i="0" u="none" strike="noStrike" cap="none" normalizeH="0" baseline="0" smtClean="0">
                        <a:ln>
                          <a:noFill/>
                        </a:ln>
                        <a:solidFill>
                          <a:srgbClr val="FF3300"/>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Player1</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3300"/>
                          </a:solidFill>
                          <a:effectLst/>
                          <a:latin typeface="Arial" charset="0"/>
                          <a:cs typeface="Arial" charset="0"/>
                        </a:rPr>
                        <a:t>1hdcp - 0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3333CC"/>
                          </a:solidFill>
                          <a:effectLst/>
                          <a:latin typeface="Arial" charset="0"/>
                          <a:cs typeface="Arial" charset="0"/>
                        </a:rPr>
                        <a:t>Fort Mill CC</a:t>
                      </a:r>
                      <a:endParaRPr kumimoji="0" lang="en-US" sz="1000" b="0" i="0" u="none" strike="noStrike" cap="none" normalizeH="0" baseline="0" smtClean="0">
                        <a:ln>
                          <a:noFill/>
                        </a:ln>
                        <a:solidFill>
                          <a:srgbClr val="FF3300"/>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Player2</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3300"/>
                          </a:solidFill>
                          <a:effectLst/>
                          <a:latin typeface="Arial" charset="0"/>
                          <a:cs typeface="Arial" charset="0"/>
                        </a:rPr>
                        <a:t>3hdcp - 2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3300"/>
                          </a:solidFill>
                          <a:effectLst/>
                          <a:latin typeface="Arial" charset="0"/>
                          <a:cs typeface="Arial" charset="0"/>
                        </a:rPr>
                        <a:t> </a:t>
                      </a:r>
                      <a:endParaRPr kumimoji="0" lang="en-US" sz="1800" b="0" i="0" u="none" strike="noStrike" cap="none" normalizeH="0" baseline="0" smtClean="0">
                        <a:ln>
                          <a:noFill/>
                        </a:ln>
                        <a:solidFill>
                          <a:srgbClr val="FF33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722" name="Rectangle 503"/>
          <p:cNvSpPr>
            <a:spLocks noChangeArrowheads="1"/>
          </p:cNvSpPr>
          <p:nvPr/>
        </p:nvSpPr>
        <p:spPr bwMode="auto">
          <a:xfrm>
            <a:off x="3962400" y="838200"/>
            <a:ext cx="2203450" cy="366713"/>
          </a:xfrm>
          <a:prstGeom prst="rect">
            <a:avLst/>
          </a:prstGeom>
          <a:noFill/>
          <a:ln w="9525">
            <a:noFill/>
            <a:miter lim="800000"/>
            <a:headEnd/>
            <a:tailEnd/>
          </a:ln>
        </p:spPr>
        <p:txBody>
          <a:bodyPr wrap="none">
            <a:spAutoFit/>
          </a:bodyPr>
          <a:lstStyle/>
          <a:p>
            <a:pPr fontAlgn="ctr"/>
            <a:r>
              <a:rPr lang="en-US"/>
              <a:t>Four Ball Scorecard</a:t>
            </a: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04450" name="Text Box 5"/>
          <p:cNvSpPr txBox="1">
            <a:spLocks noChangeArrowheads="1"/>
          </p:cNvSpPr>
          <p:nvPr/>
        </p:nvSpPr>
        <p:spPr bwMode="auto">
          <a:xfrm>
            <a:off x="2057400" y="381000"/>
            <a:ext cx="6629400" cy="342900"/>
          </a:xfrm>
          <a:prstGeom prst="rect">
            <a:avLst/>
          </a:prstGeom>
          <a:noFill/>
          <a:ln w="9525">
            <a:noFill/>
            <a:miter lim="800000"/>
            <a:headEnd/>
            <a:tailEnd/>
          </a:ln>
        </p:spPr>
        <p:txBody>
          <a:bodyPr>
            <a:spAutoFit/>
          </a:bodyPr>
          <a:lstStyle/>
          <a:p>
            <a:pPr algn="ctr" eaLnBrk="0" hangingPunct="0">
              <a:spcBef>
                <a:spcPct val="50000"/>
              </a:spcBef>
            </a:pPr>
            <a:r>
              <a:rPr lang="en-US" sz="2400" b="1" i="1" u="sng"/>
              <a:t>Scoreboard</a:t>
            </a:r>
          </a:p>
        </p:txBody>
      </p:sp>
      <p:graphicFrame>
        <p:nvGraphicFramePr>
          <p:cNvPr id="82054" name="Group 134"/>
          <p:cNvGraphicFramePr>
            <a:graphicFrameLocks noGrp="1"/>
          </p:cNvGraphicFramePr>
          <p:nvPr>
            <p:ph idx="4294967295"/>
          </p:nvPr>
        </p:nvGraphicFramePr>
        <p:xfrm>
          <a:off x="533400" y="1295400"/>
          <a:ext cx="8229600" cy="5536248"/>
        </p:xfrm>
        <a:graphic>
          <a:graphicData uri="http://schemas.openxmlformats.org/drawingml/2006/table">
            <a:tbl>
              <a:tblPr/>
              <a:tblGrid>
                <a:gridCol w="1622425"/>
                <a:gridCol w="839788"/>
                <a:gridCol w="571500"/>
                <a:gridCol w="976312"/>
                <a:gridCol w="971550"/>
                <a:gridCol w="593725"/>
                <a:gridCol w="869950"/>
                <a:gridCol w="1784350"/>
              </a:tblGrid>
              <a:tr h="242888">
                <a:tc gridSpan="8">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Arial" charset="0"/>
                          <a:cs typeface="Arial" charset="0"/>
                        </a:rPr>
                        <a:t>     Carolinas Golf Association      </a:t>
                      </a:r>
                      <a:endParaRPr kumimoji="0" lang="en-US" sz="12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gridSpan="4">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Arial" charset="0"/>
                          <a:cs typeface="Arial" charset="0"/>
                        </a:rPr>
                        <a:t>InterClub Match: </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radley Hand ITC" pitchFamily="66" charset="0"/>
                          <a:cs typeface="Arial" charset="0"/>
                        </a:rPr>
                        <a:t>June 3, 2010</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Arial" charset="0"/>
                          <a:cs typeface="Arial" charset="0"/>
                        </a:rPr>
                        <a:t>Host Club</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chemeClr val="tx1"/>
                          </a:solidFill>
                          <a:effectLst/>
                          <a:latin typeface="Arial" charset="0"/>
                          <a:cs typeface="Arial" charset="0"/>
                        </a:rPr>
                        <a:t>Visiting Club</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grid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Bradley Hand ITC" pitchFamily="66" charset="0"/>
                          <a:cs typeface="Arial" charset="0"/>
                        </a:rPr>
                        <a:t>Tanglewood</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Bradley Hand ITC" pitchFamily="66" charset="0"/>
                          <a:cs typeface="Arial" charset="0"/>
                        </a:rPr>
                        <a:t>Forest Oaks</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4">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omic Sans MS" pitchFamily="66" charset="0"/>
                          <a:cs typeface="Arial" charset="0"/>
                        </a:rPr>
                        <a:t>Captain:     </a:t>
                      </a:r>
                      <a:r>
                        <a:rPr kumimoji="0" lang="en-US" sz="1200" b="1" i="0" u="none" strike="noStrike" cap="none" normalizeH="0" baseline="0" smtClean="0">
                          <a:ln>
                            <a:noFill/>
                          </a:ln>
                          <a:solidFill>
                            <a:schemeClr val="tx1"/>
                          </a:solidFill>
                          <a:effectLst/>
                          <a:latin typeface="Bradley Hand ITC" pitchFamily="66" charset="0"/>
                          <a:cs typeface="Arial" charset="0"/>
                        </a:rPr>
                        <a:t>M. Hartson</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omic Sans MS" pitchFamily="66" charset="0"/>
                          <a:cs typeface="Arial" charset="0"/>
                        </a:rPr>
                        <a:t>Captain:     </a:t>
                      </a:r>
                      <a:r>
                        <a:rPr kumimoji="0" lang="en-US" sz="1200" b="1" i="0" u="none" strike="noStrike" cap="none" normalizeH="0" baseline="0" smtClean="0">
                          <a:ln>
                            <a:noFill/>
                          </a:ln>
                          <a:solidFill>
                            <a:schemeClr val="tx1"/>
                          </a:solidFill>
                          <a:effectLst/>
                          <a:latin typeface="Bradley Hand ITC" pitchFamily="66" charset="0"/>
                          <a:cs typeface="Arial" charset="0"/>
                        </a:rPr>
                        <a:t>G. Gupton</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1272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Individual &amp; Team Results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700" b="1" i="1" u="none" strike="noStrike" cap="none" normalizeH="0" baseline="0" smtClean="0">
                          <a:ln>
                            <a:noFill/>
                          </a:ln>
                          <a:solidFill>
                            <a:schemeClr val="tx1"/>
                          </a:solidFill>
                          <a:effectLst/>
                          <a:latin typeface="Arial" charset="0"/>
                          <a:cs typeface="Arial" charset="0"/>
                        </a:rPr>
                        <a:t>Cumulative Points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Individual &amp; Team Results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44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J. Nieters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5</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G. Sexton</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T. Payne</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e</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e</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M. Daniel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G. Howard</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3up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R. Long</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R. Morgan</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e</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e</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B. McNally</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M. Pask</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10</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Bradley Hand ITC" pitchFamily="66" charset="0"/>
                          <a:cs typeface="Arial" charset="0"/>
                        </a:rPr>
                        <a:t>8</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D. Turner</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J. Blevins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1up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C. Marion</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2up</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0</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mic Sans MS" pitchFamily="66" charset="0"/>
                          <a:cs typeface="Arial" charset="0"/>
                        </a:rPr>
                        <a:t>Four Ball</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Bradley Hand ITC"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omic Sans MS" pitchFamily="66"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04580" name="Picture 2933"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381000" y="1676400"/>
            <a:ext cx="2590800" cy="4724400"/>
          </a:xfrm>
        </p:spPr>
        <p:txBody>
          <a:bodyPr/>
          <a:lstStyle/>
          <a:p>
            <a:pPr marL="609600" indent="-609600" algn="ctr" eaLnBrk="1" hangingPunct="1">
              <a:lnSpc>
                <a:spcPct val="80000"/>
              </a:lnSpc>
              <a:buFontTx/>
              <a:buNone/>
              <a:defRPr/>
            </a:pPr>
            <a:r>
              <a:rPr lang="en-US" sz="2800" b="1" dirty="0" smtClean="0"/>
              <a:t>2015</a:t>
            </a:r>
          </a:p>
          <a:p>
            <a:pPr marL="609600" indent="-609600" algn="ctr" eaLnBrk="1" hangingPunct="1">
              <a:lnSpc>
                <a:spcPct val="80000"/>
              </a:lnSpc>
              <a:buFontTx/>
              <a:buNone/>
              <a:defRPr/>
            </a:pPr>
            <a:r>
              <a:rPr lang="en-US" sz="2800" b="1" dirty="0" smtClean="0"/>
              <a:t>Finals</a:t>
            </a:r>
          </a:p>
          <a:p>
            <a:pPr marL="990600" lvl="1" indent="-533400" algn="ctr" eaLnBrk="1" hangingPunct="1">
              <a:lnSpc>
                <a:spcPct val="80000"/>
              </a:lnSpc>
              <a:buFontTx/>
              <a:buNone/>
              <a:defRPr/>
            </a:pPr>
            <a:endParaRPr lang="en-US" sz="2400" b="1" dirty="0" smtClean="0"/>
          </a:p>
          <a:p>
            <a:pPr marL="609600" indent="-609600" algn="ctr" eaLnBrk="1" hangingPunct="1">
              <a:lnSpc>
                <a:spcPct val="80000"/>
              </a:lnSpc>
              <a:buFontTx/>
              <a:buNone/>
              <a:defRPr/>
            </a:pPr>
            <a:r>
              <a:rPr lang="en-US" sz="2400" b="1" i="1" dirty="0" err="1" smtClean="0">
                <a:effectLst>
                  <a:outerShdw blurRad="38100" dist="38100" dir="2700000" algn="tl">
                    <a:srgbClr val="C0C0C0"/>
                  </a:outerShdw>
                </a:effectLst>
              </a:rPr>
              <a:t>Grandover</a:t>
            </a:r>
            <a:endParaRPr lang="en-US" sz="2400" b="1" i="1" dirty="0" smtClean="0">
              <a:effectLst>
                <a:outerShdw blurRad="38100" dist="38100" dir="2700000" algn="tl">
                  <a:srgbClr val="C0C0C0"/>
                </a:outerShdw>
              </a:effectLst>
            </a:endParaRPr>
          </a:p>
          <a:p>
            <a:pPr marL="609600" indent="-609600" algn="ctr" eaLnBrk="1" hangingPunct="1">
              <a:lnSpc>
                <a:spcPct val="80000"/>
              </a:lnSpc>
              <a:buFontTx/>
              <a:buNone/>
              <a:defRPr/>
            </a:pPr>
            <a:r>
              <a:rPr lang="en-US" sz="2400" b="1" i="1" dirty="0" smtClean="0">
                <a:effectLst>
                  <a:outerShdw blurRad="38100" dist="38100" dir="2700000" algn="tl">
                    <a:srgbClr val="C0C0C0"/>
                  </a:outerShdw>
                </a:effectLst>
              </a:rPr>
              <a:t>Golf resort</a:t>
            </a:r>
          </a:p>
          <a:p>
            <a:pPr marL="609600" indent="-609600" algn="ctr" eaLnBrk="1" hangingPunct="1">
              <a:lnSpc>
                <a:spcPct val="80000"/>
              </a:lnSpc>
              <a:buFontTx/>
              <a:buNone/>
              <a:defRPr/>
            </a:pPr>
            <a:r>
              <a:rPr lang="en-US" sz="1800" b="1" dirty="0" smtClean="0"/>
              <a:t>Greensboro, NC</a:t>
            </a:r>
          </a:p>
          <a:p>
            <a:pPr marL="990600" lvl="1" indent="-533400" algn="ctr" eaLnBrk="1" hangingPunct="1">
              <a:lnSpc>
                <a:spcPct val="80000"/>
              </a:lnSpc>
              <a:buFontTx/>
              <a:buNone/>
              <a:defRPr/>
            </a:pPr>
            <a:endParaRPr lang="en-US" sz="2400" b="1" dirty="0" smtClean="0"/>
          </a:p>
          <a:p>
            <a:pPr marL="609600" indent="-609600" algn="ctr" eaLnBrk="1" hangingPunct="1">
              <a:lnSpc>
                <a:spcPct val="80000"/>
              </a:lnSpc>
              <a:buFontTx/>
              <a:buNone/>
              <a:defRPr/>
            </a:pPr>
            <a:r>
              <a:rPr lang="en-US" sz="1800" b="1" i="1" dirty="0" smtClean="0">
                <a:effectLst>
                  <a:outerShdw blurRad="38100" dist="38100" dir="2700000" algn="tl">
                    <a:srgbClr val="C0C0C0"/>
                  </a:outerShdw>
                </a:effectLst>
              </a:rPr>
              <a:t>Semi-Finals</a:t>
            </a:r>
          </a:p>
          <a:p>
            <a:pPr marL="609600" indent="-609600" algn="ctr" eaLnBrk="1" hangingPunct="1">
              <a:lnSpc>
                <a:spcPct val="80000"/>
              </a:lnSpc>
              <a:buFontTx/>
              <a:buNone/>
              <a:defRPr/>
            </a:pPr>
            <a:r>
              <a:rPr lang="en-US" sz="2000" b="1" dirty="0" smtClean="0"/>
              <a:t>Sat Nov</a:t>
            </a:r>
            <a:r>
              <a:rPr lang="en-US" sz="2400" b="1" dirty="0" smtClean="0"/>
              <a:t> 14</a:t>
            </a:r>
            <a:endParaRPr lang="en-US" sz="1200" b="1" dirty="0" smtClean="0"/>
          </a:p>
          <a:p>
            <a:pPr marL="990600" lvl="1" indent="-533400" algn="ctr" eaLnBrk="1" hangingPunct="1">
              <a:lnSpc>
                <a:spcPct val="80000"/>
              </a:lnSpc>
              <a:buFontTx/>
              <a:buNone/>
              <a:defRPr/>
            </a:pPr>
            <a:endParaRPr lang="en-US" sz="2000" b="1" dirty="0" smtClean="0"/>
          </a:p>
          <a:p>
            <a:pPr marL="609600" indent="-609600" algn="ctr" eaLnBrk="1" hangingPunct="1">
              <a:lnSpc>
                <a:spcPct val="80000"/>
              </a:lnSpc>
              <a:buFontTx/>
              <a:buNone/>
              <a:defRPr/>
            </a:pPr>
            <a:r>
              <a:rPr lang="en-US" sz="1800" b="1" i="1" dirty="0" smtClean="0">
                <a:effectLst>
                  <a:outerShdw blurRad="38100" dist="38100" dir="2700000" algn="tl">
                    <a:srgbClr val="C0C0C0"/>
                  </a:outerShdw>
                </a:effectLst>
              </a:rPr>
              <a:t>Championship</a:t>
            </a:r>
            <a:r>
              <a:rPr lang="en-US" sz="1800" b="1" dirty="0" smtClean="0"/>
              <a:t> </a:t>
            </a:r>
          </a:p>
          <a:p>
            <a:pPr marL="609600" indent="-609600" algn="ctr" eaLnBrk="1" hangingPunct="1">
              <a:lnSpc>
                <a:spcPct val="80000"/>
              </a:lnSpc>
              <a:buFontTx/>
              <a:buNone/>
              <a:defRPr/>
            </a:pPr>
            <a:r>
              <a:rPr lang="en-US" sz="2000" b="1" dirty="0" smtClean="0"/>
              <a:t>Sun Nov</a:t>
            </a:r>
            <a:r>
              <a:rPr lang="en-US" sz="2400" b="1" dirty="0" smtClean="0"/>
              <a:t> 15</a:t>
            </a:r>
          </a:p>
        </p:txBody>
      </p:sp>
      <p:sp>
        <p:nvSpPr>
          <p:cNvPr id="109570" name="Text Box 3"/>
          <p:cNvSpPr txBox="1">
            <a:spLocks noChangeArrowheads="1"/>
          </p:cNvSpPr>
          <p:nvPr/>
        </p:nvSpPr>
        <p:spPr bwMode="auto">
          <a:xfrm>
            <a:off x="2514600" y="457200"/>
            <a:ext cx="61722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09571" name="Text Box 4"/>
          <p:cNvSpPr txBox="1">
            <a:spLocks noChangeArrowheads="1"/>
          </p:cNvSpPr>
          <p:nvPr/>
        </p:nvSpPr>
        <p:spPr bwMode="auto">
          <a:xfrm>
            <a:off x="2057400" y="381000"/>
            <a:ext cx="6629400" cy="579438"/>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09572"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109573" name="Picture 2"/>
          <p:cNvPicPr>
            <a:picLocks noChangeAspect="1" noChangeArrowheads="1"/>
          </p:cNvPicPr>
          <p:nvPr/>
        </p:nvPicPr>
        <p:blipFill>
          <a:blip r:embed="rId3"/>
          <a:srcRect/>
          <a:stretch>
            <a:fillRect/>
          </a:stretch>
        </p:blipFill>
        <p:spPr bwMode="auto">
          <a:xfrm>
            <a:off x="2667000" y="1576388"/>
            <a:ext cx="6257925" cy="41529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2514600" y="457200"/>
            <a:ext cx="61722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10594" name="Text Box 3"/>
          <p:cNvSpPr txBox="1">
            <a:spLocks noChangeArrowheads="1"/>
          </p:cNvSpPr>
          <p:nvPr/>
        </p:nvSpPr>
        <p:spPr bwMode="auto">
          <a:xfrm>
            <a:off x="2057400" y="381000"/>
            <a:ext cx="6629400" cy="579438"/>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10595"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110596" name="Picture 6" descr="Fine Pewter Sussex Trophy"/>
          <p:cNvPicPr>
            <a:picLocks noChangeAspect="1" noChangeArrowheads="1"/>
          </p:cNvPicPr>
          <p:nvPr/>
        </p:nvPicPr>
        <p:blipFill>
          <a:blip r:embed="rId3"/>
          <a:srcRect/>
          <a:stretch>
            <a:fillRect/>
          </a:stretch>
        </p:blipFill>
        <p:spPr bwMode="auto">
          <a:xfrm>
            <a:off x="5105400" y="1524000"/>
            <a:ext cx="3497263" cy="4953000"/>
          </a:xfrm>
          <a:prstGeom prst="rect">
            <a:avLst/>
          </a:prstGeom>
          <a:noFill/>
          <a:ln w="9525">
            <a:noFill/>
            <a:miter lim="800000"/>
            <a:headEnd/>
            <a:tailEnd/>
          </a:ln>
        </p:spPr>
      </p:pic>
      <p:sp>
        <p:nvSpPr>
          <p:cNvPr id="110597" name="Rectangle 7"/>
          <p:cNvSpPr>
            <a:spLocks noGrp="1" noChangeArrowheads="1"/>
          </p:cNvSpPr>
          <p:nvPr>
            <p:ph type="body" idx="1"/>
          </p:nvPr>
        </p:nvSpPr>
        <p:spPr>
          <a:xfrm>
            <a:off x="457200" y="1600200"/>
            <a:ext cx="4191000" cy="5029200"/>
          </a:xfrm>
        </p:spPr>
        <p:txBody>
          <a:bodyPr/>
          <a:lstStyle/>
          <a:p>
            <a:pPr eaLnBrk="1" hangingPunct="1">
              <a:lnSpc>
                <a:spcPct val="80000"/>
              </a:lnSpc>
            </a:pPr>
            <a:r>
              <a:rPr lang="en-US" sz="1800" smtClean="0"/>
              <a:t>SUMMARY</a:t>
            </a:r>
          </a:p>
          <a:p>
            <a:pPr eaLnBrk="1" hangingPunct="1">
              <a:lnSpc>
                <a:spcPct val="80000"/>
              </a:lnSpc>
            </a:pPr>
            <a:endParaRPr lang="en-US" sz="1000" smtClean="0"/>
          </a:p>
          <a:p>
            <a:pPr lvl="1" eaLnBrk="1" hangingPunct="1">
              <a:lnSpc>
                <a:spcPct val="80000"/>
              </a:lnSpc>
            </a:pPr>
            <a:r>
              <a:rPr lang="en-US" sz="1600" b="1" smtClean="0"/>
              <a:t>Hold Group Captains Meeting</a:t>
            </a:r>
          </a:p>
          <a:p>
            <a:pPr lvl="2" eaLnBrk="1" hangingPunct="1">
              <a:lnSpc>
                <a:spcPct val="80000"/>
              </a:lnSpc>
            </a:pPr>
            <a:r>
              <a:rPr lang="en-US" sz="1400" smtClean="0"/>
              <a:t>schedule matches</a:t>
            </a:r>
          </a:p>
          <a:p>
            <a:pPr lvl="2" eaLnBrk="1" hangingPunct="1">
              <a:lnSpc>
                <a:spcPct val="80000"/>
              </a:lnSpc>
            </a:pPr>
            <a:r>
              <a:rPr lang="en-US" sz="1400" smtClean="0"/>
              <a:t>submit schedule to CGA</a:t>
            </a:r>
          </a:p>
          <a:p>
            <a:pPr lvl="2" eaLnBrk="1" hangingPunct="1">
              <a:lnSpc>
                <a:spcPct val="80000"/>
              </a:lnSpc>
            </a:pPr>
            <a:r>
              <a:rPr lang="en-US" sz="1400" smtClean="0"/>
              <a:t>discuss fees, social, tees, etc.</a:t>
            </a:r>
            <a:r>
              <a:rPr lang="en-US" sz="1600" smtClean="0"/>
              <a:t>  </a:t>
            </a:r>
          </a:p>
          <a:p>
            <a:pPr lvl="1" eaLnBrk="1" hangingPunct="1">
              <a:lnSpc>
                <a:spcPct val="80000"/>
              </a:lnSpc>
            </a:pPr>
            <a:endParaRPr lang="en-US" sz="1000" smtClean="0"/>
          </a:p>
          <a:p>
            <a:pPr lvl="1" eaLnBrk="1" hangingPunct="1">
              <a:lnSpc>
                <a:spcPct val="80000"/>
              </a:lnSpc>
            </a:pPr>
            <a:r>
              <a:rPr lang="en-US" sz="1600" b="1" smtClean="0"/>
              <a:t>Create Team Roster in TPP</a:t>
            </a:r>
          </a:p>
          <a:p>
            <a:pPr lvl="1" eaLnBrk="1" hangingPunct="1">
              <a:lnSpc>
                <a:spcPct val="80000"/>
              </a:lnSpc>
            </a:pPr>
            <a:endParaRPr lang="en-US" sz="800" smtClean="0"/>
          </a:p>
          <a:p>
            <a:pPr lvl="1" eaLnBrk="1" hangingPunct="1">
              <a:lnSpc>
                <a:spcPct val="80000"/>
              </a:lnSpc>
            </a:pPr>
            <a:r>
              <a:rPr lang="en-US" sz="1600" b="1" smtClean="0"/>
              <a:t>Set match tees in TPP</a:t>
            </a:r>
          </a:p>
          <a:p>
            <a:pPr lvl="1" eaLnBrk="1" hangingPunct="1">
              <a:lnSpc>
                <a:spcPct val="80000"/>
              </a:lnSpc>
            </a:pPr>
            <a:endParaRPr lang="en-US" sz="1000" smtClean="0"/>
          </a:p>
          <a:p>
            <a:pPr lvl="1" eaLnBrk="1" hangingPunct="1">
              <a:lnSpc>
                <a:spcPct val="80000"/>
              </a:lnSpc>
            </a:pPr>
            <a:r>
              <a:rPr lang="en-US" sz="1600" b="1" smtClean="0"/>
              <a:t>Hold Team Meeting</a:t>
            </a:r>
          </a:p>
          <a:p>
            <a:pPr lvl="2" eaLnBrk="1" hangingPunct="1">
              <a:lnSpc>
                <a:spcPct val="80000"/>
              </a:lnSpc>
            </a:pPr>
            <a:r>
              <a:rPr lang="en-US" sz="1400" smtClean="0"/>
              <a:t>discuss rules, format</a:t>
            </a:r>
          </a:p>
          <a:p>
            <a:pPr lvl="3" eaLnBrk="1" hangingPunct="1">
              <a:lnSpc>
                <a:spcPct val="80000"/>
              </a:lnSpc>
            </a:pPr>
            <a:r>
              <a:rPr lang="en-US" sz="1400" smtClean="0"/>
              <a:t>match play &amp; interclub</a:t>
            </a:r>
          </a:p>
          <a:p>
            <a:pPr lvl="2" eaLnBrk="1" hangingPunct="1">
              <a:lnSpc>
                <a:spcPct val="80000"/>
              </a:lnSpc>
            </a:pPr>
            <a:r>
              <a:rPr lang="en-US" sz="1400" smtClean="0"/>
              <a:t>match sign-up procedures </a:t>
            </a:r>
          </a:p>
          <a:p>
            <a:pPr lvl="1" eaLnBrk="1" hangingPunct="1">
              <a:lnSpc>
                <a:spcPct val="80000"/>
              </a:lnSpc>
            </a:pPr>
            <a:endParaRPr lang="en-US" sz="1000" smtClean="0"/>
          </a:p>
          <a:p>
            <a:pPr lvl="1" eaLnBrk="1" hangingPunct="1">
              <a:lnSpc>
                <a:spcPct val="80000"/>
              </a:lnSpc>
            </a:pPr>
            <a:r>
              <a:rPr lang="en-US" sz="1600" b="1" smtClean="0"/>
              <a:t>Compete</a:t>
            </a:r>
          </a:p>
          <a:p>
            <a:pPr lvl="2" eaLnBrk="1" hangingPunct="1">
              <a:lnSpc>
                <a:spcPct val="80000"/>
              </a:lnSpc>
            </a:pPr>
            <a:r>
              <a:rPr lang="en-US" sz="1400" smtClean="0"/>
              <a:t>refer to Captains checklist</a:t>
            </a:r>
          </a:p>
          <a:p>
            <a:pPr lvl="2" eaLnBrk="1" hangingPunct="1">
              <a:lnSpc>
                <a:spcPct val="80000"/>
              </a:lnSpc>
            </a:pPr>
            <a:r>
              <a:rPr lang="en-US" sz="1400" smtClean="0"/>
              <a:t>prepare rosters in TPP</a:t>
            </a:r>
          </a:p>
          <a:p>
            <a:pPr lvl="2" eaLnBrk="1" hangingPunct="1">
              <a:lnSpc>
                <a:spcPct val="80000"/>
              </a:lnSpc>
            </a:pPr>
            <a:r>
              <a:rPr lang="en-US" sz="1400" smtClean="0"/>
              <a:t>exchange rosters in TPP</a:t>
            </a:r>
          </a:p>
          <a:p>
            <a:pPr lvl="2" eaLnBrk="1" hangingPunct="1">
              <a:lnSpc>
                <a:spcPct val="80000"/>
              </a:lnSpc>
            </a:pPr>
            <a:r>
              <a:rPr lang="en-US" sz="1400" smtClean="0"/>
              <a:t>prepare scorecards (host)</a:t>
            </a:r>
          </a:p>
          <a:p>
            <a:pPr lvl="2" eaLnBrk="1" hangingPunct="1">
              <a:lnSpc>
                <a:spcPct val="80000"/>
              </a:lnSpc>
            </a:pPr>
            <a:endParaRPr lang="en-US" sz="1000" smtClean="0"/>
          </a:p>
          <a:p>
            <a:pPr lvl="1" eaLnBrk="1" hangingPunct="1">
              <a:lnSpc>
                <a:spcPct val="80000"/>
              </a:lnSpc>
            </a:pPr>
            <a:r>
              <a:rPr lang="en-US" sz="1600" b="1" smtClean="0"/>
              <a:t>Submit Results in TPP</a:t>
            </a:r>
          </a:p>
          <a:p>
            <a:pPr eaLnBrk="1" hangingPunct="1">
              <a:lnSpc>
                <a:spcPct val="80000"/>
              </a:lnSpc>
            </a:pPr>
            <a:endParaRPr lang="en-US" sz="2000" smtClean="0"/>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idx="4294967295"/>
          </p:nvPr>
        </p:nvSpPr>
        <p:spPr/>
        <p:txBody>
          <a:bodyPr/>
          <a:lstStyle/>
          <a:p>
            <a:pPr algn="ctr" eaLnBrk="1" hangingPunct="1">
              <a:buFontTx/>
              <a:buNone/>
              <a:defRPr/>
            </a:pPr>
            <a:r>
              <a:rPr lang="en-US" sz="4000" smtClean="0">
                <a:effectLst>
                  <a:outerShdw blurRad="38100" dist="38100" dir="2700000" algn="tl">
                    <a:srgbClr val="C0C0C0"/>
                  </a:outerShdw>
                </a:effectLst>
              </a:rPr>
              <a:t>Any questions?</a:t>
            </a:r>
          </a:p>
        </p:txBody>
      </p:sp>
      <p:sp>
        <p:nvSpPr>
          <p:cNvPr id="111618"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11619" name="Text Box 5"/>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111620" name="Picture 8"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pic>
        <p:nvPicPr>
          <p:cNvPr id="111621" name="Picture 11" descr="MPj04395360000[1]"/>
          <p:cNvPicPr>
            <a:picLocks noChangeAspect="1" noChangeArrowheads="1"/>
          </p:cNvPicPr>
          <p:nvPr/>
        </p:nvPicPr>
        <p:blipFill>
          <a:blip r:embed="rId3"/>
          <a:srcRect/>
          <a:stretch>
            <a:fillRect/>
          </a:stretch>
        </p:blipFill>
        <p:spPr bwMode="auto">
          <a:xfrm>
            <a:off x="1524000" y="2514600"/>
            <a:ext cx="6400800" cy="3444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a:xfrm>
            <a:off x="457200" y="1600200"/>
            <a:ext cx="8229600" cy="5029200"/>
          </a:xfrm>
        </p:spPr>
        <p:txBody>
          <a:bodyPr/>
          <a:lstStyle/>
          <a:p>
            <a:pPr marL="609600" indent="-609600" algn="ctr" eaLnBrk="1" hangingPunct="1">
              <a:lnSpc>
                <a:spcPct val="80000"/>
              </a:lnSpc>
              <a:buFontTx/>
              <a:buNone/>
              <a:defRPr/>
            </a:pPr>
            <a:r>
              <a:rPr lang="en-US" sz="2000" b="1" u="sng" smtClean="0">
                <a:effectLst>
                  <a:outerShdw blurRad="38100" dist="38100" dir="2700000" algn="tl">
                    <a:srgbClr val="C0C0C0"/>
                  </a:outerShdw>
                </a:effectLst>
              </a:rPr>
              <a:t>26 Interclub Rules of Play </a:t>
            </a:r>
            <a:r>
              <a:rPr lang="en-US" sz="1000" b="1" smtClean="0"/>
              <a:t> (TABLE OF CONTENTS)</a:t>
            </a:r>
            <a:endParaRPr lang="en-US" sz="1000" smtClean="0"/>
          </a:p>
          <a:p>
            <a:pPr marL="628650" lvl="1" indent="-228600">
              <a:buFontTx/>
              <a:buAutoNum type="arabicPeriod"/>
              <a:defRPr/>
            </a:pPr>
            <a:endParaRPr lang="en-US" sz="900" smtClean="0"/>
          </a:p>
          <a:p>
            <a:pPr marL="628650" lvl="1" indent="-228600">
              <a:buFontTx/>
              <a:buAutoNum type="arabicPeriod"/>
              <a:defRPr/>
            </a:pPr>
            <a:endParaRPr lang="en-US" sz="900" smtClean="0"/>
          </a:p>
        </p:txBody>
      </p:sp>
      <p:sp>
        <p:nvSpPr>
          <p:cNvPr id="25602" name="Text Box 3"/>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5603" name="Text Box 4"/>
          <p:cNvSpPr txBox="1">
            <a:spLocks noChangeArrowheads="1"/>
          </p:cNvSpPr>
          <p:nvPr/>
        </p:nvSpPr>
        <p:spPr bwMode="auto">
          <a:xfrm>
            <a:off x="2057400" y="381000"/>
            <a:ext cx="6629400" cy="584200"/>
          </a:xfrm>
          <a:prstGeom prst="rect">
            <a:avLst/>
          </a:prstGeom>
          <a:noFill/>
          <a:ln w="9525">
            <a:noFill/>
            <a:miter lim="800000"/>
            <a:headEnd/>
            <a:tailEnd/>
          </a:ln>
        </p:spPr>
        <p:txBody>
          <a:bodyPr>
            <a:spAutoFit/>
          </a:bodyPr>
          <a:lstStyle/>
          <a:p>
            <a:pPr algn="ctr" eaLnBrk="0" hangingPunct="0">
              <a:spcBef>
                <a:spcPct val="50000"/>
              </a:spcBef>
            </a:pPr>
            <a:r>
              <a:rPr lang="en-US" sz="3200" b="1" i="1"/>
              <a:t>CGA Interclub Competition 2015</a:t>
            </a:r>
          </a:p>
        </p:txBody>
      </p:sp>
      <p:pic>
        <p:nvPicPr>
          <p:cNvPr id="25604" name="Picture 5" descr="CGA NEW - Color"/>
          <p:cNvPicPr>
            <a:picLocks noChangeAspect="1" noChangeArrowheads="1"/>
          </p:cNvPicPr>
          <p:nvPr/>
        </p:nvPicPr>
        <p:blipFill>
          <a:blip r:embed="rId2"/>
          <a:srcRect/>
          <a:stretch>
            <a:fillRect/>
          </a:stretch>
        </p:blipFill>
        <p:spPr bwMode="auto">
          <a:xfrm>
            <a:off x="381000" y="304800"/>
            <a:ext cx="1066800" cy="1066800"/>
          </a:xfrm>
          <a:prstGeom prst="rect">
            <a:avLst/>
          </a:prstGeom>
          <a:noFill/>
          <a:ln w="9525">
            <a:noFill/>
            <a:miter lim="800000"/>
            <a:headEnd/>
            <a:tailEnd/>
          </a:ln>
        </p:spPr>
      </p:pic>
      <p:graphicFrame>
        <p:nvGraphicFramePr>
          <p:cNvPr id="24640" name="Group 64"/>
          <p:cNvGraphicFramePr>
            <a:graphicFrameLocks noGrp="1"/>
          </p:cNvGraphicFramePr>
          <p:nvPr/>
        </p:nvGraphicFramePr>
        <p:xfrm>
          <a:off x="523875" y="2057400"/>
          <a:ext cx="8153400" cy="4359277"/>
        </p:xfrm>
        <a:graphic>
          <a:graphicData uri="http://schemas.openxmlformats.org/drawingml/2006/table">
            <a:tbl>
              <a:tblPr/>
              <a:tblGrid>
                <a:gridCol w="2660650"/>
                <a:gridCol w="679450"/>
                <a:gridCol w="4813300"/>
              </a:tblGrid>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a:tabLst/>
                      </a:pPr>
                      <a:r>
                        <a:rPr kumimoji="0" lang="en-US" sz="900" b="1" i="0" u="none" strike="noStrike" cap="none" normalizeH="0" baseline="0" smtClean="0">
                          <a:ln>
                            <a:noFill/>
                          </a:ln>
                          <a:solidFill>
                            <a:srgbClr val="FF3300"/>
                          </a:solidFill>
                          <a:effectLst/>
                          <a:latin typeface="Arial" charset="0"/>
                          <a:cs typeface="Arial" charset="0"/>
                        </a:rPr>
                        <a:t>PLAYER ELIGIBILITY</a:t>
                      </a:r>
                    </a:p>
                    <a:p>
                      <a:pPr marL="228600" marR="0" lvl="0" indent="-228600" algn="l" defTabSz="914400" rtl="0" eaLnBrk="1" fontAlgn="b" latinLnBrk="0" hangingPunct="1">
                        <a:lnSpc>
                          <a:spcPct val="100000"/>
                        </a:lnSpc>
                        <a:spcBef>
                          <a:spcPct val="0"/>
                        </a:spcBef>
                        <a:spcAft>
                          <a:spcPct val="0"/>
                        </a:spcAft>
                        <a:buClrTx/>
                        <a:buSzPts val="900"/>
                        <a:buFontTx/>
                        <a:buAutoNum type="arabicPeriod"/>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4"/>
                        <a:tabLst/>
                      </a:pPr>
                      <a:r>
                        <a:rPr kumimoji="0" lang="en-US" sz="900" b="1" i="0" u="none" strike="noStrike" cap="none" normalizeH="0" baseline="0" smtClean="0">
                          <a:ln>
                            <a:noFill/>
                          </a:ln>
                          <a:solidFill>
                            <a:srgbClr val="FF3300"/>
                          </a:solidFill>
                          <a:effectLst/>
                          <a:latin typeface="Arial" charset="0"/>
                          <a:cs typeface="Arial" charset="0"/>
                        </a:rPr>
                        <a:t>MATCH PLAY CLAIMS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4"/>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
                        <a:tabLst/>
                      </a:pPr>
                      <a:r>
                        <a:rPr kumimoji="0" lang="en-US" sz="900" b="0" i="0" u="none" strike="noStrike" cap="none" normalizeH="0" baseline="0" smtClean="0">
                          <a:ln>
                            <a:noFill/>
                          </a:ln>
                          <a:solidFill>
                            <a:srgbClr val="000000"/>
                          </a:solidFill>
                          <a:effectLst/>
                          <a:latin typeface="Arial" charset="0"/>
                          <a:cs typeface="Arial" charset="0"/>
                        </a:rPr>
                        <a:t>SEASON</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2"/>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5"/>
                        <a:tabLst/>
                      </a:pPr>
                      <a:r>
                        <a:rPr kumimoji="0" lang="en-US" sz="900" b="0" i="0" u="none" strike="noStrike" cap="none" normalizeH="0" baseline="0" smtClean="0">
                          <a:ln>
                            <a:noFill/>
                          </a:ln>
                          <a:solidFill>
                            <a:srgbClr val="000000"/>
                          </a:solidFill>
                          <a:effectLst/>
                          <a:latin typeface="Arial" charset="0"/>
                          <a:cs typeface="Arial" charset="0"/>
                        </a:rPr>
                        <a:t>ADVICE</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5"/>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3"/>
                        <a:tabLst/>
                      </a:pPr>
                      <a:r>
                        <a:rPr kumimoji="0" lang="en-US" sz="900" b="0" i="0" u="none" strike="noStrike" cap="none" normalizeH="0" baseline="0" smtClean="0">
                          <a:ln>
                            <a:noFill/>
                          </a:ln>
                          <a:solidFill>
                            <a:srgbClr val="000000"/>
                          </a:solidFill>
                          <a:effectLst/>
                          <a:latin typeface="Arial" charset="0"/>
                          <a:cs typeface="Arial" charset="0"/>
                        </a:rPr>
                        <a:t>STARTING TIMES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6"/>
                        <a:tabLst/>
                      </a:pPr>
                      <a:r>
                        <a:rPr kumimoji="0" lang="en-US" sz="900" b="0" i="0" u="none" strike="noStrike" cap="none" normalizeH="0" baseline="0" smtClean="0">
                          <a:ln>
                            <a:noFill/>
                          </a:ln>
                          <a:solidFill>
                            <a:srgbClr val="000000"/>
                          </a:solidFill>
                          <a:effectLst/>
                          <a:latin typeface="Arial" charset="0"/>
                          <a:cs typeface="Arial" charset="0"/>
                        </a:rPr>
                        <a:t>GOLF CARTS AND CADDIES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4"/>
                        <a:tabLst/>
                      </a:pPr>
                      <a:r>
                        <a:rPr kumimoji="0" lang="en-US" sz="900" b="0" i="0" u="none" strike="noStrike" cap="none" normalizeH="0" baseline="0" smtClean="0">
                          <a:ln>
                            <a:noFill/>
                          </a:ln>
                          <a:solidFill>
                            <a:srgbClr val="000000"/>
                          </a:solidFill>
                          <a:effectLst/>
                          <a:latin typeface="Arial" charset="0"/>
                          <a:cs typeface="Arial" charset="0"/>
                        </a:rPr>
                        <a:t>DEFINITION OF TEAM</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7"/>
                        <a:tabLst/>
                      </a:pPr>
                      <a:r>
                        <a:rPr kumimoji="0" lang="en-US" sz="900" b="1" i="0" u="none" strike="noStrike" cap="none" normalizeH="0" baseline="0" smtClean="0">
                          <a:ln>
                            <a:noFill/>
                          </a:ln>
                          <a:solidFill>
                            <a:srgbClr val="FF3300"/>
                          </a:solidFill>
                          <a:effectLst/>
                          <a:latin typeface="Arial" charset="0"/>
                          <a:cs typeface="Arial" charset="0"/>
                        </a:rPr>
                        <a:t>RAIN / WEATHER PROCEDURES, POSTPONED &amp; SUSPENDED MATCHES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5"/>
                        <a:tabLst/>
                      </a:pPr>
                      <a:r>
                        <a:rPr kumimoji="0" lang="en-US" sz="900" b="1" i="0" u="none" strike="noStrike" cap="none" normalizeH="0" baseline="0" smtClean="0">
                          <a:ln>
                            <a:noFill/>
                          </a:ln>
                          <a:solidFill>
                            <a:srgbClr val="FF3300"/>
                          </a:solidFill>
                          <a:effectLst/>
                          <a:latin typeface="Arial" charset="0"/>
                          <a:cs typeface="Arial" charset="0"/>
                        </a:rPr>
                        <a:t>LESS THAN TWELVE (12) PLAYERS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5"/>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8"/>
                        <a:tabLst/>
                      </a:pPr>
                      <a:r>
                        <a:rPr kumimoji="0" lang="en-US" sz="900" b="1" i="0" u="none" strike="noStrike" cap="none" normalizeH="0" baseline="0" smtClean="0">
                          <a:ln>
                            <a:noFill/>
                          </a:ln>
                          <a:solidFill>
                            <a:srgbClr val="FF3300"/>
                          </a:solidFill>
                          <a:effectLst/>
                          <a:latin typeface="Arial" charset="0"/>
                          <a:cs typeface="Arial" charset="0"/>
                        </a:rPr>
                        <a:t>WITHDRAWAL FROM TEAM PLAY</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8"/>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6"/>
                        <a:tabLst/>
                      </a:pPr>
                      <a:r>
                        <a:rPr kumimoji="0" lang="en-US" sz="900" b="1" i="0" u="none" strike="noStrike" cap="none" normalizeH="0" baseline="0" smtClean="0">
                          <a:ln>
                            <a:noFill/>
                          </a:ln>
                          <a:solidFill>
                            <a:srgbClr val="FF3300"/>
                          </a:solidFill>
                          <a:effectLst/>
                          <a:latin typeface="Arial" charset="0"/>
                          <a:cs typeface="Arial" charset="0"/>
                        </a:rPr>
                        <a:t>TEAM CAPTAINS' DUTIES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6"/>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9"/>
                        <a:tabLst/>
                      </a:pPr>
                      <a:r>
                        <a:rPr kumimoji="0" lang="en-US" sz="900" b="0" i="0" u="none" strike="noStrike" cap="none" normalizeH="0" baseline="0" smtClean="0">
                          <a:ln>
                            <a:noFill/>
                          </a:ln>
                          <a:solidFill>
                            <a:srgbClr val="000000"/>
                          </a:solidFill>
                          <a:effectLst/>
                          <a:latin typeface="Arial" charset="0"/>
                          <a:cs typeface="Arial" charset="0"/>
                        </a:rPr>
                        <a:t>FORFEITURES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9"/>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7"/>
                        <a:tabLst/>
                      </a:pPr>
                      <a:r>
                        <a:rPr kumimoji="0" lang="en-US" sz="900" b="0" i="0" u="none" strike="noStrike" cap="none" normalizeH="0" baseline="0" smtClean="0">
                          <a:ln>
                            <a:noFill/>
                          </a:ln>
                          <a:solidFill>
                            <a:srgbClr val="000000"/>
                          </a:solidFill>
                          <a:effectLst/>
                          <a:latin typeface="Arial" charset="0"/>
                          <a:cs typeface="Arial" charset="0"/>
                        </a:rPr>
                        <a:t>PRACTICE ROUNDS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7"/>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0"/>
                        <a:tabLst/>
                      </a:pPr>
                      <a:r>
                        <a:rPr kumimoji="0" lang="en-US" sz="900" b="1" i="0" u="none" strike="noStrike" cap="none" normalizeH="0" baseline="0" smtClean="0">
                          <a:ln>
                            <a:noFill/>
                          </a:ln>
                          <a:solidFill>
                            <a:srgbClr val="FF3300"/>
                          </a:solidFill>
                          <a:effectLst/>
                          <a:latin typeface="Arial" charset="0"/>
                          <a:cs typeface="Arial" charset="0"/>
                        </a:rPr>
                        <a:t>PROTESTS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20"/>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8"/>
                        <a:tabLst/>
                      </a:pPr>
                      <a:r>
                        <a:rPr kumimoji="0" lang="en-US" sz="900" b="1" i="0" u="none" strike="noStrike" cap="none" normalizeH="0" baseline="0" smtClean="0">
                          <a:ln>
                            <a:noFill/>
                          </a:ln>
                          <a:solidFill>
                            <a:srgbClr val="FF3300"/>
                          </a:solidFill>
                          <a:effectLst/>
                          <a:latin typeface="Arial" charset="0"/>
                          <a:cs typeface="Arial" charset="0"/>
                        </a:rPr>
                        <a:t>HOME TEAM ARRANGEMENTS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1"/>
                        <a:tabLst/>
                      </a:pPr>
                      <a:r>
                        <a:rPr kumimoji="0" lang="en-US" sz="900" b="1" i="0" u="none" strike="noStrike" cap="none" normalizeH="0" baseline="0" smtClean="0">
                          <a:ln>
                            <a:noFill/>
                          </a:ln>
                          <a:solidFill>
                            <a:srgbClr val="FF3300"/>
                          </a:solidFill>
                          <a:effectLst/>
                          <a:latin typeface="Arial" charset="0"/>
                          <a:cs typeface="Arial" charset="0"/>
                        </a:rPr>
                        <a:t>DETERMINING GROUP WINNERS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9"/>
                        <a:tabLst/>
                      </a:pPr>
                      <a:r>
                        <a:rPr kumimoji="0" lang="en-US" sz="900" b="1" i="0" u="none" strike="noStrike" cap="none" normalizeH="0" baseline="0" smtClean="0">
                          <a:ln>
                            <a:noFill/>
                          </a:ln>
                          <a:solidFill>
                            <a:srgbClr val="FF3300"/>
                          </a:solidFill>
                          <a:effectLst/>
                          <a:latin typeface="Arial" charset="0"/>
                          <a:cs typeface="Arial" charset="0"/>
                        </a:rPr>
                        <a:t>INDEXES / HANDICAPS &amp; PAIRINGS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9"/>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2"/>
                        <a:tabLst/>
                      </a:pPr>
                      <a:r>
                        <a:rPr kumimoji="0" lang="en-US" sz="900" b="1" i="0" u="none" strike="noStrike" cap="none" normalizeH="0" baseline="0" smtClean="0">
                          <a:ln>
                            <a:noFill/>
                          </a:ln>
                          <a:solidFill>
                            <a:srgbClr val="FF3300"/>
                          </a:solidFill>
                          <a:effectLst/>
                          <a:latin typeface="Arial" charset="0"/>
                          <a:cs typeface="Arial" charset="0"/>
                        </a:rPr>
                        <a:t>PLAY-OFF MATCHES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22"/>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0"/>
                        <a:tabLst/>
                      </a:pPr>
                      <a:r>
                        <a:rPr kumimoji="0" lang="en-US" sz="900" b="0" i="0" u="none" strike="noStrike" cap="none" normalizeH="0" baseline="0" smtClean="0">
                          <a:ln>
                            <a:noFill/>
                          </a:ln>
                          <a:solidFill>
                            <a:srgbClr val="000000"/>
                          </a:solidFill>
                          <a:effectLst/>
                          <a:latin typeface="Arial" charset="0"/>
                          <a:cs typeface="Arial" charset="0"/>
                        </a:rPr>
                        <a:t>ORDER OF PLAY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3"/>
                        <a:tabLst/>
                      </a:pPr>
                      <a:r>
                        <a:rPr kumimoji="0" lang="en-US" sz="900" b="0" i="0" u="none" strike="noStrike" cap="none" normalizeH="0" baseline="0" smtClean="0">
                          <a:ln>
                            <a:noFill/>
                          </a:ln>
                          <a:solidFill>
                            <a:srgbClr val="000000"/>
                          </a:solidFill>
                          <a:effectLst/>
                          <a:latin typeface="Arial" charset="0"/>
                          <a:cs typeface="Arial" charset="0"/>
                        </a:rPr>
                        <a:t>POLICY FOR COURSE USAGE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1"/>
                        <a:tabLst/>
                      </a:pPr>
                      <a:r>
                        <a:rPr kumimoji="0" lang="en-US" sz="900" b="1" i="0" u="none" strike="noStrike" cap="none" normalizeH="0" baseline="0" smtClean="0">
                          <a:ln>
                            <a:noFill/>
                          </a:ln>
                          <a:solidFill>
                            <a:srgbClr val="FF3300"/>
                          </a:solidFill>
                          <a:effectLst/>
                          <a:latin typeface="Arial" charset="0"/>
                          <a:cs typeface="Arial" charset="0"/>
                        </a:rPr>
                        <a:t>TYPE OF COMPETITION AND SCORING</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1"/>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4"/>
                        <a:tabLst/>
                      </a:pPr>
                      <a:r>
                        <a:rPr kumimoji="0" lang="en-US" sz="900" b="0" i="0" u="none" strike="noStrike" cap="none" normalizeH="0" baseline="0" smtClean="0">
                          <a:ln>
                            <a:noFill/>
                          </a:ln>
                          <a:solidFill>
                            <a:srgbClr val="000000"/>
                          </a:solidFill>
                          <a:effectLst/>
                          <a:latin typeface="Arial" charset="0"/>
                          <a:cs typeface="Arial" charset="0"/>
                        </a:rPr>
                        <a:t>PACE OF PLAY</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24"/>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2"/>
                        <a:tabLst/>
                      </a:pPr>
                      <a:r>
                        <a:rPr kumimoji="0" lang="en-US" sz="900" b="1" i="0" u="none" strike="noStrike" cap="none" normalizeH="0" baseline="0" smtClean="0">
                          <a:ln>
                            <a:noFill/>
                          </a:ln>
                          <a:solidFill>
                            <a:srgbClr val="FF3300"/>
                          </a:solidFill>
                          <a:effectLst/>
                          <a:latin typeface="Arial" charset="0"/>
                          <a:cs typeface="Arial" charset="0"/>
                        </a:rPr>
                        <a:t>USGA RULES OF PLAY</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12"/>
                        <a:tabLst/>
                      </a:pPr>
                      <a:endParaRPr kumimoji="0" lang="en-US" sz="900" b="1" i="0" u="none" strike="noStrike" cap="none" normalizeH="0" baseline="0" smtClean="0">
                        <a:ln>
                          <a:noFill/>
                        </a:ln>
                        <a:solidFill>
                          <a:srgbClr val="FF33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5"/>
                        <a:tabLst/>
                      </a:pPr>
                      <a:r>
                        <a:rPr kumimoji="0" lang="en-US" sz="900" b="0" i="0" u="none" strike="noStrike" cap="none" normalizeH="0" baseline="0" smtClean="0">
                          <a:ln>
                            <a:noFill/>
                          </a:ln>
                          <a:solidFill>
                            <a:srgbClr val="000000"/>
                          </a:solidFill>
                          <a:effectLst/>
                          <a:latin typeface="Arial" charset="0"/>
                          <a:cs typeface="Arial" charset="0"/>
                        </a:rPr>
                        <a:t>CELLULAR PHONES and ELECTRONIC DEVICES</a:t>
                      </a:r>
                    </a:p>
                    <a:p>
                      <a:pPr marL="228600" marR="0" lvl="0" indent="-228600" algn="l" defTabSz="914400" rtl="0" eaLnBrk="1" fontAlgn="b" latinLnBrk="0" hangingPunct="1">
                        <a:lnSpc>
                          <a:spcPct val="100000"/>
                        </a:lnSpc>
                        <a:spcBef>
                          <a:spcPct val="0"/>
                        </a:spcBef>
                        <a:spcAft>
                          <a:spcPct val="0"/>
                        </a:spcAft>
                        <a:buClrTx/>
                        <a:buSzPts val="900"/>
                        <a:buFontTx/>
                        <a:buAutoNum type="arabicPeriod" startAt="25"/>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9238">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13"/>
                        <a:tabLst/>
                      </a:pPr>
                      <a:r>
                        <a:rPr kumimoji="0" lang="en-US" sz="900" b="0" i="0" u="none" strike="noStrike" cap="none" normalizeH="0" baseline="0" smtClean="0">
                          <a:ln>
                            <a:noFill/>
                          </a:ln>
                          <a:solidFill>
                            <a:srgbClr val="000000"/>
                          </a:solidFill>
                          <a:effectLst/>
                          <a:latin typeface="Arial" charset="0"/>
                          <a:cs typeface="Arial" charset="0"/>
                        </a:rPr>
                        <a:t>BALLS AND IMPLEMENTS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28600" marR="0" lvl="0" indent="-228600" algn="l" defTabSz="914400" rtl="0" eaLnBrk="1" fontAlgn="b" latinLnBrk="0" hangingPunct="1">
                        <a:lnSpc>
                          <a:spcPct val="100000"/>
                        </a:lnSpc>
                        <a:spcBef>
                          <a:spcPct val="0"/>
                        </a:spcBef>
                        <a:spcAft>
                          <a:spcPct val="0"/>
                        </a:spcAft>
                        <a:buClrTx/>
                        <a:buSzPts val="900"/>
                        <a:buFontTx/>
                        <a:buAutoNum type="arabicPeriod" startAt="26"/>
                        <a:tabLst/>
                      </a:pPr>
                      <a:r>
                        <a:rPr kumimoji="0" lang="en-US" sz="900" b="0" i="0" u="none" strike="noStrike" cap="none" normalizeH="0" baseline="0" smtClean="0">
                          <a:ln>
                            <a:noFill/>
                          </a:ln>
                          <a:solidFill>
                            <a:srgbClr val="000000"/>
                          </a:solidFill>
                          <a:effectLst/>
                          <a:latin typeface="Arial" charset="0"/>
                          <a:cs typeface="Arial" charset="0"/>
                        </a:rPr>
                        <a:t>ETIQUETTE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p:txBody>
          <a:bodyPr/>
          <a:lstStyle/>
          <a:p>
            <a:pPr algn="ctr" eaLnBrk="1" hangingPunct="1">
              <a:buFontTx/>
              <a:buNone/>
              <a:defRPr/>
            </a:pPr>
            <a:r>
              <a:rPr lang="en-US" sz="4000" dirty="0">
                <a:effectLst>
                  <a:outerShdw blurRad="38100" dist="38100" dir="2700000" algn="tl">
                    <a:srgbClr val="C0C0C0"/>
                  </a:outerShdw>
                </a:effectLst>
              </a:rPr>
              <a:t>Q</a:t>
            </a:r>
            <a:r>
              <a:rPr lang="en-US" sz="4000" dirty="0" smtClean="0">
                <a:effectLst>
                  <a:outerShdw blurRad="38100" dist="38100" dir="2700000" algn="tl">
                    <a:srgbClr val="C0C0C0"/>
                  </a:outerShdw>
                </a:effectLst>
              </a:rPr>
              <a:t>uestions ?</a:t>
            </a:r>
            <a:endParaRPr lang="en-US" sz="4000" dirty="0">
              <a:effectLst>
                <a:outerShdw blurRad="38100" dist="38100" dir="2700000" algn="tl">
                  <a:srgbClr val="C0C0C0"/>
                </a:outerShdw>
              </a:effectLst>
            </a:endParaRPr>
          </a:p>
        </p:txBody>
      </p:sp>
      <p:sp>
        <p:nvSpPr>
          <p:cNvPr id="112642" name="Text Box 4"/>
          <p:cNvSpPr txBox="1">
            <a:spLocks noChangeArrowheads="1"/>
          </p:cNvSpPr>
          <p:nvPr/>
        </p:nvSpPr>
        <p:spPr bwMode="auto">
          <a:xfrm>
            <a:off x="2514600" y="457200"/>
            <a:ext cx="6172200" cy="274638"/>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12643" name="Text Box 5"/>
          <p:cNvSpPr txBox="1">
            <a:spLocks noChangeArrowheads="1"/>
          </p:cNvSpPr>
          <p:nvPr/>
        </p:nvSpPr>
        <p:spPr bwMode="auto">
          <a:xfrm>
            <a:off x="762000" y="3810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i="1">
                <a:latin typeface="NSimSun" pitchFamily="49" charset="-122"/>
                <a:ea typeface="NSimSun" pitchFamily="49" charset="-122"/>
              </a:rPr>
              <a:t>CGA Interclub Competition 2015</a:t>
            </a:r>
          </a:p>
        </p:txBody>
      </p:sp>
      <p:pic>
        <p:nvPicPr>
          <p:cNvPr id="112644" name="Picture 7" descr="GolfHouseRendering"/>
          <p:cNvPicPr>
            <a:picLocks noChangeAspect="1" noChangeArrowheads="1"/>
          </p:cNvPicPr>
          <p:nvPr/>
        </p:nvPicPr>
        <p:blipFill>
          <a:blip r:embed="rId2"/>
          <a:srcRect/>
          <a:stretch>
            <a:fillRect/>
          </a:stretch>
        </p:blipFill>
        <p:spPr bwMode="auto">
          <a:xfrm>
            <a:off x="1066800" y="1676400"/>
            <a:ext cx="7239000" cy="4876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24890</TotalTime>
  <Words>4522</Words>
  <Application>Microsoft Office PowerPoint</Application>
  <PresentationFormat>On-screen Show (4:3)</PresentationFormat>
  <Paragraphs>1465</Paragraphs>
  <Slides>90</Slides>
  <Notes>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Captains Checklist - </vt:lpstr>
      <vt:lpstr>- Captains Checklist - </vt:lpstr>
      <vt:lpstr>- Captains Checklist - </vt:lpstr>
      <vt:lpstr>- Captains Checklist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Rusty Harder</cp:lastModifiedBy>
  <cp:revision>279</cp:revision>
  <cp:lastPrinted>2015-04-02T00:51:07Z</cp:lastPrinted>
  <dcterms:created xsi:type="dcterms:W3CDTF">1601-01-01T00:00:00Z</dcterms:created>
  <dcterms:modified xsi:type="dcterms:W3CDTF">2015-04-29T16:46:42Z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