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96"/>
  </p:notesMasterIdLst>
  <p:sldIdLst>
    <p:sldId id="656" r:id="rId2"/>
    <p:sldId id="675" r:id="rId3"/>
    <p:sldId id="259" r:id="rId4"/>
    <p:sldId id="674" r:id="rId5"/>
    <p:sldId id="600" r:id="rId6"/>
    <p:sldId id="506" r:id="rId7"/>
    <p:sldId id="667" r:id="rId8"/>
    <p:sldId id="668" r:id="rId9"/>
    <p:sldId id="357" r:id="rId10"/>
    <p:sldId id="444" r:id="rId11"/>
    <p:sldId id="277" r:id="rId12"/>
    <p:sldId id="658" r:id="rId13"/>
    <p:sldId id="592" r:id="rId14"/>
    <p:sldId id="665" r:id="rId15"/>
    <p:sldId id="679" r:id="rId16"/>
    <p:sldId id="612" r:id="rId17"/>
    <p:sldId id="319" r:id="rId18"/>
    <p:sldId id="611" r:id="rId19"/>
    <p:sldId id="280" r:id="rId20"/>
    <p:sldId id="322" r:id="rId21"/>
    <p:sldId id="323" r:id="rId22"/>
    <p:sldId id="613" r:id="rId23"/>
    <p:sldId id="503" r:id="rId24"/>
    <p:sldId id="614" r:id="rId25"/>
    <p:sldId id="605" r:id="rId26"/>
    <p:sldId id="653" r:id="rId27"/>
    <p:sldId id="654" r:id="rId28"/>
    <p:sldId id="476" r:id="rId29"/>
    <p:sldId id="324" r:id="rId30"/>
    <p:sldId id="325" r:id="rId31"/>
    <p:sldId id="326" r:id="rId32"/>
    <p:sldId id="508" r:id="rId33"/>
    <p:sldId id="484" r:id="rId34"/>
    <p:sldId id="445" r:id="rId35"/>
    <p:sldId id="329" r:id="rId36"/>
    <p:sldId id="360" r:id="rId37"/>
    <p:sldId id="490" r:id="rId38"/>
    <p:sldId id="491" r:id="rId39"/>
    <p:sldId id="330" r:id="rId40"/>
    <p:sldId id="347" r:id="rId41"/>
    <p:sldId id="350" r:id="rId42"/>
    <p:sldId id="351" r:id="rId43"/>
    <p:sldId id="352" r:id="rId44"/>
    <p:sldId id="426" r:id="rId45"/>
    <p:sldId id="447" r:id="rId46"/>
    <p:sldId id="587" r:id="rId47"/>
    <p:sldId id="588" r:id="rId48"/>
    <p:sldId id="589" r:id="rId49"/>
    <p:sldId id="590" r:id="rId50"/>
    <p:sldId id="598" r:id="rId51"/>
    <p:sldId id="669" r:id="rId52"/>
    <p:sldId id="616" r:id="rId53"/>
    <p:sldId id="617" r:id="rId54"/>
    <p:sldId id="670" r:id="rId55"/>
    <p:sldId id="618" r:id="rId56"/>
    <p:sldId id="671" r:id="rId57"/>
    <p:sldId id="619" r:id="rId58"/>
    <p:sldId id="672" r:id="rId59"/>
    <p:sldId id="620" r:id="rId60"/>
    <p:sldId id="621" r:id="rId61"/>
    <p:sldId id="622" r:id="rId62"/>
    <p:sldId id="623" r:id="rId63"/>
    <p:sldId id="624" r:id="rId64"/>
    <p:sldId id="625" r:id="rId65"/>
    <p:sldId id="626" r:id="rId66"/>
    <p:sldId id="627" r:id="rId67"/>
    <p:sldId id="628" r:id="rId68"/>
    <p:sldId id="629" r:id="rId69"/>
    <p:sldId id="659" r:id="rId70"/>
    <p:sldId id="630" r:id="rId71"/>
    <p:sldId id="631" r:id="rId72"/>
    <p:sldId id="632" r:id="rId73"/>
    <p:sldId id="633" r:id="rId74"/>
    <p:sldId id="634" r:id="rId75"/>
    <p:sldId id="635" r:id="rId76"/>
    <p:sldId id="636" r:id="rId77"/>
    <p:sldId id="637" r:id="rId78"/>
    <p:sldId id="644" r:id="rId79"/>
    <p:sldId id="646" r:id="rId80"/>
    <p:sldId id="641" r:id="rId81"/>
    <p:sldId id="648" r:id="rId82"/>
    <p:sldId id="649" r:id="rId83"/>
    <p:sldId id="650" r:id="rId84"/>
    <p:sldId id="485" r:id="rId85"/>
    <p:sldId id="467" r:id="rId86"/>
    <p:sldId id="606" r:id="rId87"/>
    <p:sldId id="443" r:id="rId88"/>
    <p:sldId id="472" r:id="rId89"/>
    <p:sldId id="660" r:id="rId90"/>
    <p:sldId id="651" r:id="rId91"/>
    <p:sldId id="676" r:id="rId92"/>
    <p:sldId id="678" r:id="rId93"/>
    <p:sldId id="677" r:id="rId94"/>
    <p:sldId id="441" r:id="rId95"/>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3300"/>
    <a:srgbClr val="FF9933"/>
    <a:srgbClr val="FF66FF"/>
    <a:srgbClr val="F2F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9" autoAdjust="0"/>
    <p:restoredTop sz="94660"/>
  </p:normalViewPr>
  <p:slideViewPr>
    <p:cSldViewPr>
      <p:cViewPr>
        <p:scale>
          <a:sx n="90" d="100"/>
          <a:sy n="90" d="100"/>
        </p:scale>
        <p:origin x="-1229" y="-1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bwMode="auto">
          <a:xfrm>
            <a:off x="0" y="0"/>
            <a:ext cx="3067050" cy="468313"/>
          </a:xfrm>
          <a:prstGeom prst="rect">
            <a:avLst/>
          </a:prstGeom>
          <a:noFill/>
          <a:ln>
            <a:noFill/>
          </a:ln>
          <a:effectLst/>
          <a:extLst/>
        </p:spPr>
        <p:txBody>
          <a:bodyPr vert="horz" wrap="square" lIns="93932" tIns="46966" rIns="93932" bIns="46966" numCol="1" anchor="t" anchorCtr="0" compatLnSpc="1">
            <a:prstTxWarp prst="textNoShape">
              <a:avLst/>
            </a:prstTxWarp>
          </a:bodyPr>
          <a:lstStyle>
            <a:lvl1pPr defTabSz="939411" eaLnBrk="1" hangingPunct="1">
              <a:defRPr sz="1200">
                <a:cs typeface="+mn-cs"/>
              </a:defRPr>
            </a:lvl1pPr>
          </a:lstStyle>
          <a:p>
            <a:pPr>
              <a:defRPr/>
            </a:pPr>
            <a:endParaRPr lang="en-US"/>
          </a:p>
        </p:txBody>
      </p:sp>
      <p:sp>
        <p:nvSpPr>
          <p:cNvPr id="198659" name="Rectangle 3"/>
          <p:cNvSpPr>
            <a:spLocks noGrp="1" noChangeArrowheads="1"/>
          </p:cNvSpPr>
          <p:nvPr>
            <p:ph type="dt" idx="1"/>
          </p:nvPr>
        </p:nvSpPr>
        <p:spPr bwMode="auto">
          <a:xfrm>
            <a:off x="4008438" y="0"/>
            <a:ext cx="3067050" cy="468313"/>
          </a:xfrm>
          <a:prstGeom prst="rect">
            <a:avLst/>
          </a:prstGeom>
          <a:noFill/>
          <a:ln>
            <a:noFill/>
          </a:ln>
          <a:effectLst/>
          <a:extLst/>
        </p:spPr>
        <p:txBody>
          <a:bodyPr vert="horz" wrap="square" lIns="93932" tIns="46966" rIns="93932" bIns="46966" numCol="1" anchor="t" anchorCtr="0" compatLnSpc="1">
            <a:prstTxWarp prst="textNoShape">
              <a:avLst/>
            </a:prstTxWarp>
          </a:bodyPr>
          <a:lstStyle>
            <a:lvl1pPr algn="r" defTabSz="939411" eaLnBrk="1" hangingPunct="1">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198661" name="Rectangle 5"/>
          <p:cNvSpPr>
            <a:spLocks noGrp="1" noChangeArrowheads="1"/>
          </p:cNvSpPr>
          <p:nvPr>
            <p:ph type="body" sz="quarter" idx="3"/>
          </p:nvPr>
        </p:nvSpPr>
        <p:spPr bwMode="auto">
          <a:xfrm>
            <a:off x="708025" y="4448175"/>
            <a:ext cx="5661025" cy="4213225"/>
          </a:xfrm>
          <a:prstGeom prst="rect">
            <a:avLst/>
          </a:prstGeom>
          <a:noFill/>
          <a:ln>
            <a:noFill/>
          </a:ln>
          <a:effectLst/>
          <a:extLst/>
        </p:spPr>
        <p:txBody>
          <a:bodyPr vert="horz" wrap="square" lIns="93932" tIns="46966" rIns="93932" bIns="469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8662" name="Rectangle 6"/>
          <p:cNvSpPr>
            <a:spLocks noGrp="1" noChangeArrowheads="1"/>
          </p:cNvSpPr>
          <p:nvPr>
            <p:ph type="ftr" sz="quarter" idx="4"/>
          </p:nvPr>
        </p:nvSpPr>
        <p:spPr bwMode="auto">
          <a:xfrm>
            <a:off x="0" y="8893175"/>
            <a:ext cx="3067050" cy="468313"/>
          </a:xfrm>
          <a:prstGeom prst="rect">
            <a:avLst/>
          </a:prstGeom>
          <a:noFill/>
          <a:ln>
            <a:noFill/>
          </a:ln>
          <a:effectLst/>
          <a:extLst/>
        </p:spPr>
        <p:txBody>
          <a:bodyPr vert="horz" wrap="square" lIns="93932" tIns="46966" rIns="93932" bIns="46966" numCol="1" anchor="b" anchorCtr="0" compatLnSpc="1">
            <a:prstTxWarp prst="textNoShape">
              <a:avLst/>
            </a:prstTxWarp>
          </a:bodyPr>
          <a:lstStyle>
            <a:lvl1pPr defTabSz="939411" eaLnBrk="1" hangingPunct="1">
              <a:defRPr sz="1200">
                <a:cs typeface="+mn-cs"/>
              </a:defRPr>
            </a:lvl1pPr>
          </a:lstStyle>
          <a:p>
            <a:pPr>
              <a:defRPr/>
            </a:pPr>
            <a:endParaRPr lang="en-US"/>
          </a:p>
        </p:txBody>
      </p:sp>
      <p:sp>
        <p:nvSpPr>
          <p:cNvPr id="198663" name="Rectangle 7"/>
          <p:cNvSpPr>
            <a:spLocks noGrp="1" noChangeArrowheads="1"/>
          </p:cNvSpPr>
          <p:nvPr>
            <p:ph type="sldNum" sz="quarter" idx="5"/>
          </p:nvPr>
        </p:nvSpPr>
        <p:spPr bwMode="auto">
          <a:xfrm>
            <a:off x="4008438" y="8893175"/>
            <a:ext cx="3067050" cy="468313"/>
          </a:xfrm>
          <a:prstGeom prst="rect">
            <a:avLst/>
          </a:prstGeom>
          <a:noFill/>
          <a:ln>
            <a:noFill/>
          </a:ln>
          <a:effectLst/>
          <a:extLst/>
        </p:spPr>
        <p:txBody>
          <a:bodyPr vert="horz" wrap="square" lIns="93932" tIns="46966" rIns="93932" bIns="46966" numCol="1" anchor="b" anchorCtr="0" compatLnSpc="1">
            <a:prstTxWarp prst="textNoShape">
              <a:avLst/>
            </a:prstTxWarp>
          </a:bodyPr>
          <a:lstStyle>
            <a:lvl1pPr algn="r" defTabSz="939411" eaLnBrk="1" hangingPunct="1">
              <a:defRPr sz="1200">
                <a:cs typeface="+mn-cs"/>
              </a:defRPr>
            </a:lvl1pPr>
          </a:lstStyle>
          <a:p>
            <a:pPr>
              <a:defRPr/>
            </a:pPr>
            <a:fld id="{DE666D67-C4D4-4734-AFC5-BA154D750DB4}" type="slidenum">
              <a:rPr lang="en-US"/>
              <a:pPr>
                <a:defRPr/>
              </a:pPr>
              <a:t>‹#›</a:t>
            </a:fld>
            <a:endParaRPr lang="en-US"/>
          </a:p>
        </p:txBody>
      </p:sp>
    </p:spTree>
    <p:extLst>
      <p:ext uri="{BB962C8B-B14F-4D97-AF65-F5344CB8AC3E}">
        <p14:creationId xmlns:p14="http://schemas.microsoft.com/office/powerpoint/2010/main" val="3558073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pPr defTabSz="938213"/>
            <a:fld id="{52375A59-84BE-445A-916A-F6DFE268F2C8}" type="slidenum">
              <a:rPr lang="en-US" smtClean="0">
                <a:cs typeface="Arial" charset="0"/>
              </a:rPr>
              <a:pPr defTabSz="938213"/>
              <a:t>5</a:t>
            </a:fld>
            <a:endParaRPr lang="en-US" smtClean="0">
              <a:cs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781E9B-005F-4F4C-8426-9A2E794DCD6B}" type="slidenum">
              <a:rPr lang="en-US" smtClean="0"/>
              <a:pPr>
                <a:defRPr/>
              </a:pPr>
              <a:t>‹#›</a:t>
            </a:fld>
            <a:endParaRPr lang="en-US"/>
          </a:p>
        </p:txBody>
      </p:sp>
    </p:spTree>
    <p:extLst>
      <p:ext uri="{BB962C8B-B14F-4D97-AF65-F5344CB8AC3E}">
        <p14:creationId xmlns:p14="http://schemas.microsoft.com/office/powerpoint/2010/main" val="4141941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F6E8D-F4D9-4E6F-B273-A681F7EC8856}" type="slidenum">
              <a:rPr lang="en-US" smtClean="0"/>
              <a:pPr>
                <a:defRPr/>
              </a:pPr>
              <a:t>‹#›</a:t>
            </a:fld>
            <a:endParaRPr lang="en-US"/>
          </a:p>
        </p:txBody>
      </p:sp>
    </p:spTree>
    <p:extLst>
      <p:ext uri="{BB962C8B-B14F-4D97-AF65-F5344CB8AC3E}">
        <p14:creationId xmlns:p14="http://schemas.microsoft.com/office/powerpoint/2010/main" val="2255171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F66C1C-688B-4F3D-A5A7-563BEE15EB4E}" type="slidenum">
              <a:rPr lang="en-US" smtClean="0"/>
              <a:pPr>
                <a:defRPr/>
              </a:pPr>
              <a:t>‹#›</a:t>
            </a:fld>
            <a:endParaRPr lang="en-US"/>
          </a:p>
        </p:txBody>
      </p:sp>
    </p:spTree>
    <p:extLst>
      <p:ext uri="{BB962C8B-B14F-4D97-AF65-F5344CB8AC3E}">
        <p14:creationId xmlns:p14="http://schemas.microsoft.com/office/powerpoint/2010/main" val="14247754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4E0E9F-6851-4660-A95E-43F4E537C606}" type="slidenum">
              <a:rPr lang="en-US" smtClean="0"/>
              <a:pPr>
                <a:defRPr/>
              </a:pPr>
              <a:t>‹#›</a:t>
            </a:fld>
            <a:endParaRPr lang="en-US"/>
          </a:p>
        </p:txBody>
      </p:sp>
    </p:spTree>
    <p:extLst>
      <p:ext uri="{BB962C8B-B14F-4D97-AF65-F5344CB8AC3E}">
        <p14:creationId xmlns:p14="http://schemas.microsoft.com/office/powerpoint/2010/main" val="708395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8C26C3-A0BE-4C2A-BD1F-9A1FD18DEEA3}" type="slidenum">
              <a:rPr lang="en-US" smtClean="0"/>
              <a:pPr>
                <a:defRPr/>
              </a:pPr>
              <a:t>‹#›</a:t>
            </a:fld>
            <a:endParaRPr lang="en-US"/>
          </a:p>
        </p:txBody>
      </p:sp>
    </p:spTree>
    <p:extLst>
      <p:ext uri="{BB962C8B-B14F-4D97-AF65-F5344CB8AC3E}">
        <p14:creationId xmlns:p14="http://schemas.microsoft.com/office/powerpoint/2010/main" val="11168975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CC2D50-5DFB-4F5D-82AE-E742C1979890}" type="slidenum">
              <a:rPr lang="en-US" smtClean="0"/>
              <a:pPr>
                <a:defRPr/>
              </a:pPr>
              <a:t>‹#›</a:t>
            </a:fld>
            <a:endParaRPr lang="en-US"/>
          </a:p>
        </p:txBody>
      </p:sp>
    </p:spTree>
    <p:extLst>
      <p:ext uri="{BB962C8B-B14F-4D97-AF65-F5344CB8AC3E}">
        <p14:creationId xmlns:p14="http://schemas.microsoft.com/office/powerpoint/2010/main" val="20985278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0CC1986-5DEB-4752-B65C-5EBD901BB633}" type="slidenum">
              <a:rPr lang="en-US" smtClean="0"/>
              <a:pPr>
                <a:defRPr/>
              </a:pPr>
              <a:t>‹#›</a:t>
            </a:fld>
            <a:endParaRPr lang="en-US"/>
          </a:p>
        </p:txBody>
      </p:sp>
    </p:spTree>
    <p:extLst>
      <p:ext uri="{BB962C8B-B14F-4D97-AF65-F5344CB8AC3E}">
        <p14:creationId xmlns:p14="http://schemas.microsoft.com/office/powerpoint/2010/main" val="3482575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A80857-7197-4C96-AE4B-5F3CB7BA22B9}" type="slidenum">
              <a:rPr lang="en-US" smtClean="0"/>
              <a:pPr>
                <a:defRPr/>
              </a:pPr>
              <a:t>‹#›</a:t>
            </a:fld>
            <a:endParaRPr lang="en-US"/>
          </a:p>
        </p:txBody>
      </p:sp>
    </p:spTree>
    <p:extLst>
      <p:ext uri="{BB962C8B-B14F-4D97-AF65-F5344CB8AC3E}">
        <p14:creationId xmlns:p14="http://schemas.microsoft.com/office/powerpoint/2010/main" val="2323355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B38E0A0-EF3C-44E6-98EB-6723B3517742}" type="slidenum">
              <a:rPr lang="en-US" smtClean="0"/>
              <a:pPr>
                <a:defRPr/>
              </a:pPr>
              <a:t>‹#›</a:t>
            </a:fld>
            <a:endParaRPr lang="en-US"/>
          </a:p>
        </p:txBody>
      </p:sp>
    </p:spTree>
    <p:extLst>
      <p:ext uri="{BB962C8B-B14F-4D97-AF65-F5344CB8AC3E}">
        <p14:creationId xmlns:p14="http://schemas.microsoft.com/office/powerpoint/2010/main" val="4107665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1B66D9E-8E9C-4501-BF71-E5D1DD20C32F}" type="slidenum">
              <a:rPr lang="en-US" smtClean="0"/>
              <a:pPr>
                <a:defRPr/>
              </a:pPr>
              <a:t>‹#›</a:t>
            </a:fld>
            <a:endParaRPr lang="en-US"/>
          </a:p>
        </p:txBody>
      </p:sp>
    </p:spTree>
    <p:extLst>
      <p:ext uri="{BB962C8B-B14F-4D97-AF65-F5344CB8AC3E}">
        <p14:creationId xmlns:p14="http://schemas.microsoft.com/office/powerpoint/2010/main" val="1158943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E4A1C3-829C-4575-951A-C22B269462F7}" type="slidenum">
              <a:rPr lang="en-US" smtClean="0"/>
              <a:pPr>
                <a:defRPr/>
              </a:pPr>
              <a:t>‹#›</a:t>
            </a:fld>
            <a:endParaRPr lang="en-US"/>
          </a:p>
        </p:txBody>
      </p:sp>
    </p:spTree>
    <p:extLst>
      <p:ext uri="{BB962C8B-B14F-4D97-AF65-F5344CB8AC3E}">
        <p14:creationId xmlns:p14="http://schemas.microsoft.com/office/powerpoint/2010/main" val="14337882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3F1E976-F0C0-4098-AB1C-0D3B57B2C422}" type="slidenum">
              <a:rPr lang="en-US" smtClean="0"/>
              <a:pPr>
                <a:defRPr/>
              </a:pPr>
              <a:t>‹#›</a:t>
            </a:fld>
            <a:endParaRPr lang="en-US"/>
          </a:p>
        </p:txBody>
      </p:sp>
    </p:spTree>
    <p:extLst>
      <p:ext uri="{BB962C8B-B14F-4D97-AF65-F5344CB8AC3E}">
        <p14:creationId xmlns:p14="http://schemas.microsoft.com/office/powerpoint/2010/main" val="40789538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willowspringscc@cocentral.com" TargetMode="External"/><Relationship Id="rId2" Type="http://schemas.openxmlformats.org/officeDocument/2006/relationships/hyperlink" Target="mailto:rdbwcc00@aol.com" TargetMode="External"/><Relationship Id="rId1" Type="http://schemas.openxmlformats.org/officeDocument/2006/relationships/slideLayout" Target="../slideLayouts/slideLayout7.xml"/><Relationship Id="rId5" Type="http://schemas.openxmlformats.org/officeDocument/2006/relationships/hyperlink" Target="mailto:neatman@moreheadcitycc.com" TargetMode="External"/><Relationship Id="rId4" Type="http://schemas.openxmlformats.org/officeDocument/2006/relationships/hyperlink" Target="mailto:golfpro@greenvillecountryclub.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arolinasgolf.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sga.org/workarea/linkit.aspx?linkidentifier=id&amp;itemid=14253"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sga.org/workarea/linkit.aspx?linkidentifier=id&amp;itemid=14253"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hintpp.com/carolinasgolf/TPPTeamClubPlay/logon.aspx?ReturnUrl=/carolinasgolf/TPPTeamClubPlay/LeagueSelect.asp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8874089" cy="5161244"/>
          </a:xfrm>
          <a:prstGeom prst="rect">
            <a:avLst/>
          </a:prstGeom>
          <a:scene3d>
            <a:camera prst="orthographicFront">
              <a:rot lat="0" lon="0" rev="0"/>
            </a:camera>
            <a:lightRig rig="threePt" dir="t"/>
          </a:scene3d>
        </p:spPr>
      </p:pic>
      <p:sp>
        <p:nvSpPr>
          <p:cNvPr id="3" name="Rectangle 1"/>
          <p:cNvSpPr>
            <a:spLocks noChangeArrowheads="1"/>
          </p:cNvSpPr>
          <p:nvPr/>
        </p:nvSpPr>
        <p:spPr bwMode="auto">
          <a:xfrm>
            <a:off x="152400" y="6004027"/>
            <a:ext cx="883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sng"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The 1857 Grand National – Inter-club Tournament</a:t>
            </a:r>
            <a:endParaRPr kumimoji="0" lang="en-US" altLang="en-US" sz="600" b="0" i="0"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Competitors in the 1857 inter-club tournament, the first such amateur tournament held at St. Andrews.</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5"/>
          <p:cNvSpPr txBox="1">
            <a:spLocks noChangeArrowheads="1"/>
          </p:cNvSpPr>
          <p:nvPr/>
        </p:nvSpPr>
        <p:spPr>
          <a:xfrm>
            <a:off x="340360" y="-60959"/>
            <a:ext cx="8534400" cy="7620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fontAlgn="auto">
              <a:spcAft>
                <a:spcPts val="0"/>
              </a:spcAft>
              <a:buFontTx/>
              <a:buNone/>
              <a:defRPr/>
            </a:pPr>
            <a:r>
              <a:rPr lang="en-US" sz="2000" b="1" i="1" dirty="0" smtClean="0"/>
              <a:t>CGA Interclub Captains Meeting 2018</a:t>
            </a:r>
          </a:p>
          <a:p>
            <a:pPr algn="ctr" fontAlgn="auto">
              <a:spcAft>
                <a:spcPts val="0"/>
              </a:spcAft>
              <a:buFontTx/>
              <a:buNone/>
              <a:defRPr/>
            </a:pPr>
            <a:r>
              <a:rPr lang="en-US" sz="2000" b="1" i="1" dirty="0" smtClean="0">
                <a:effectLst>
                  <a:outerShdw blurRad="38100" dist="38100" dir="2700000" algn="tl">
                    <a:srgbClr val="C0C0C0"/>
                  </a:outerShdw>
                </a:effectLst>
              </a:rPr>
              <a:t>(</a:t>
            </a:r>
            <a:r>
              <a:rPr lang="en-US" sz="2000" b="1" i="1" dirty="0" smtClean="0">
                <a:solidFill>
                  <a:srgbClr val="0070C0"/>
                </a:solidFill>
                <a:effectLst>
                  <a:outerShdw blurRad="38100" dist="38100" dir="2700000" algn="tl">
                    <a:srgbClr val="C0C0C0"/>
                  </a:outerShdw>
                </a:effectLst>
              </a:rPr>
              <a:t>Regular</a:t>
            </a:r>
            <a:r>
              <a:rPr lang="en-US" sz="2000" b="1" i="1" dirty="0" smtClean="0">
                <a:effectLst>
                  <a:outerShdw blurRad="38100" dist="38100" dir="2700000" algn="tl">
                    <a:srgbClr val="C0C0C0"/>
                  </a:outerShdw>
                </a:effectLst>
              </a:rPr>
              <a:t> &amp; </a:t>
            </a:r>
            <a:r>
              <a:rPr lang="en-US" sz="2000" b="1" i="1" dirty="0" smtClean="0">
                <a:solidFill>
                  <a:srgbClr val="FF0000"/>
                </a:solidFill>
                <a:effectLst>
                  <a:outerShdw blurRad="38100" dist="38100" dir="2700000" algn="tl">
                    <a:srgbClr val="C0C0C0"/>
                  </a:outerShdw>
                </a:effectLst>
              </a:rPr>
              <a:t>Senior</a:t>
            </a:r>
            <a:r>
              <a:rPr lang="en-US" sz="2000" b="1" i="1" dirty="0" smtClean="0">
                <a:effectLst>
                  <a:outerShdw blurRad="38100" dist="38100" dir="2700000" algn="tl">
                    <a:srgbClr val="C0C0C0"/>
                  </a:outerShdw>
                </a:effectLst>
              </a:rPr>
              <a:t> Competitions)</a:t>
            </a:r>
            <a:endParaRPr lang="en-US" sz="2000" b="1" i="1" dirty="0">
              <a:effectLst>
                <a:outerShdw blurRad="38100" dist="38100" dir="2700000" algn="tl">
                  <a:srgbClr val="C0C0C0"/>
                </a:outerShdw>
              </a:effectLst>
            </a:endParaRPr>
          </a:p>
        </p:txBody>
      </p:sp>
      <p:pic>
        <p:nvPicPr>
          <p:cNvPr id="5" name="Picture 14" descr="CGA NEW - Color"/>
          <p:cNvPicPr>
            <a:picLocks noChangeAspect="1" noChangeArrowheads="1"/>
          </p:cNvPicPr>
          <p:nvPr/>
        </p:nvPicPr>
        <p:blipFill>
          <a:blip r:embed="rId3"/>
          <a:srcRect/>
          <a:stretch>
            <a:fillRect/>
          </a:stretch>
        </p:blipFill>
        <p:spPr bwMode="auto">
          <a:xfrm>
            <a:off x="457200" y="38100"/>
            <a:ext cx="609600" cy="609600"/>
          </a:xfrm>
          <a:prstGeom prst="rect">
            <a:avLst/>
          </a:prstGeom>
          <a:noFill/>
          <a:ln w="9525">
            <a:noFill/>
            <a:miter lim="800000"/>
            <a:headEnd/>
            <a:tailEnd/>
          </a:ln>
        </p:spPr>
      </p:pic>
    </p:spTree>
    <p:extLst>
      <p:ext uri="{BB962C8B-B14F-4D97-AF65-F5344CB8AC3E}">
        <p14:creationId xmlns:p14="http://schemas.microsoft.com/office/powerpoint/2010/main" val="2948928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3048" name="Group 1272"/>
          <p:cNvGraphicFramePr>
            <a:graphicFrameLocks noGrp="1"/>
          </p:cNvGraphicFramePr>
          <p:nvPr/>
        </p:nvGraphicFramePr>
        <p:xfrm>
          <a:off x="142875" y="1857375"/>
          <a:ext cx="8858250" cy="3161986"/>
        </p:xfrm>
        <a:graphic>
          <a:graphicData uri="http://schemas.openxmlformats.org/drawingml/2006/table">
            <a:tbl>
              <a:tblPr/>
              <a:tblGrid>
                <a:gridCol w="482600"/>
                <a:gridCol w="1120775"/>
                <a:gridCol w="1050925"/>
                <a:gridCol w="631825"/>
                <a:gridCol w="1214438"/>
                <a:gridCol w="822325"/>
                <a:gridCol w="933450"/>
                <a:gridCol w="1779587"/>
                <a:gridCol w="822325"/>
              </a:tblGrid>
              <a:tr h="4095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700" b="1" i="1" u="none" strike="noStrike" cap="none" normalizeH="0" baseline="0" smtClean="0">
                          <a:ln>
                            <a:noFill/>
                          </a:ln>
                          <a:solidFill>
                            <a:schemeClr val="tx1"/>
                          </a:solidFill>
                          <a:effectLst/>
                          <a:latin typeface="Arial" charset="0"/>
                          <a:cs typeface="Arial" charset="0"/>
                        </a:rPr>
                        <a:t>Group</a:t>
                      </a:r>
                      <a:endParaRPr kumimoji="0" lang="en-US" sz="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Eastern Region</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City, State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Name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email</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Captain phone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Name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email</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smtClean="0">
                          <a:ln>
                            <a:noFill/>
                          </a:ln>
                          <a:solidFill>
                            <a:schemeClr val="tx1"/>
                          </a:solidFill>
                          <a:effectLst/>
                          <a:latin typeface="Arial" charset="0"/>
                          <a:cs typeface="Arial" charset="0"/>
                        </a:rPr>
                        <a:t>Pro phone</a:t>
                      </a:r>
                      <a:endParaRPr kumimoji="0" lang="en-US" sz="8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Birchwood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Nash,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Randy Davis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2"/>
                        </a:rPr>
                        <a:t>rdbwcc00@aol.com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Coharie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Clinton,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Jackie Parrish</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pgaprofessional@embarqmail.com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910-592-6772</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Dickie Walters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pgaprofessional@embarqmail.com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910-592-2951</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Southern Wayne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Mt. Olive,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Kevin Kornegay</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Howard A. Hunt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csouthernwayne@nc.rr.com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9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U</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Willow Springs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Wilson,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Jimmy Gurkin</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hlinkClick r:id="rId3"/>
                        </a:rPr>
                        <a:t>willowspringscc@cocentral.com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Greenville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Greenville,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Brady Pinner</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4"/>
                        </a:rPr>
                        <a:t>golfpro@greenvillecountryclub.com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Kinston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Kinston,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Burt Williams</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bwilliams@kinstoncc.com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Morehead City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Morehead City,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Nick Eatman</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FF"/>
                          </a:solidFill>
                          <a:effectLst/>
                          <a:latin typeface="Arial" charset="0"/>
                          <a:cs typeface="Arial" charset="0"/>
                          <a:hlinkClick r:id="rId5"/>
                        </a:rPr>
                        <a:t>neatman@moreheadcitycc.com</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V</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New Bern CC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New Bern, NC</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Alan Ferebee</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aferebee@suddenlink.net</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3039" name="Rectangle 1263"/>
          <p:cNvSpPr>
            <a:spLocks noChangeArrowheads="1"/>
          </p:cNvSpPr>
          <p:nvPr/>
        </p:nvSpPr>
        <p:spPr bwMode="auto">
          <a:xfrm>
            <a:off x="2895600" y="914400"/>
            <a:ext cx="4071938" cy="274638"/>
          </a:xfrm>
          <a:prstGeom prst="rect">
            <a:avLst/>
          </a:prstGeom>
          <a:noFill/>
          <a:ln>
            <a:noFill/>
          </a:ln>
          <a:effectLst/>
          <a:extLst/>
        </p:spPr>
        <p:txBody>
          <a:bodyPr wrap="none">
            <a:spAutoFit/>
          </a:bodyPr>
          <a:lstStyle/>
          <a:p>
            <a:pPr eaLnBrk="0" hangingPunct="0">
              <a:defRPr/>
            </a:pPr>
            <a:r>
              <a:rPr lang="en-US" b="1">
                <a:effectLst>
                  <a:outerShdw blurRad="38100" dist="38100" dir="2700000" algn="tl">
                    <a:srgbClr val="C0C0C0"/>
                  </a:outerShdw>
                </a:effectLst>
                <a:cs typeface="+mn-cs"/>
              </a:rPr>
              <a:t>Verify Contact Information</a:t>
            </a: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p:txBody>
          <a:bodyPr/>
          <a:lstStyle/>
          <a:p>
            <a:pPr eaLnBrk="1" hangingPunct="1">
              <a:defRPr/>
            </a:pPr>
            <a:r>
              <a:rPr lang="en-US" sz="3600" b="1" dirty="0" smtClean="0">
                <a:effectLst>
                  <a:outerShdw blurRad="38100" dist="38100" dir="2700000" algn="tl">
                    <a:srgbClr val="C0C0C0"/>
                  </a:outerShdw>
                </a:effectLst>
              </a:rPr>
              <a:t>Captains Contact Info:</a:t>
            </a:r>
          </a:p>
          <a:p>
            <a:pPr lvl="1" eaLnBrk="1" hangingPunct="1">
              <a:defRPr/>
            </a:pPr>
            <a:r>
              <a:rPr lang="en-US" sz="2200" b="1" dirty="0" smtClean="0">
                <a:solidFill>
                  <a:srgbClr val="FF0000"/>
                </a:solidFill>
                <a:effectLst>
                  <a:outerShdw blurRad="38100" dist="38100" dir="2700000" algn="tl">
                    <a:srgbClr val="C0C0C0"/>
                  </a:outerShdw>
                </a:effectLst>
                <a:hlinkClick r:id="rId2"/>
              </a:rPr>
              <a:t>www.carolinasgolf.org</a:t>
            </a:r>
            <a:endParaRPr lang="en-US" sz="2200" b="1" dirty="0" smtClean="0">
              <a:solidFill>
                <a:srgbClr val="FF0000"/>
              </a:solidFill>
              <a:effectLst>
                <a:outerShdw blurRad="38100" dist="38100" dir="2700000" algn="tl">
                  <a:srgbClr val="C0C0C0"/>
                </a:outerShdw>
              </a:effectLst>
            </a:endParaRPr>
          </a:p>
          <a:p>
            <a:pPr lvl="2" eaLnBrk="1" hangingPunct="1">
              <a:defRPr/>
            </a:pPr>
            <a:r>
              <a:rPr lang="en-US" b="1" dirty="0" smtClean="0">
                <a:effectLst>
                  <a:outerShdw blurRad="38100" dist="38100" dir="2700000" algn="tl">
                    <a:srgbClr val="C0C0C0"/>
                  </a:outerShdw>
                </a:effectLst>
              </a:rPr>
              <a:t>Click on: </a:t>
            </a:r>
            <a:r>
              <a:rPr lang="en-US" b="1" dirty="0" smtClean="0">
                <a:solidFill>
                  <a:srgbClr val="FF0000"/>
                </a:solidFill>
                <a:effectLst>
                  <a:outerShdw blurRad="38100" dist="38100" dir="2700000" algn="tl">
                    <a:srgbClr val="C0C0C0"/>
                  </a:outerShdw>
                </a:effectLst>
              </a:rPr>
              <a:t>Tournaments</a:t>
            </a:r>
          </a:p>
          <a:p>
            <a:pPr lvl="3" eaLnBrk="1" hangingPunct="1">
              <a:defRPr/>
            </a:pPr>
            <a:r>
              <a:rPr lang="en-US" sz="2400" b="1" dirty="0" smtClean="0">
                <a:effectLst>
                  <a:outerShdw blurRad="38100" dist="38100" dir="2700000" algn="tl">
                    <a:srgbClr val="C0C0C0"/>
                  </a:outerShdw>
                </a:effectLst>
              </a:rPr>
              <a:t>Click on: </a:t>
            </a:r>
            <a:r>
              <a:rPr lang="en-US" sz="2400" b="1" dirty="0" smtClean="0">
                <a:solidFill>
                  <a:srgbClr val="7030A0"/>
                </a:solidFill>
                <a:effectLst>
                  <a:outerShdw blurRad="38100" dist="38100" dir="2700000" algn="tl">
                    <a:srgbClr val="C0C0C0"/>
                  </a:outerShdw>
                </a:effectLst>
              </a:rPr>
              <a:t>Interclub</a:t>
            </a:r>
          </a:p>
          <a:p>
            <a:pPr lvl="4" eaLnBrk="1" hangingPunct="1">
              <a:defRPr/>
            </a:pPr>
            <a:r>
              <a:rPr lang="en-US" sz="2400" b="1" dirty="0" smtClean="0">
                <a:effectLst>
                  <a:outerShdw blurRad="38100" dist="38100" dir="2700000" algn="tl">
                    <a:srgbClr val="C0C0C0"/>
                  </a:outerShdw>
                </a:effectLst>
              </a:rPr>
              <a:t>Click on: </a:t>
            </a:r>
            <a:r>
              <a:rPr lang="en-US" sz="2400" b="1" dirty="0" smtClean="0">
                <a:solidFill>
                  <a:srgbClr val="0070C0"/>
                </a:solidFill>
                <a:effectLst>
                  <a:outerShdw blurRad="38100" dist="38100" dir="2700000" algn="tl">
                    <a:srgbClr val="C0C0C0"/>
                  </a:outerShdw>
                </a:effectLst>
              </a:rPr>
              <a:t>Captains Contact Information</a:t>
            </a:r>
          </a:p>
          <a:p>
            <a:pPr lvl="1" eaLnBrk="1" hangingPunct="1">
              <a:defRPr/>
            </a:pPr>
            <a:endParaRPr lang="en-US" sz="2400" b="1" dirty="0" smtClean="0">
              <a:effectLst>
                <a:outerShdw blurRad="38100" dist="38100" dir="2700000" algn="tl">
                  <a:srgbClr val="C0C0C0"/>
                </a:outerShdw>
              </a:effectLst>
            </a:endParaRPr>
          </a:p>
          <a:p>
            <a:pPr lvl="1" eaLnBrk="1" hangingPunct="1">
              <a:defRPr/>
            </a:pPr>
            <a:r>
              <a:rPr lang="en-US" sz="3600" b="1" dirty="0" smtClean="0">
                <a:effectLst>
                  <a:outerShdw blurRad="38100" dist="38100" dir="2700000" algn="tl">
                    <a:srgbClr val="C0C0C0"/>
                  </a:outerShdw>
                </a:effectLst>
              </a:rPr>
              <a:t>Password protected (</a:t>
            </a:r>
            <a:r>
              <a:rPr lang="en-US" sz="3600" b="1" u="sng" dirty="0" smtClean="0">
                <a:effectLst>
                  <a:outerShdw blurRad="38100" dist="38100" dir="2700000" algn="tl">
                    <a:srgbClr val="C0C0C0"/>
                  </a:outerShdw>
                </a:effectLst>
              </a:rPr>
              <a:t>I</a:t>
            </a:r>
            <a:r>
              <a:rPr lang="en-US" sz="3600" b="1" dirty="0" smtClean="0">
                <a:effectLst>
                  <a:outerShdw blurRad="38100" dist="38100" dir="2700000" algn="tl">
                    <a:srgbClr val="C0C0C0"/>
                  </a:outerShdw>
                </a:effectLst>
              </a:rPr>
              <a:t>nterclub)</a:t>
            </a:r>
          </a:p>
          <a:p>
            <a:pPr lvl="1" eaLnBrk="1" hangingPunct="1">
              <a:defRPr/>
            </a:pPr>
            <a:r>
              <a:rPr lang="en-US" sz="3600" b="1" dirty="0" smtClean="0">
                <a:effectLst>
                  <a:outerShdw blurRad="38100" dist="38100" dir="2700000" algn="tl">
                    <a:srgbClr val="C0C0C0"/>
                  </a:outerShdw>
                </a:effectLst>
              </a:rPr>
              <a:t>If you are not receiving e-mails . . .</a:t>
            </a:r>
          </a:p>
          <a:p>
            <a:pPr lvl="1" eaLnBrk="1" hangingPunct="1">
              <a:defRPr/>
            </a:pPr>
            <a:endParaRPr lang="en-US" sz="2400" b="1" dirty="0" smtClean="0">
              <a:effectLst>
                <a:outerShdw blurRad="38100" dist="38100" dir="2700000" algn="tl">
                  <a:srgbClr val="C0C0C0"/>
                </a:outerShdw>
              </a:effectLst>
            </a:endParaRPr>
          </a:p>
        </p:txBody>
      </p:sp>
      <p:sp>
        <p:nvSpPr>
          <p:cNvPr id="2253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2532" name="Picture 8" descr="CGA NEW - Color"/>
          <p:cNvPicPr>
            <a:picLocks noChangeAspect="1" noChangeArrowheads="1"/>
          </p:cNvPicPr>
          <p:nvPr/>
        </p:nvPicPr>
        <p:blipFill>
          <a:blip r:embed="rId3"/>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839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4419600" y="914400"/>
            <a:ext cx="7620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648200" y="2514600"/>
            <a:ext cx="22098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41396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a:xfrm>
            <a:off x="457200" y="1371600"/>
            <a:ext cx="8229600" cy="4754563"/>
          </a:xfrm>
        </p:spPr>
        <p:txBody>
          <a:bodyPr/>
          <a:lstStyle/>
          <a:p>
            <a:pPr lvl="2" eaLnBrk="1" hangingPunct="1">
              <a:buFontTx/>
              <a:buNone/>
              <a:defRPr/>
            </a:pPr>
            <a:endParaRPr lang="en-US" b="1" dirty="0" smtClean="0">
              <a:effectLst>
                <a:outerShdw blurRad="38100" dist="38100" dir="2700000" algn="tl">
                  <a:srgbClr val="C0C0C0"/>
                </a:outerShdw>
              </a:effectLst>
            </a:endParaRPr>
          </a:p>
          <a:p>
            <a:pPr lvl="2" eaLnBrk="1" hangingPunct="1">
              <a:buFontTx/>
              <a:buNone/>
              <a:defRPr/>
            </a:pPr>
            <a:endParaRPr lang="en-US" b="1" dirty="0" smtClean="0">
              <a:effectLst>
                <a:outerShdw blurRad="38100" dist="38100" dir="2700000" algn="tl">
                  <a:srgbClr val="C0C0C0"/>
                </a:outerShdw>
              </a:effectLst>
            </a:endParaRPr>
          </a:p>
          <a:p>
            <a:pPr lvl="2" eaLnBrk="1" hangingPunct="1">
              <a:buFontTx/>
              <a:buNone/>
              <a:defRPr/>
            </a:pPr>
            <a:endParaRPr lang="en-US" b="1" dirty="0" smtClean="0">
              <a:effectLst>
                <a:outerShdw blurRad="38100" dist="38100" dir="2700000" algn="tl">
                  <a:srgbClr val="C0C0C0"/>
                </a:outerShdw>
              </a:effectLst>
            </a:endParaRPr>
          </a:p>
        </p:txBody>
      </p:sp>
      <p:sp>
        <p:nvSpPr>
          <p:cNvPr id="2355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154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124200" y="3048000"/>
            <a:ext cx="24765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a:xfrm>
            <a:off x="457200" y="1371600"/>
            <a:ext cx="8229600" cy="4754563"/>
          </a:xfrm>
        </p:spPr>
        <p:txBody>
          <a:bodyPr/>
          <a:lstStyle/>
          <a:p>
            <a:pPr lvl="2" eaLnBrk="1" hangingPunct="1">
              <a:buFontTx/>
              <a:buNone/>
              <a:defRPr/>
            </a:pPr>
            <a:endParaRPr lang="en-US" b="1" dirty="0" smtClean="0">
              <a:effectLst>
                <a:outerShdw blurRad="38100" dist="38100" dir="2700000" algn="tl">
                  <a:srgbClr val="C0C0C0"/>
                </a:outerShdw>
              </a:effectLst>
            </a:endParaRPr>
          </a:p>
          <a:p>
            <a:pPr lvl="2" eaLnBrk="1" hangingPunct="1">
              <a:buFontTx/>
              <a:buNone/>
              <a:defRPr/>
            </a:pPr>
            <a:endParaRPr lang="en-US" b="1" dirty="0" smtClean="0">
              <a:effectLst>
                <a:outerShdw blurRad="38100" dist="38100" dir="2700000" algn="tl">
                  <a:srgbClr val="C0C0C0"/>
                </a:outerShdw>
              </a:effectLst>
            </a:endParaRPr>
          </a:p>
          <a:p>
            <a:pPr lvl="2" eaLnBrk="1" hangingPunct="1">
              <a:buFontTx/>
              <a:buNone/>
              <a:defRPr/>
            </a:pPr>
            <a:endParaRPr lang="en-US" b="1" dirty="0" smtClean="0">
              <a:effectLst>
                <a:outerShdw blurRad="38100" dist="38100" dir="2700000" algn="tl">
                  <a:srgbClr val="C0C0C0"/>
                </a:outerShdw>
              </a:effectLst>
            </a:endParaRPr>
          </a:p>
        </p:txBody>
      </p:sp>
      <p:sp>
        <p:nvSpPr>
          <p:cNvPr id="2355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cxnSp>
        <p:nvCxnSpPr>
          <p:cNvPr id="3" name="Straight Arrow Connector 2"/>
          <p:cNvCxnSpPr/>
          <p:nvPr/>
        </p:nvCxnSpPr>
        <p:spPr>
          <a:xfrm flipV="1">
            <a:off x="3124200" y="3048000"/>
            <a:ext cx="24765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10287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3429000" y="4038600"/>
            <a:ext cx="24765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651886"/>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idx="1"/>
          </p:nvPr>
        </p:nvSpPr>
        <p:spPr>
          <a:xfrm>
            <a:off x="457200" y="731838"/>
            <a:ext cx="8229600" cy="5897562"/>
          </a:xfrm>
        </p:spPr>
        <p:txBody>
          <a:bodyPr/>
          <a:lstStyle/>
          <a:p>
            <a:pPr marL="609600" indent="-609600" algn="ctr" eaLnBrk="1" hangingPunct="1">
              <a:lnSpc>
                <a:spcPct val="80000"/>
              </a:lnSpc>
              <a:buFontTx/>
              <a:buNone/>
              <a:defRPr/>
            </a:pPr>
            <a:r>
              <a:rPr lang="en-US" sz="2000" b="1" u="sng" dirty="0" smtClean="0">
                <a:effectLst>
                  <a:outerShdw blurRad="38100" dist="38100" dir="2700000" algn="tl">
                    <a:srgbClr val="C0C0C0"/>
                  </a:outerShdw>
                </a:effectLst>
              </a:rPr>
              <a:t>26 Interclub Rules of Play </a:t>
            </a:r>
            <a:r>
              <a:rPr lang="en-US" sz="1000" b="1" dirty="0" smtClean="0"/>
              <a:t> (TABLE OF CONTENTS)</a:t>
            </a:r>
            <a:endParaRPr lang="en-US" sz="1000" dirty="0" smtClean="0"/>
          </a:p>
          <a:p>
            <a:pPr marL="628650" lvl="1" indent="-228600">
              <a:buFontTx/>
              <a:buAutoNum type="arabicPeriod"/>
              <a:defRPr/>
            </a:pPr>
            <a:endParaRPr lang="en-US" sz="900" dirty="0" smtClean="0"/>
          </a:p>
          <a:p>
            <a:pPr marL="628650" lvl="1" indent="-228600">
              <a:buFontTx/>
              <a:buAutoNum type="arabicPeriod"/>
              <a:defRPr/>
            </a:pPr>
            <a:endParaRPr lang="en-US" sz="900" dirty="0" smtClean="0"/>
          </a:p>
        </p:txBody>
      </p:sp>
      <p:sp>
        <p:nvSpPr>
          <p:cNvPr id="25602"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5604"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3226679930"/>
              </p:ext>
            </p:extLst>
          </p:nvPr>
        </p:nvGraphicFramePr>
        <p:xfrm>
          <a:off x="406400" y="1219200"/>
          <a:ext cx="8280400" cy="5176440"/>
        </p:xfrm>
        <a:graphic>
          <a:graphicData uri="http://schemas.openxmlformats.org/drawingml/2006/table">
            <a:tbl>
              <a:tblPr/>
              <a:tblGrid>
                <a:gridCol w="3307454"/>
                <a:gridCol w="535991"/>
                <a:gridCol w="627500"/>
                <a:gridCol w="3307454"/>
                <a:gridCol w="502001"/>
              </a:tblGrid>
              <a:tr h="185910">
                <a:tc gridSpan="5">
                  <a:txBody>
                    <a:bodyPr/>
                    <a:lstStyle/>
                    <a:p>
                      <a:pPr algn="ctr" fontAlgn="ctr"/>
                      <a:r>
                        <a:rPr lang="en-US" sz="1000" b="1" i="0" u="sng" strike="noStrike" dirty="0">
                          <a:solidFill>
                            <a:srgbClr val="000000"/>
                          </a:solidFill>
                          <a:effectLst/>
                          <a:latin typeface="Times New Roman"/>
                        </a:rPr>
                        <a:t>TABLE OF CONTENTS</a:t>
                      </a:r>
                    </a:p>
                  </a:txBody>
                  <a:tcPr marL="6148" marR="6148" marT="6148"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r>
              <a:tr h="171610">
                <a:tc>
                  <a:txBody>
                    <a:bodyPr/>
                    <a:lstStyle/>
                    <a:p>
                      <a:pPr algn="l" fontAlgn="ctr"/>
                      <a:r>
                        <a:rPr lang="en-US" sz="800" b="1" i="0" u="sng" strike="noStrike">
                          <a:solidFill>
                            <a:srgbClr val="000000"/>
                          </a:solidFill>
                          <a:effectLst/>
                          <a:latin typeface="Times New Roman"/>
                        </a:rPr>
                        <a:t>RULE</a:t>
                      </a:r>
                      <a:r>
                        <a:rPr lang="en-US" sz="800" b="1" i="0" u="none" strike="noStrike">
                          <a:solidFill>
                            <a:srgbClr val="000000"/>
                          </a:solidFill>
                          <a:effectLst/>
                          <a:latin typeface="Times New Roman"/>
                        </a:rPr>
                        <a:t> #</a:t>
                      </a:r>
                      <a:endParaRPr lang="en-US" sz="800" b="1" i="0" u="sng"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ctr"/>
                      <a:r>
                        <a:rPr lang="en-US" sz="800" b="1" i="0" u="sng" strike="noStrike">
                          <a:solidFill>
                            <a:srgbClr val="000000"/>
                          </a:solidFill>
                          <a:effectLst/>
                          <a:latin typeface="Times New Roman"/>
                        </a:rPr>
                        <a:t>PAGE</a:t>
                      </a:r>
                      <a:r>
                        <a:rPr lang="en-US" sz="800" b="1" i="0" u="none" strike="noStrike">
                          <a:solidFill>
                            <a:srgbClr val="000000"/>
                          </a:solidFill>
                          <a:effectLst/>
                          <a:latin typeface="Times New Roman"/>
                        </a:rPr>
                        <a:t> #</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1" i="0" u="sng" strike="noStrike">
                          <a:solidFill>
                            <a:srgbClr val="000000"/>
                          </a:solidFill>
                          <a:effectLst/>
                          <a:latin typeface="Times New Roman"/>
                        </a:rPr>
                        <a:t>RULE</a:t>
                      </a:r>
                      <a:r>
                        <a:rPr lang="en-US" sz="800" b="1" i="0" u="none" strike="noStrike">
                          <a:solidFill>
                            <a:srgbClr val="000000"/>
                          </a:solidFill>
                          <a:effectLst/>
                          <a:latin typeface="Times New Roman"/>
                        </a:rPr>
                        <a:t> #</a:t>
                      </a:r>
                      <a:endParaRPr lang="en-US" sz="800" b="1" i="0" u="sng"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1" i="0" u="sng" strike="noStrike">
                          <a:solidFill>
                            <a:srgbClr val="000000"/>
                          </a:solidFill>
                          <a:effectLst/>
                          <a:latin typeface="Times New Roman"/>
                        </a:rPr>
                        <a:t>PAGE</a:t>
                      </a:r>
                      <a:r>
                        <a:rPr lang="en-US" sz="800" b="1" i="0" u="none" strike="noStrike">
                          <a:solidFill>
                            <a:srgbClr val="000000"/>
                          </a:solidFill>
                          <a:effectLst/>
                          <a:latin typeface="Times New Roman"/>
                        </a:rPr>
                        <a:t> #</a:t>
                      </a: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1.</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CLUB/PLAYER ELIGIBILITY</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5</a:t>
                      </a:r>
                    </a:p>
                  </a:txBody>
                  <a:tcPr marL="6148" marR="6148" marT="6148" marB="0" anchor="ctr">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1000" b="1" i="0" u="none" strike="noStrike" dirty="0">
                          <a:solidFill>
                            <a:srgbClr val="000000"/>
                          </a:solidFill>
                          <a:effectLst/>
                          <a:latin typeface="Times New Roman"/>
                        </a:rPr>
                        <a:t>14.</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MATCH PLAY CLAIMS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12</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2.</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GROUPS / SEASON / PLAYOFFS</a:t>
                      </a:r>
                      <a:endParaRPr lang="en-US" sz="1000" b="1"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5</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a:solidFill>
                            <a:srgbClr val="000000"/>
                          </a:solidFill>
                          <a:effectLst/>
                          <a:latin typeface="Times New Roman"/>
                        </a:rPr>
                        <a:t>15.</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ADVICE</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12</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800" b="0" i="0" u="none" strike="noStrike">
                          <a:solidFill>
                            <a:srgbClr val="000000"/>
                          </a:solidFill>
                          <a:effectLst/>
                          <a:latin typeface="Times New Roman"/>
                        </a:rPr>
                        <a:t>3.</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STARTING TIMES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6</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a:solidFill>
                            <a:srgbClr val="000000"/>
                          </a:solidFill>
                          <a:effectLst/>
                          <a:latin typeface="Times New Roman"/>
                        </a:rPr>
                        <a:t>16.</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GOLF CARTS AND CADDIES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12</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314618">
                <a:tc>
                  <a:txBody>
                    <a:bodyPr/>
                    <a:lstStyle/>
                    <a:p>
                      <a:pPr algn="l" fontAlgn="ctr"/>
                      <a:r>
                        <a:rPr lang="en-US" sz="800" b="0" i="0" u="none" strike="noStrike" dirty="0">
                          <a:solidFill>
                            <a:srgbClr val="000000"/>
                          </a:solidFill>
                          <a:effectLst/>
                          <a:latin typeface="Times New Roman"/>
                        </a:rPr>
                        <a:t>4.</a:t>
                      </a:r>
                      <a:r>
                        <a:rPr lang="en-US" sz="600" b="0" i="0" u="none" strike="noStrike" dirty="0">
                          <a:solidFill>
                            <a:srgbClr val="000000"/>
                          </a:solidFill>
                          <a:effectLst/>
                          <a:latin typeface="Times New Roman"/>
                        </a:rPr>
                        <a:t>      </a:t>
                      </a:r>
                      <a:r>
                        <a:rPr lang="en-US" sz="800" b="0" i="0" u="none" strike="noStrike" dirty="0">
                          <a:solidFill>
                            <a:srgbClr val="000000"/>
                          </a:solidFill>
                          <a:effectLst/>
                          <a:latin typeface="Times New Roman"/>
                        </a:rPr>
                        <a:t>DEFINITION OF TEAM/MATCH </a:t>
                      </a:r>
                      <a:r>
                        <a:rPr lang="en-US" sz="800" b="0" i="0" u="none" strike="noStrike" dirty="0" smtClean="0">
                          <a:solidFill>
                            <a:srgbClr val="000000"/>
                          </a:solidFill>
                          <a:effectLst/>
                          <a:latin typeface="Times New Roman"/>
                        </a:rPr>
                        <a:t> ROSTERS</a:t>
                      </a: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6</a:t>
                      </a:r>
                    </a:p>
                  </a:txBody>
                  <a:tcPr marL="6148" marR="6148" marT="6148" marB="0" anchor="ctr">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1000" b="1" i="0" u="none" strike="noStrike" dirty="0">
                          <a:solidFill>
                            <a:srgbClr val="000000"/>
                          </a:solidFill>
                          <a:effectLst/>
                          <a:latin typeface="Times New Roman"/>
                        </a:rPr>
                        <a:t>17.</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RAIN / WEATHER PROCEDURES, POSTPONED &amp; SUSPENDED MATCHES</a:t>
                      </a:r>
                      <a:endParaRPr lang="en-US" sz="1000" b="1"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12</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314618">
                <a:tc>
                  <a:txBody>
                    <a:bodyPr/>
                    <a:lstStyle/>
                    <a:p>
                      <a:pPr algn="l" fontAlgn="ctr"/>
                      <a:r>
                        <a:rPr lang="en-US" sz="1000" b="1" i="0" u="none" strike="noStrike" dirty="0">
                          <a:solidFill>
                            <a:srgbClr val="000000"/>
                          </a:solidFill>
                          <a:effectLst/>
                          <a:latin typeface="Times New Roman"/>
                        </a:rPr>
                        <a:t>5.</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MINIMUM </a:t>
                      </a:r>
                      <a:r>
                        <a:rPr lang="en-US" sz="1100" b="1" i="0" u="none" strike="noStrike" dirty="0" smtClean="0">
                          <a:solidFill>
                            <a:srgbClr val="000000"/>
                          </a:solidFill>
                          <a:effectLst/>
                          <a:latin typeface="Times New Roman"/>
                        </a:rPr>
                        <a:t>NUMBER </a:t>
                      </a:r>
                      <a:r>
                        <a:rPr lang="en-US" sz="1100" b="1" i="0" u="none" strike="noStrike" dirty="0">
                          <a:solidFill>
                            <a:srgbClr val="000000"/>
                          </a:solidFill>
                          <a:effectLst/>
                          <a:latin typeface="Times New Roman"/>
                        </a:rPr>
                        <a:t>OF COMPETING </a:t>
                      </a:r>
                      <a:r>
                        <a:rPr lang="en-US" sz="1100" b="1" i="0" u="none" strike="noStrike" dirty="0" smtClean="0">
                          <a:solidFill>
                            <a:srgbClr val="000000"/>
                          </a:solidFill>
                          <a:effectLst/>
                          <a:latin typeface="Times New Roman"/>
                        </a:rPr>
                        <a:t>  PLAYERS</a:t>
                      </a:r>
                      <a:endParaRPr lang="en-US" sz="1000" b="1"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0" i="0" u="none" strike="noStrike" dirty="0">
                          <a:solidFill>
                            <a:srgbClr val="000000"/>
                          </a:solidFill>
                          <a:effectLst/>
                          <a:latin typeface="Times New Roman"/>
                        </a:rPr>
                        <a:t>6</a:t>
                      </a:r>
                    </a:p>
                  </a:txBody>
                  <a:tcPr marL="6148" marR="6148" marT="6148" marB="0" anchor="ctr">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a:solidFill>
                            <a:srgbClr val="000000"/>
                          </a:solidFill>
                          <a:effectLst/>
                          <a:latin typeface="Times New Roman"/>
                        </a:rPr>
                        <a:t>18.</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WITHDRAWAL DURING THE REGULAR SEASON</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13</a:t>
                      </a:r>
                    </a:p>
                  </a:txBody>
                  <a:tcPr marL="6148" marR="6148" marT="6148" marB="0" anchor="ctr">
                    <a:lnL>
                      <a:noFill/>
                    </a:lnL>
                    <a:lnR>
                      <a:noFill/>
                    </a:lnR>
                    <a:lnT>
                      <a:noFill/>
                    </a:lnT>
                    <a:lnB>
                      <a:noFill/>
                    </a:lnB>
                  </a:tcPr>
                </a:tc>
              </a:tr>
              <a:tr h="171610">
                <a:tc>
                  <a:txBody>
                    <a:bodyPr/>
                    <a:lstStyle/>
                    <a:p>
                      <a:pPr algn="l" fontAlgn="ct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6.</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TEAM CAPTAINS' DUTIES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6</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dirty="0">
                          <a:solidFill>
                            <a:srgbClr val="000000"/>
                          </a:solidFill>
                          <a:effectLst/>
                          <a:latin typeface="Times New Roman"/>
                        </a:rPr>
                        <a:t>19.</a:t>
                      </a:r>
                      <a:r>
                        <a:rPr lang="en-US" sz="600" b="0" i="0" u="none" strike="noStrike" dirty="0">
                          <a:solidFill>
                            <a:srgbClr val="000000"/>
                          </a:solidFill>
                          <a:effectLst/>
                          <a:latin typeface="Times New Roman"/>
                        </a:rPr>
                        <a:t>   </a:t>
                      </a:r>
                      <a:r>
                        <a:rPr lang="en-US" sz="800" b="0" i="0" u="none" strike="noStrike" dirty="0">
                          <a:solidFill>
                            <a:srgbClr val="000000"/>
                          </a:solidFill>
                          <a:effectLst/>
                          <a:latin typeface="Times New Roman"/>
                        </a:rPr>
                        <a:t>FORFEITURES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13</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50" b="1" i="0" u="none" strike="noStrike" dirty="0">
                          <a:solidFill>
                            <a:srgbClr val="000000"/>
                          </a:solidFill>
                          <a:effectLst/>
                          <a:latin typeface="Times New Roman"/>
                        </a:rPr>
                        <a:t>7.</a:t>
                      </a:r>
                      <a:r>
                        <a:rPr lang="en-US" sz="900" b="1" i="0" u="none" strike="noStrike" dirty="0">
                          <a:solidFill>
                            <a:srgbClr val="000000"/>
                          </a:solidFill>
                          <a:effectLst/>
                          <a:latin typeface="Times New Roman"/>
                        </a:rPr>
                        <a:t>      </a:t>
                      </a:r>
                      <a:r>
                        <a:rPr lang="en-US" sz="1050" b="1" i="0" u="none" strike="noStrike" dirty="0">
                          <a:solidFill>
                            <a:srgbClr val="000000"/>
                          </a:solidFill>
                          <a:effectLst/>
                          <a:latin typeface="Times New Roman"/>
                        </a:rPr>
                        <a:t>PRACTICE ROUNDS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9</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1000" b="1" i="0" u="none" strike="noStrike" dirty="0">
                          <a:solidFill>
                            <a:srgbClr val="000000"/>
                          </a:solidFill>
                          <a:effectLst/>
                          <a:latin typeface="Times New Roman"/>
                        </a:rPr>
                        <a:t>20.</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PROTESTS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14</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8.</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HOME TEAM ARRANGEMENTS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9</a:t>
                      </a:r>
                    </a:p>
                  </a:txBody>
                  <a:tcPr marL="6148" marR="6148" marT="6148" marB="0" anchor="ctr">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1000" b="1" i="0" u="none" strike="noStrike" dirty="0">
                          <a:solidFill>
                            <a:srgbClr val="000000"/>
                          </a:solidFill>
                          <a:effectLst/>
                          <a:latin typeface="Times New Roman"/>
                        </a:rPr>
                        <a:t>21.</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DETERMINING POD STANDINGS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14</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9.</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INDEXES / HANDICAPS &amp; PAIRINGS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9</a:t>
                      </a:r>
                    </a:p>
                  </a:txBody>
                  <a:tcPr marL="6148" marR="6148" marT="6148" marB="0" anchor="ctr">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1000" b="1" i="0" u="none" strike="noStrike" dirty="0">
                          <a:solidFill>
                            <a:srgbClr val="000000"/>
                          </a:solidFill>
                          <a:effectLst/>
                          <a:latin typeface="Times New Roman"/>
                        </a:rPr>
                        <a:t>22.</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PLAY-OFF MATCHES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14</a:t>
                      </a:r>
                    </a:p>
                  </a:txBody>
                  <a:tcPr marL="6148" marR="6148" marT="6148" marB="0" anchor="ctr">
                    <a:lnL>
                      <a:noFill/>
                    </a:lnL>
                    <a:lnR>
                      <a:noFill/>
                    </a:lnR>
                    <a:lnT>
                      <a:noFill/>
                    </a:lnT>
                    <a:lnB>
                      <a:noFill/>
                    </a:lnB>
                  </a:tcPr>
                </a:tc>
              </a:tr>
              <a:tr h="171610">
                <a:tc>
                  <a:txBody>
                    <a:bodyPr/>
                    <a:lstStyle/>
                    <a:p>
                      <a:pPr algn="l" fontAlgn="ct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800" b="0" i="0" u="none" strike="noStrike">
                          <a:solidFill>
                            <a:srgbClr val="000000"/>
                          </a:solidFill>
                          <a:effectLst/>
                          <a:latin typeface="Times New Roman"/>
                        </a:rPr>
                        <a:t>10.</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ORDER OF PLAY </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11</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dirty="0">
                          <a:solidFill>
                            <a:srgbClr val="000000"/>
                          </a:solidFill>
                          <a:effectLst/>
                          <a:latin typeface="Times New Roman"/>
                        </a:rPr>
                        <a:t>23.</a:t>
                      </a:r>
                      <a:r>
                        <a:rPr lang="en-US" sz="600" b="0" i="0" u="none" strike="noStrike" dirty="0">
                          <a:solidFill>
                            <a:srgbClr val="000000"/>
                          </a:solidFill>
                          <a:effectLst/>
                          <a:latin typeface="Times New Roman"/>
                        </a:rPr>
                        <a:t>   </a:t>
                      </a:r>
                      <a:r>
                        <a:rPr lang="en-US" sz="800" b="0" i="0" u="none" strike="noStrike" dirty="0">
                          <a:solidFill>
                            <a:srgbClr val="000000"/>
                          </a:solidFill>
                          <a:effectLst/>
                          <a:latin typeface="Times New Roman"/>
                        </a:rPr>
                        <a:t>POLICY FOR COURSE USAGE</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15</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11.</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TYPE OF COMPETITION AND SCORING</a:t>
                      </a:r>
                      <a:endParaRPr lang="en-US" sz="1000" b="1"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11</a:t>
                      </a:r>
                    </a:p>
                  </a:txBody>
                  <a:tcPr marL="6148" marR="6148" marT="6148" marB="0" anchor="ctr">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dirty="0">
                          <a:solidFill>
                            <a:srgbClr val="000000"/>
                          </a:solidFill>
                          <a:effectLst/>
                          <a:latin typeface="Times New Roman"/>
                        </a:rPr>
                        <a:t>24.   PACE OF PLAY</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15</a:t>
                      </a:r>
                    </a:p>
                  </a:txBody>
                  <a:tcPr marL="6148" marR="6148" marT="6148" marB="0" anchor="ctr">
                    <a:lnL>
                      <a:noFill/>
                    </a:lnL>
                    <a:lnR>
                      <a:noFill/>
                    </a:lnR>
                    <a:lnT>
                      <a:noFill/>
                    </a:lnT>
                    <a:lnB>
                      <a:noFill/>
                    </a:lnB>
                  </a:tcPr>
                </a:tc>
              </a:tr>
              <a:tr h="171610">
                <a:tc>
                  <a:txBody>
                    <a:bodyPr/>
                    <a:lstStyle/>
                    <a:p>
                      <a:pPr algn="l" fontAlgn="ct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1000" b="1" i="0" u="none" strike="noStrike" dirty="0">
                          <a:solidFill>
                            <a:srgbClr val="000000"/>
                          </a:solidFill>
                          <a:effectLst/>
                          <a:latin typeface="Times New Roman"/>
                        </a:rPr>
                        <a:t>12.</a:t>
                      </a:r>
                      <a:r>
                        <a:rPr lang="en-US" sz="800" b="1" i="0" u="none" strike="noStrike" dirty="0">
                          <a:solidFill>
                            <a:srgbClr val="000000"/>
                          </a:solidFill>
                          <a:effectLst/>
                          <a:latin typeface="Times New Roman"/>
                        </a:rPr>
                        <a:t>   </a:t>
                      </a:r>
                      <a:r>
                        <a:rPr lang="en-US" sz="1100" b="1" i="0" u="none" strike="noStrike" dirty="0">
                          <a:solidFill>
                            <a:srgbClr val="000000"/>
                          </a:solidFill>
                          <a:effectLst/>
                          <a:latin typeface="Times New Roman"/>
                        </a:rPr>
                        <a:t>USGA RULES OF PLAY</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11</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a:solidFill>
                            <a:srgbClr val="000000"/>
                          </a:solidFill>
                          <a:effectLst/>
                          <a:latin typeface="Times New Roman"/>
                        </a:rPr>
                        <a:t>25.</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CELLULAR PHONES and ELECTRONIC DEVICES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16</a:t>
                      </a:r>
                    </a:p>
                  </a:txBody>
                  <a:tcPr marL="6148" marR="6148" marT="6148" marB="0" anchor="ctr">
                    <a:lnL>
                      <a:noFill/>
                    </a:lnL>
                    <a:lnR>
                      <a:noFill/>
                    </a:lnR>
                    <a:lnT>
                      <a:noFill/>
                    </a:lnT>
                    <a:lnB>
                      <a:noFill/>
                    </a:lnB>
                  </a:tcPr>
                </a:tc>
              </a:tr>
              <a:tr h="171610">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c>
                  <a:txBody>
                    <a:bodyPr/>
                    <a:lstStyle/>
                    <a:p>
                      <a:pPr algn="ctr" fontAlgn="ctr"/>
                      <a:endParaRPr lang="en-US" sz="800" b="0" i="0" u="none" strike="noStrike">
                        <a:solidFill>
                          <a:srgbClr val="000000"/>
                        </a:solidFill>
                        <a:effectLst/>
                        <a:latin typeface="Times New Roman"/>
                      </a:endParaRPr>
                    </a:p>
                  </a:txBody>
                  <a:tcPr marL="6148" marR="6148" marT="6148" marB="0" anchor="ctr">
                    <a:lnL>
                      <a:noFill/>
                    </a:lnL>
                    <a:lnR>
                      <a:noFill/>
                    </a:lnR>
                    <a:lnT>
                      <a:noFill/>
                    </a:lnT>
                    <a:lnB>
                      <a:noFill/>
                    </a:lnB>
                  </a:tcPr>
                </a:tc>
              </a:tr>
              <a:tr h="171610">
                <a:tc>
                  <a:txBody>
                    <a:bodyPr/>
                    <a:lstStyle/>
                    <a:p>
                      <a:pPr algn="l" fontAlgn="ctr"/>
                      <a:r>
                        <a:rPr lang="en-US" sz="800" b="0" i="0" u="none" strike="noStrike" dirty="0">
                          <a:solidFill>
                            <a:srgbClr val="000000"/>
                          </a:solidFill>
                          <a:effectLst/>
                          <a:latin typeface="Times New Roman"/>
                        </a:rPr>
                        <a:t>13.</a:t>
                      </a:r>
                      <a:r>
                        <a:rPr lang="en-US" sz="600" b="0" i="0" u="none" strike="noStrike" dirty="0">
                          <a:solidFill>
                            <a:srgbClr val="000000"/>
                          </a:solidFill>
                          <a:effectLst/>
                          <a:latin typeface="Times New Roman"/>
                        </a:rPr>
                        <a:t>   </a:t>
                      </a:r>
                      <a:r>
                        <a:rPr lang="en-US" sz="800" b="0" i="0" u="none" strike="noStrike" dirty="0">
                          <a:solidFill>
                            <a:srgbClr val="000000"/>
                          </a:solidFill>
                          <a:effectLst/>
                          <a:latin typeface="Times New Roman"/>
                        </a:rPr>
                        <a:t>BALLS AND IMPLEMENTS</a:t>
                      </a:r>
                    </a:p>
                  </a:txBody>
                  <a:tcPr marL="6148" marR="6148" marT="6148" marB="0" anchor="ctr">
                    <a:lnL>
                      <a:noFill/>
                    </a:lnL>
                    <a:lnR>
                      <a:noFill/>
                    </a:lnR>
                    <a:lnT>
                      <a:noFill/>
                    </a:lnT>
                    <a:lnB>
                      <a:noFill/>
                    </a:lnB>
                  </a:tcPr>
                </a:tc>
                <a:tc>
                  <a:txBody>
                    <a:bodyPr/>
                    <a:lstStyle/>
                    <a:p>
                      <a:pPr algn="ctr" fontAlgn="ctr"/>
                      <a:r>
                        <a:rPr lang="en-US" sz="800" b="0" i="0" u="none" strike="noStrike">
                          <a:solidFill>
                            <a:srgbClr val="000000"/>
                          </a:solidFill>
                          <a:effectLst/>
                          <a:latin typeface="Times New Roman"/>
                        </a:rPr>
                        <a:t>12</a:t>
                      </a:r>
                    </a:p>
                  </a:txBody>
                  <a:tcPr marL="6148" marR="6148" marT="6148" marB="0" anchor="ctr">
                    <a:lnL>
                      <a:noFill/>
                    </a:lnL>
                    <a:lnR>
                      <a:noFill/>
                    </a:lnR>
                    <a:lnT>
                      <a:noFill/>
                    </a:lnT>
                    <a:lnB>
                      <a:noFill/>
                    </a:lnB>
                  </a:tcPr>
                </a:tc>
                <a:tc>
                  <a:txBody>
                    <a:bodyPr/>
                    <a:lstStyle/>
                    <a:p>
                      <a:pPr algn="l" fontAlgn="b"/>
                      <a:endParaRPr lang="en-US" sz="900" b="0" i="0" u="none" strike="noStrike">
                        <a:solidFill>
                          <a:srgbClr val="000000"/>
                        </a:solidFill>
                        <a:effectLst/>
                        <a:latin typeface="Calibri"/>
                      </a:endParaRPr>
                    </a:p>
                  </a:txBody>
                  <a:tcPr marL="6148" marR="6148" marT="6148" marB="0" anchor="b">
                    <a:lnL>
                      <a:noFill/>
                    </a:lnL>
                    <a:lnR>
                      <a:noFill/>
                    </a:lnR>
                    <a:lnT>
                      <a:noFill/>
                    </a:lnT>
                    <a:lnB>
                      <a:noFill/>
                    </a:lnB>
                  </a:tcPr>
                </a:tc>
                <a:tc>
                  <a:txBody>
                    <a:bodyPr/>
                    <a:lstStyle/>
                    <a:p>
                      <a:pPr algn="l" fontAlgn="ctr"/>
                      <a:r>
                        <a:rPr lang="en-US" sz="800" b="0" i="0" u="none" strike="noStrike">
                          <a:solidFill>
                            <a:srgbClr val="000000"/>
                          </a:solidFill>
                          <a:effectLst/>
                          <a:latin typeface="Times New Roman"/>
                        </a:rPr>
                        <a:t>26.</a:t>
                      </a:r>
                      <a:r>
                        <a:rPr lang="en-US" sz="600" b="0" i="0" u="none" strike="noStrike">
                          <a:solidFill>
                            <a:srgbClr val="000000"/>
                          </a:solidFill>
                          <a:effectLst/>
                          <a:latin typeface="Times New Roman"/>
                        </a:rPr>
                        <a:t>   </a:t>
                      </a:r>
                      <a:r>
                        <a:rPr lang="en-US" sz="800" b="0" i="0" u="none" strike="noStrike">
                          <a:solidFill>
                            <a:srgbClr val="000000"/>
                          </a:solidFill>
                          <a:effectLst/>
                          <a:latin typeface="Times New Roman"/>
                        </a:rPr>
                        <a:t>ETIQUETTE</a:t>
                      </a:r>
                    </a:p>
                  </a:txBody>
                  <a:tcPr marL="6148" marR="6148" marT="6148" marB="0" anchor="ctr">
                    <a:lnL>
                      <a:noFill/>
                    </a:lnL>
                    <a:lnR>
                      <a:noFill/>
                    </a:lnR>
                    <a:lnT>
                      <a:noFill/>
                    </a:lnT>
                    <a:lnB>
                      <a:noFill/>
                    </a:lnB>
                  </a:tcPr>
                </a:tc>
                <a:tc>
                  <a:txBody>
                    <a:bodyPr/>
                    <a:lstStyle/>
                    <a:p>
                      <a:pPr algn="ctr" fontAlgn="ctr"/>
                      <a:r>
                        <a:rPr lang="en-US" sz="800" b="0" i="0" u="none" strike="noStrike" dirty="0" smtClean="0">
                          <a:solidFill>
                            <a:srgbClr val="000000"/>
                          </a:solidFill>
                          <a:effectLst/>
                          <a:latin typeface="Times New Roman"/>
                        </a:rPr>
                        <a:t>16</a:t>
                      </a:r>
                      <a:endParaRPr lang="en-US" sz="800" b="0" i="0" u="none" strike="noStrike" dirty="0">
                        <a:solidFill>
                          <a:srgbClr val="000000"/>
                        </a:solidFill>
                        <a:effectLst/>
                        <a:latin typeface="Times New Roman"/>
                      </a:endParaRPr>
                    </a:p>
                  </a:txBody>
                  <a:tcPr marL="6148" marR="6148" marT="6148" marB="0" anchor="ctr">
                    <a:lnL>
                      <a:noFill/>
                    </a:lnL>
                    <a:lnR>
                      <a:noFill/>
                    </a:lnR>
                    <a:lnT>
                      <a:noFill/>
                    </a:lnT>
                    <a:lnB>
                      <a:noFill/>
                    </a:lnB>
                  </a:tcPr>
                </a:tc>
              </a:tr>
            </a:tbl>
          </a:graphicData>
        </a:graphic>
      </p:graphicFrame>
      <p:sp>
        <p:nvSpPr>
          <p:cNvPr id="3" name="TextBox 2"/>
          <p:cNvSpPr txBox="1"/>
          <p:nvPr/>
        </p:nvSpPr>
        <p:spPr>
          <a:xfrm>
            <a:off x="914400" y="6477000"/>
            <a:ext cx="6705600" cy="369332"/>
          </a:xfrm>
          <a:prstGeom prst="rect">
            <a:avLst/>
          </a:prstGeom>
          <a:noFill/>
        </p:spPr>
        <p:txBody>
          <a:bodyPr wrap="square" rtlCol="0">
            <a:spAutoFit/>
          </a:bodyPr>
          <a:lstStyle/>
          <a:p>
            <a:pPr algn="ctr"/>
            <a:r>
              <a:rPr lang="en-US" dirty="0" smtClean="0">
                <a:solidFill>
                  <a:srgbClr val="FF0000"/>
                </a:solidFill>
              </a:rPr>
              <a:t>This discussion will concentrate on the Highlighted Rules above</a:t>
            </a:r>
            <a:endParaRPr lang="en-US" dirty="0">
              <a:solidFill>
                <a:srgbClr val="FF0000"/>
              </a:solidFill>
            </a:endParaRPr>
          </a:p>
        </p:txBody>
      </p:sp>
    </p:spTree>
    <p:extLst>
      <p:ext uri="{BB962C8B-B14F-4D97-AF65-F5344CB8AC3E}">
        <p14:creationId xmlns:p14="http://schemas.microsoft.com/office/powerpoint/2010/main" val="2270285624"/>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idx="1"/>
          </p:nvPr>
        </p:nvSpPr>
        <p:spPr>
          <a:xfrm>
            <a:off x="520700" y="2565400"/>
            <a:ext cx="8229600" cy="4216400"/>
          </a:xfrm>
        </p:spPr>
        <p:txBody>
          <a:bodyPr>
            <a:normAutofit/>
          </a:bodyPr>
          <a:lstStyle/>
          <a:p>
            <a:pPr marL="609600" indent="-609600" eaLnBrk="1" hangingPunct="1">
              <a:lnSpc>
                <a:spcPct val="80000"/>
              </a:lnSpc>
              <a:defRPr/>
            </a:pPr>
            <a:endParaRPr lang="en-US" sz="800" b="1" u="sng" dirty="0" smtClean="0"/>
          </a:p>
          <a:p>
            <a:pPr lvl="1"/>
            <a:endParaRPr lang="en-US" sz="1400" dirty="0" smtClean="0">
              <a:solidFill>
                <a:srgbClr val="FF0000"/>
              </a:solidFill>
              <a:latin typeface="Arial" panose="020B0604020202020204" pitchFamily="34" charset="0"/>
              <a:ea typeface="Times New Roman"/>
              <a:cs typeface="Arial" panose="020B0604020202020204" pitchFamily="34" charset="0"/>
            </a:endParaRPr>
          </a:p>
        </p:txBody>
      </p:sp>
      <p:sp>
        <p:nvSpPr>
          <p:cNvPr id="26626"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6628" name="Picture 5" descr="CGA NEW - Color"/>
          <p:cNvPicPr>
            <a:picLocks noChangeAspect="1" noChangeArrowheads="1"/>
          </p:cNvPicPr>
          <p:nvPr/>
        </p:nvPicPr>
        <p:blipFill>
          <a:blip r:embed="rId2"/>
          <a:srcRect/>
          <a:stretch>
            <a:fillRect/>
          </a:stretch>
        </p:blipFill>
        <p:spPr bwMode="auto">
          <a:xfrm>
            <a:off x="381000" y="304800"/>
            <a:ext cx="533400" cy="533400"/>
          </a:xfrm>
          <a:prstGeom prst="rect">
            <a:avLst/>
          </a:prstGeom>
          <a:noFill/>
          <a:ln w="9525">
            <a:noFill/>
            <a:miter lim="800000"/>
            <a:headEnd/>
            <a:tailEnd/>
          </a:ln>
        </p:spPr>
      </p:pic>
      <p:sp>
        <p:nvSpPr>
          <p:cNvPr id="2" name="TextBox 1"/>
          <p:cNvSpPr txBox="1"/>
          <p:nvPr/>
        </p:nvSpPr>
        <p:spPr>
          <a:xfrm>
            <a:off x="2311400" y="589757"/>
            <a:ext cx="4572000" cy="369332"/>
          </a:xfrm>
          <a:prstGeom prst="rect">
            <a:avLst/>
          </a:prstGeom>
          <a:noFill/>
        </p:spPr>
        <p:txBody>
          <a:bodyPr wrap="square" rtlCol="0">
            <a:spAutoFit/>
          </a:bodyPr>
          <a:lstStyle/>
          <a:p>
            <a:pPr algn="ctr"/>
            <a:r>
              <a:rPr lang="en-US" b="1" dirty="0"/>
              <a:t>(Rule #1</a:t>
            </a:r>
            <a:r>
              <a:rPr lang="en-US" b="1" dirty="0" smtClean="0"/>
              <a:t>) </a:t>
            </a:r>
            <a:r>
              <a:rPr lang="en-US" b="1" u="sng" dirty="0" smtClean="0"/>
              <a:t>CLUB / PLAYER ELIGIBILITY</a:t>
            </a:r>
            <a:endParaRPr lang="en-US" u="sng" dirty="0"/>
          </a:p>
        </p:txBody>
      </p:sp>
      <p:sp>
        <p:nvSpPr>
          <p:cNvPr id="4" name="TextBox 3"/>
          <p:cNvSpPr txBox="1"/>
          <p:nvPr/>
        </p:nvSpPr>
        <p:spPr>
          <a:xfrm>
            <a:off x="304800" y="959089"/>
            <a:ext cx="8686800" cy="4985980"/>
          </a:xfrm>
          <a:prstGeom prst="rect">
            <a:avLst/>
          </a:prstGeom>
          <a:noFill/>
        </p:spPr>
        <p:txBody>
          <a:bodyPr wrap="square" rtlCol="0">
            <a:spAutoFit/>
          </a:bodyPr>
          <a:lstStyle/>
          <a:p>
            <a:pPr lvl="0" hangingPunct="0"/>
            <a:r>
              <a:rPr lang="en-US" i="1" dirty="0" smtClean="0">
                <a:latin typeface="Arial" panose="020B0604020202020204" pitchFamily="34" charset="0"/>
                <a:cs typeface="Arial" panose="020B0604020202020204" pitchFamily="34" charset="0"/>
              </a:rPr>
              <a:t>(Clubs)</a:t>
            </a:r>
          </a:p>
          <a:p>
            <a:pPr marL="342900" indent="-347472" hangingPunct="0">
              <a:spcBef>
                <a:spcPts val="0"/>
              </a:spcBef>
              <a:buFont typeface="+mj-lt"/>
              <a:buAutoNum type="alphaUcPeriod"/>
            </a:pPr>
            <a:r>
              <a:rPr lang="en-US" sz="1400" dirty="0" smtClean="0">
                <a:latin typeface="Arial" panose="020B0604020202020204" pitchFamily="34" charset="0"/>
                <a:cs typeface="Arial" panose="020B0604020202020204" pitchFamily="34" charset="0"/>
              </a:rPr>
              <a:t>must </a:t>
            </a:r>
            <a:r>
              <a:rPr lang="en-US" sz="1400" dirty="0">
                <a:latin typeface="Arial" panose="020B0604020202020204" pitchFamily="34" charset="0"/>
                <a:cs typeface="Arial" panose="020B0604020202020204" pitchFamily="34" charset="0"/>
              </a:rPr>
              <a:t>be </a:t>
            </a:r>
            <a:r>
              <a:rPr lang="en-US" sz="1400" dirty="0" smtClean="0">
                <a:latin typeface="Arial" panose="020B0604020202020204" pitchFamily="34" charset="0"/>
                <a:cs typeface="Arial" panose="020B0604020202020204" pitchFamily="34" charset="0"/>
              </a:rPr>
              <a:t>CGA member in </a:t>
            </a:r>
            <a:r>
              <a:rPr lang="en-US" sz="1400" dirty="0">
                <a:latin typeface="Arial" panose="020B0604020202020204" pitchFamily="34" charset="0"/>
                <a:cs typeface="Arial" panose="020B0604020202020204" pitchFamily="34" charset="0"/>
              </a:rPr>
              <a:t>good </a:t>
            </a:r>
            <a:r>
              <a:rPr lang="en-US" sz="1400" dirty="0" smtClean="0">
                <a:latin typeface="Arial" panose="020B0604020202020204" pitchFamily="34" charset="0"/>
                <a:cs typeface="Arial" panose="020B0604020202020204" pitchFamily="34" charset="0"/>
              </a:rPr>
              <a:t>standing</a:t>
            </a:r>
          </a:p>
          <a:p>
            <a:pPr marL="342900" indent="-347472" hangingPunct="0">
              <a:spcBef>
                <a:spcPts val="0"/>
              </a:spcBef>
              <a:buFont typeface="+mj-lt"/>
              <a:buAutoNum type="alphaUcPeriod"/>
            </a:pPr>
            <a:r>
              <a:rPr lang="en-US" sz="1400" dirty="0" smtClean="0">
                <a:latin typeface="Arial" panose="020B0604020202020204" pitchFamily="34" charset="0"/>
                <a:cs typeface="Arial" panose="020B0604020202020204" pitchFamily="34" charset="0"/>
              </a:rPr>
              <a:t>must </a:t>
            </a:r>
            <a:r>
              <a:rPr lang="en-US" sz="1400" dirty="0">
                <a:latin typeface="Arial" panose="020B0604020202020204" pitchFamily="34" charset="0"/>
                <a:cs typeface="Arial" panose="020B0604020202020204" pitchFamily="34" charset="0"/>
              </a:rPr>
              <a:t>be licensed to offer USGA </a:t>
            </a:r>
            <a:r>
              <a:rPr lang="en-US" sz="1400" dirty="0" smtClean="0">
                <a:latin typeface="Arial" panose="020B0604020202020204" pitchFamily="34" charset="0"/>
                <a:cs typeface="Arial" panose="020B0604020202020204" pitchFamily="34" charset="0"/>
              </a:rPr>
              <a:t>Handicaps</a:t>
            </a:r>
          </a:p>
          <a:p>
            <a:pPr marL="342900" indent="-347472" hangingPunct="0">
              <a:spcBef>
                <a:spcPts val="0"/>
              </a:spcBef>
              <a:buFont typeface="+mj-lt"/>
              <a:buAutoNum type="alphaUcPeriod"/>
            </a:pPr>
            <a:r>
              <a:rPr lang="en-US" sz="1400" dirty="0" smtClean="0">
                <a:latin typeface="Arial" panose="020B0604020202020204" pitchFamily="34" charset="0"/>
                <a:cs typeface="Arial" panose="020B0604020202020204" pitchFamily="34" charset="0"/>
              </a:rPr>
              <a:t>must </a:t>
            </a:r>
            <a:r>
              <a:rPr lang="en-US" sz="1400" dirty="0">
                <a:latin typeface="Arial" panose="020B0604020202020204" pitchFamily="34" charset="0"/>
                <a:cs typeface="Arial" panose="020B0604020202020204" pitchFamily="34" charset="0"/>
              </a:rPr>
              <a:t>be in compliance with the USGA Handicap Certification </a:t>
            </a:r>
            <a:r>
              <a:rPr lang="en-US" sz="1400" dirty="0" smtClean="0">
                <a:latin typeface="Arial" panose="020B0604020202020204" pitchFamily="34" charset="0"/>
                <a:cs typeface="Arial" panose="020B0604020202020204" pitchFamily="34" charset="0"/>
              </a:rPr>
              <a:t>Program</a:t>
            </a:r>
          </a:p>
          <a:p>
            <a:pPr marL="342900" indent="-347472" hangingPunct="0">
              <a:spcBef>
                <a:spcPts val="0"/>
              </a:spcBef>
              <a:buFont typeface="+mj-lt"/>
              <a:buAutoNum type="alphaUcPeriod"/>
            </a:pPr>
            <a:r>
              <a:rPr lang="en-US" b="1" dirty="0" smtClean="0">
                <a:effectLst>
                  <a:glow rad="228600">
                    <a:schemeClr val="accent6">
                      <a:satMod val="175000"/>
                      <a:alpha val="40000"/>
                    </a:schemeClr>
                  </a:glow>
                </a:effectLst>
                <a:latin typeface="Arial" panose="020B0604020202020204" pitchFamily="34" charset="0"/>
                <a:cs typeface="Arial" panose="020B0604020202020204" pitchFamily="34" charset="0"/>
              </a:rPr>
              <a:t>must </a:t>
            </a:r>
            <a:r>
              <a:rPr lang="en-US" b="1" dirty="0">
                <a:effectLst>
                  <a:glow rad="228600">
                    <a:schemeClr val="accent6">
                      <a:satMod val="175000"/>
                      <a:alpha val="40000"/>
                    </a:schemeClr>
                  </a:glow>
                </a:effectLst>
                <a:latin typeface="Arial" panose="020B0604020202020204" pitchFamily="34" charset="0"/>
                <a:cs typeface="Arial" panose="020B0604020202020204" pitchFamily="34" charset="0"/>
              </a:rPr>
              <a:t>have access to a regulation length golf </a:t>
            </a:r>
            <a:r>
              <a:rPr lang="en-US" b="1" dirty="0" smtClean="0">
                <a:effectLst>
                  <a:glow rad="228600">
                    <a:schemeClr val="accent6">
                      <a:satMod val="175000"/>
                      <a:alpha val="40000"/>
                    </a:schemeClr>
                  </a:glow>
                </a:effectLst>
                <a:latin typeface="Arial" panose="020B0604020202020204" pitchFamily="34" charset="0"/>
                <a:cs typeface="Arial" panose="020B0604020202020204" pitchFamily="34" charset="0"/>
              </a:rPr>
              <a:t>course</a:t>
            </a:r>
          </a:p>
          <a:p>
            <a:pPr marL="800100" lvl="1" indent="-342900" hangingPunct="0">
              <a:buFont typeface="+mj-lt"/>
              <a:buAutoNum type="alphaUcPeriod"/>
            </a:pPr>
            <a:endParaRPr lang="en-US" sz="1600" dirty="0" smtClean="0">
              <a:latin typeface="Arial" panose="020B0604020202020204" pitchFamily="34" charset="0"/>
              <a:cs typeface="Arial" panose="020B0604020202020204" pitchFamily="34" charset="0"/>
            </a:endParaRPr>
          </a:p>
          <a:p>
            <a:pPr hangingPunct="0"/>
            <a:r>
              <a:rPr lang="en-US" i="1" dirty="0" smtClean="0">
                <a:latin typeface="Arial" panose="020B0604020202020204" pitchFamily="34" charset="0"/>
                <a:cs typeface="Arial" panose="020B0604020202020204" pitchFamily="34" charset="0"/>
              </a:rPr>
              <a:t>(Players)</a:t>
            </a:r>
            <a:endParaRPr lang="en-US" i="1" dirty="0">
              <a:latin typeface="Arial" panose="020B0604020202020204" pitchFamily="34" charset="0"/>
              <a:cs typeface="Arial" panose="020B0604020202020204" pitchFamily="34" charset="0"/>
            </a:endParaRPr>
          </a:p>
          <a:p>
            <a:pPr indent="-347472">
              <a:spcBef>
                <a:spcPts val="0"/>
              </a:spcBef>
              <a:buSzPct val="100000"/>
              <a:buFont typeface="Times New Roman"/>
              <a:buAutoNum type="alphaUcPeriod"/>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400" dirty="0">
                <a:latin typeface="Arial" panose="020B0604020202020204" pitchFamily="34" charset="0"/>
                <a:ea typeface="Times New Roman"/>
                <a:cs typeface="Arial" panose="020B0604020202020204" pitchFamily="34" charset="0"/>
              </a:rPr>
              <a:t>must be male members of a CGA member club</a:t>
            </a:r>
          </a:p>
          <a:p>
            <a:pPr indent="-347472">
              <a:spcBef>
                <a:spcPts val="0"/>
              </a:spcBef>
              <a:buSzPct val="100000"/>
              <a:buFont typeface="Times New Roman"/>
              <a:buAutoNum type="alphaUcPeriod"/>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1400" dirty="0">
                <a:latin typeface="Arial" panose="020B0604020202020204" pitchFamily="34" charset="0"/>
                <a:ea typeface="Times New Roman"/>
                <a:cs typeface="Arial" panose="020B0604020202020204" pitchFamily="34" charset="0"/>
              </a:rPr>
              <a:t>must be an amateur golfer </a:t>
            </a:r>
            <a:r>
              <a:rPr lang="en-US" sz="1400" dirty="0">
                <a:solidFill>
                  <a:srgbClr val="FF0000"/>
                </a:solidFill>
                <a:latin typeface="Arial" panose="020B0604020202020204" pitchFamily="34" charset="0"/>
                <a:ea typeface="Times New Roman"/>
                <a:cs typeface="Arial" panose="020B0604020202020204" pitchFamily="34" charset="0"/>
              </a:rPr>
              <a:t>(exception 1.L. below </a:t>
            </a:r>
            <a:r>
              <a:rPr lang="en-US" sz="1400" b="1" u="sng" dirty="0">
                <a:solidFill>
                  <a:srgbClr val="0070C0"/>
                </a:solidFill>
                <a:latin typeface="Arial" panose="020B0604020202020204" pitchFamily="34" charset="0"/>
                <a:cs typeface="Arial" panose="020B0604020202020204" pitchFamily="34" charset="0"/>
              </a:rPr>
              <a:t>Regular League only</a:t>
            </a:r>
            <a:r>
              <a:rPr lang="en-US" sz="1400" dirty="0">
                <a:solidFill>
                  <a:srgbClr val="FF0000"/>
                </a:solidFill>
                <a:latin typeface="Arial" panose="020B0604020202020204" pitchFamily="34" charset="0"/>
                <a:ea typeface="Times New Roman"/>
                <a:cs typeface="Arial" panose="020B0604020202020204" pitchFamily="34" charset="0"/>
              </a:rPr>
              <a:t>)</a:t>
            </a:r>
            <a:r>
              <a:rPr lang="en-US" sz="1400" dirty="0">
                <a:latin typeface="Arial" panose="020B0604020202020204" pitchFamily="34" charset="0"/>
                <a:ea typeface="Times New Roman"/>
                <a:cs typeface="Arial" panose="020B0604020202020204" pitchFamily="34" charset="0"/>
              </a:rPr>
              <a:t> </a:t>
            </a:r>
          </a:p>
          <a:p>
            <a:pPr indent="-347472">
              <a:spcBef>
                <a:spcPts val="0"/>
              </a:spcBef>
              <a:buSzPct val="100000"/>
              <a:buFont typeface="Times New Roman"/>
              <a:buAutoNum type="alphaUcPeriod"/>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b="1" dirty="0">
                <a:effectLst>
                  <a:glow rad="228600">
                    <a:schemeClr val="accent6">
                      <a:satMod val="175000"/>
                      <a:alpha val="40000"/>
                    </a:schemeClr>
                  </a:glow>
                </a:effectLst>
                <a:latin typeface="Arial" panose="020B0604020202020204" pitchFamily="34" charset="0"/>
                <a:ea typeface="Times New Roman"/>
                <a:cs typeface="Arial" panose="020B0604020202020204" pitchFamily="34" charset="0"/>
              </a:rPr>
              <a:t>must be listed on the club’s GHIN handicap roster</a:t>
            </a:r>
          </a:p>
          <a:p>
            <a:pPr indent="-347472">
              <a:spcBef>
                <a:spcPts val="0"/>
              </a:spcBef>
              <a:buSzPct val="100000"/>
              <a:buFont typeface="Times New Roman"/>
              <a:buAutoNum type="alphaUcPeriod"/>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b="1" dirty="0">
                <a:effectLst>
                  <a:glow rad="228600">
                    <a:schemeClr val="accent6">
                      <a:satMod val="175000"/>
                      <a:alpha val="40000"/>
                    </a:schemeClr>
                  </a:glow>
                </a:effectLst>
                <a:latin typeface="Arial" panose="020B0604020202020204" pitchFamily="34" charset="0"/>
                <a:ea typeface="Times New Roman"/>
                <a:cs typeface="Arial" panose="020B0604020202020204" pitchFamily="34" charset="0"/>
              </a:rPr>
              <a:t>must have 10 posted scores within the past 12 months</a:t>
            </a:r>
            <a:endParaRPr lang="en-US" sz="1400" b="1" dirty="0">
              <a:effectLst>
                <a:glow rad="228600">
                  <a:schemeClr val="accent6">
                    <a:satMod val="175000"/>
                    <a:alpha val="40000"/>
                  </a:schemeClr>
                </a:glow>
              </a:effectLst>
              <a:latin typeface="Arial" panose="020B0604020202020204" pitchFamily="34" charset="0"/>
              <a:ea typeface="Times New Roman"/>
              <a:cs typeface="Arial" panose="020B0604020202020204" pitchFamily="34" charset="0"/>
            </a:endParaRPr>
          </a:p>
          <a:p>
            <a:pPr indent="-347472">
              <a:spcBef>
                <a:spcPts val="0"/>
              </a:spcBef>
              <a:buSzPct val="100000"/>
              <a:buFont typeface="Times New Roman"/>
              <a:buAutoNum type="alphaUcPeriod"/>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b="1" dirty="0">
                <a:latin typeface="Arial" panose="020B0604020202020204" pitchFamily="34" charset="0"/>
                <a:ea typeface="Times New Roman"/>
                <a:cs typeface="Arial" panose="020B0604020202020204" pitchFamily="34" charset="0"/>
              </a:rPr>
              <a:t>must have a low index (LI) of:</a:t>
            </a:r>
          </a:p>
          <a:p>
            <a:pPr lvl="1">
              <a:spcBef>
                <a:spcPts val="600"/>
              </a:spcBef>
              <a:buSzPct val="100000"/>
              <a:buFont typeface="Wingdings" panose="05000000000000000000" pitchFamily="2" charset="2"/>
              <a:buChar char="Ø"/>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b="1" u="sng" dirty="0">
                <a:solidFill>
                  <a:srgbClr val="0070C0"/>
                </a:solidFill>
                <a:effectLst>
                  <a:glow rad="228600">
                    <a:schemeClr val="accent6">
                      <a:satMod val="175000"/>
                      <a:alpha val="40000"/>
                    </a:schemeClr>
                  </a:glow>
                </a:effectLst>
                <a:latin typeface="Arial" panose="020B0604020202020204" pitchFamily="34" charset="0"/>
                <a:cs typeface="Arial" panose="020B0604020202020204" pitchFamily="34" charset="0"/>
              </a:rPr>
              <a:t>Regular League </a:t>
            </a:r>
            <a:r>
              <a:rPr lang="en-US" b="1" dirty="0">
                <a:effectLst>
                  <a:glow rad="228600">
                    <a:schemeClr val="accent6">
                      <a:satMod val="175000"/>
                      <a:alpha val="40000"/>
                    </a:schemeClr>
                  </a:glow>
                </a:effectLst>
                <a:latin typeface="Arial" panose="020B0604020202020204" pitchFamily="34" charset="0"/>
                <a:ea typeface="Times New Roman"/>
                <a:cs typeface="Arial" panose="020B0604020202020204" pitchFamily="34" charset="0"/>
              </a:rPr>
              <a:t>18.4 or less </a:t>
            </a:r>
            <a:endParaRPr lang="en-US" b="1" u="sng" dirty="0">
              <a:solidFill>
                <a:srgbClr val="0070C0"/>
              </a:solidFill>
              <a:effectLst>
                <a:glow rad="228600">
                  <a:schemeClr val="accent6">
                    <a:satMod val="175000"/>
                    <a:alpha val="40000"/>
                  </a:schemeClr>
                </a:glow>
              </a:effectLst>
              <a:latin typeface="Arial" panose="020B0604020202020204" pitchFamily="34" charset="0"/>
              <a:cs typeface="Arial" panose="020B0604020202020204" pitchFamily="34" charset="0"/>
            </a:endParaRPr>
          </a:p>
          <a:p>
            <a:pPr lvl="1">
              <a:spcBef>
                <a:spcPts val="600"/>
              </a:spcBef>
              <a:buSzPct val="100000"/>
              <a:buFont typeface="Wingdings" panose="05000000000000000000" pitchFamily="2" charset="2"/>
              <a:buChar char="Ø"/>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b="1" u="sng" dirty="0">
                <a:solidFill>
                  <a:srgbClr val="FF0000"/>
                </a:solidFill>
                <a:latin typeface="Arial" panose="020B0604020202020204" pitchFamily="34" charset="0"/>
                <a:cs typeface="Arial" panose="020B0604020202020204" pitchFamily="34" charset="0"/>
              </a:rPr>
              <a:t>Senior League</a:t>
            </a:r>
            <a:r>
              <a:rPr lang="en-US" sz="1400" b="1" dirty="0">
                <a:solidFill>
                  <a:srgbClr val="FF0000"/>
                </a:solidFill>
                <a:latin typeface="Arial" panose="020B0604020202020204" pitchFamily="34" charset="0"/>
                <a:ea typeface="Times New Roman"/>
                <a:cs typeface="Arial" panose="020B0604020202020204" pitchFamily="34" charset="0"/>
              </a:rPr>
              <a:t> </a:t>
            </a:r>
            <a:r>
              <a:rPr lang="en-US" sz="1400" b="1" dirty="0">
                <a:latin typeface="Arial" panose="020B0604020202020204" pitchFamily="34" charset="0"/>
                <a:cs typeface="Arial" panose="020B0604020202020204" pitchFamily="34" charset="0"/>
              </a:rPr>
              <a:t>no maximum LI</a:t>
            </a:r>
            <a:endParaRPr lang="en-US" sz="1400" b="1" dirty="0">
              <a:latin typeface="Arial" panose="020B0604020202020204" pitchFamily="34" charset="0"/>
              <a:ea typeface="Times New Roman"/>
              <a:cs typeface="Arial" panose="020B0604020202020204" pitchFamily="34" charset="0"/>
            </a:endParaRPr>
          </a:p>
          <a:p>
            <a:pPr indent="-347472">
              <a:spcBef>
                <a:spcPts val="0"/>
              </a:spcBef>
              <a:buSzPct val="100000"/>
              <a:buFont typeface="Times New Roman"/>
              <a:buAutoNum type="alphaUcPeriod"/>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dirty="0">
                <a:latin typeface="Arial" panose="020B0604020202020204" pitchFamily="34" charset="0"/>
                <a:ea typeface="Times New Roman"/>
                <a:cs typeface="Arial" panose="020B0604020202020204" pitchFamily="34" charset="0"/>
              </a:rPr>
              <a:t>minimum </a:t>
            </a:r>
            <a:r>
              <a:rPr lang="en-US" sz="1400" b="1" dirty="0" smtClean="0">
                <a:latin typeface="Arial" panose="020B0604020202020204" pitchFamily="34" charset="0"/>
                <a:ea typeface="Times New Roman"/>
                <a:cs typeface="Arial" panose="020B0604020202020204" pitchFamily="34" charset="0"/>
              </a:rPr>
              <a:t>age: </a:t>
            </a:r>
            <a:r>
              <a:rPr lang="en-US" sz="1400" b="1" u="sng" dirty="0" smtClean="0">
                <a:solidFill>
                  <a:srgbClr val="0070C0"/>
                </a:solidFill>
                <a:latin typeface="Arial" panose="020B0604020202020204" pitchFamily="34" charset="0"/>
                <a:cs typeface="Arial" panose="020B0604020202020204" pitchFamily="34" charset="0"/>
              </a:rPr>
              <a:t>Regular </a:t>
            </a:r>
            <a:r>
              <a:rPr lang="en-US" sz="1400" b="1" u="sng" dirty="0">
                <a:solidFill>
                  <a:srgbClr val="0070C0"/>
                </a:solidFill>
                <a:latin typeface="Arial" panose="020B0604020202020204" pitchFamily="34" charset="0"/>
                <a:cs typeface="Arial" panose="020B0604020202020204" pitchFamily="34" charset="0"/>
              </a:rPr>
              <a:t>League </a:t>
            </a:r>
            <a:r>
              <a:rPr lang="en-US" sz="1400" b="1" dirty="0">
                <a:solidFill>
                  <a:srgbClr val="0070C0"/>
                </a:solidFill>
                <a:latin typeface="Arial" panose="020B0604020202020204" pitchFamily="34" charset="0"/>
                <a:cs typeface="Arial" panose="020B0604020202020204" pitchFamily="34" charset="0"/>
              </a:rPr>
              <a:t>18+ </a:t>
            </a:r>
            <a:r>
              <a:rPr lang="en-US" sz="1400" b="1" dirty="0" smtClean="0">
                <a:solidFill>
                  <a:srgbClr val="0070C0"/>
                </a:solidFill>
                <a:latin typeface="Arial" panose="020B0604020202020204" pitchFamily="34" charset="0"/>
                <a:cs typeface="Arial" panose="020B0604020202020204" pitchFamily="34" charset="0"/>
              </a:rPr>
              <a:t>	</a:t>
            </a:r>
            <a:r>
              <a:rPr lang="en-US" sz="1400" b="1" u="sng" dirty="0" smtClean="0">
                <a:solidFill>
                  <a:srgbClr val="FF0000"/>
                </a:solidFill>
                <a:latin typeface="Arial" panose="020B0604020202020204" pitchFamily="34" charset="0"/>
                <a:cs typeface="Arial" panose="020B0604020202020204" pitchFamily="34" charset="0"/>
              </a:rPr>
              <a:t>Senior </a:t>
            </a:r>
            <a:r>
              <a:rPr lang="en-US" sz="1400" b="1" u="sng" dirty="0">
                <a:solidFill>
                  <a:srgbClr val="FF0000"/>
                </a:solidFill>
                <a:latin typeface="Arial" panose="020B0604020202020204" pitchFamily="34" charset="0"/>
                <a:cs typeface="Arial" panose="020B0604020202020204" pitchFamily="34" charset="0"/>
              </a:rPr>
              <a:t>League </a:t>
            </a:r>
            <a:r>
              <a:rPr lang="en-US" sz="1400" dirty="0">
                <a:solidFill>
                  <a:srgbClr val="FF0000"/>
                </a:solidFill>
                <a:latin typeface="Arial" panose="020B0604020202020204" pitchFamily="34" charset="0"/>
                <a:cs typeface="Arial" panose="020B0604020202020204" pitchFamily="34" charset="0"/>
              </a:rPr>
              <a:t>55+ </a:t>
            </a:r>
            <a:r>
              <a:rPr lang="en-US" sz="1400" b="1" dirty="0">
                <a:solidFill>
                  <a:srgbClr val="FF0000"/>
                </a:solidFill>
                <a:latin typeface="Arial" panose="020B0604020202020204" pitchFamily="34" charset="0"/>
                <a:ea typeface="Times New Roman"/>
                <a:cs typeface="Arial" panose="020B0604020202020204" pitchFamily="34" charset="0"/>
              </a:rPr>
              <a:t>	</a:t>
            </a:r>
            <a:r>
              <a:rPr lang="en-US" sz="1400" dirty="0">
                <a:solidFill>
                  <a:srgbClr val="FF0000"/>
                </a:solidFill>
                <a:latin typeface="Arial" panose="020B0604020202020204" pitchFamily="34" charset="0"/>
                <a:ea typeface="Times New Roman"/>
                <a:cs typeface="Arial" panose="020B0604020202020204" pitchFamily="34" charset="0"/>
              </a:rPr>
              <a:t>	</a:t>
            </a:r>
          </a:p>
          <a:p>
            <a:pPr indent="-347472">
              <a:spcBef>
                <a:spcPts val="0"/>
              </a:spcBef>
              <a:buSzPct val="100000"/>
              <a:buFont typeface="Times New Roman"/>
              <a:buAutoNum type="alphaUcPeriod"/>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b="1" dirty="0">
                <a:latin typeface="Arial" panose="020B0604020202020204" pitchFamily="34" charset="0"/>
                <a:ea typeface="Times New Roman"/>
                <a:cs typeface="Arial" panose="020B0604020202020204" pitchFamily="34" charset="0"/>
              </a:rPr>
              <a:t>restricted  to 1 team in the current </a:t>
            </a:r>
            <a:r>
              <a:rPr lang="en-US" sz="1400" b="1" dirty="0" smtClean="0">
                <a:latin typeface="Arial" panose="020B0604020202020204" pitchFamily="34" charset="0"/>
                <a:ea typeface="Times New Roman"/>
                <a:cs typeface="Arial" panose="020B0604020202020204" pitchFamily="34" charset="0"/>
              </a:rPr>
              <a:t>year</a:t>
            </a:r>
          </a:p>
          <a:p>
            <a:pPr indent="-347472">
              <a:spcBef>
                <a:spcPts val="0"/>
              </a:spcBef>
              <a:buSzPct val="100000"/>
              <a:buFont typeface="Times New Roman"/>
              <a:buAutoNum type="alphaUcPeriod"/>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dirty="0" smtClean="0">
                <a:solidFill>
                  <a:srgbClr val="FF0000"/>
                </a:solidFill>
                <a:latin typeface="Arial" panose="020B0604020202020204" pitchFamily="34" charset="0"/>
                <a:ea typeface="Times New Roman"/>
                <a:cs typeface="Arial" panose="020B0604020202020204" pitchFamily="34" charset="0"/>
              </a:rPr>
              <a:t>may </a:t>
            </a:r>
            <a:r>
              <a:rPr lang="en-US" sz="1400" dirty="0">
                <a:solidFill>
                  <a:srgbClr val="FF0000"/>
                </a:solidFill>
                <a:latin typeface="Arial" panose="020B0604020202020204" pitchFamily="34" charset="0"/>
                <a:ea typeface="Times New Roman"/>
                <a:cs typeface="Arial" panose="020B0604020202020204" pitchFamily="34" charset="0"/>
              </a:rPr>
              <a:t>include up to 2 (two) non-amateur players (</a:t>
            </a:r>
            <a:r>
              <a:rPr lang="en-US" sz="1400" b="1" u="sng" dirty="0">
                <a:solidFill>
                  <a:srgbClr val="0070C0"/>
                </a:solidFill>
                <a:latin typeface="Arial" panose="020B0604020202020204" pitchFamily="34" charset="0"/>
                <a:cs typeface="Arial" panose="020B0604020202020204" pitchFamily="34" charset="0"/>
              </a:rPr>
              <a:t>Regular League</a:t>
            </a:r>
            <a:r>
              <a:rPr lang="en-US" sz="1400" dirty="0">
                <a:solidFill>
                  <a:srgbClr val="FF0000"/>
                </a:solidFill>
                <a:latin typeface="Arial" panose="020B0604020202020204" pitchFamily="34" charset="0"/>
                <a:ea typeface="Times New Roman"/>
                <a:cs typeface="Arial" panose="020B0604020202020204" pitchFamily="34" charset="0"/>
              </a:rPr>
              <a:t> </a:t>
            </a:r>
            <a:r>
              <a:rPr lang="en-US" sz="1400" dirty="0" smtClean="0">
                <a:solidFill>
                  <a:srgbClr val="FF0000"/>
                </a:solidFill>
                <a:latin typeface="Arial" panose="020B0604020202020204" pitchFamily="34" charset="0"/>
                <a:ea typeface="Times New Roman"/>
                <a:cs typeface="Arial" panose="020B0604020202020204" pitchFamily="34" charset="0"/>
              </a:rPr>
              <a:t>only)</a:t>
            </a:r>
          </a:p>
          <a:p>
            <a:pPr indent="-347472">
              <a:spcBef>
                <a:spcPts val="0"/>
              </a:spcBef>
              <a:buSzPct val="100000"/>
              <a:buFont typeface="Times New Roman"/>
              <a:buAutoNum type="alphaUcPeriod"/>
              <a:tabLst>
                <a:tab pos="228600" algn="l"/>
                <a:tab pos="457200" algn="l"/>
                <a:tab pos="914400" algn="l"/>
                <a:tab pos="1028700" algn="l"/>
                <a:tab pos="1828800" algn="l"/>
                <a:tab pos="2286000" algn="l"/>
                <a:tab pos="2743200" algn="l"/>
                <a:tab pos="3200400" algn="l"/>
                <a:tab pos="3657600" algn="l"/>
                <a:tab pos="4114800" algn="l"/>
                <a:tab pos="4572000" algn="l"/>
                <a:tab pos="5029200" algn="l"/>
                <a:tab pos="5486400" algn="l"/>
                <a:tab pos="5943600" algn="l"/>
              </a:tabLst>
            </a:pPr>
            <a:r>
              <a:rPr lang="en-US" sz="1400" b="1" dirty="0" smtClean="0">
                <a:latin typeface="Arial" panose="020B0604020202020204" pitchFamily="34" charset="0"/>
                <a:ea typeface="Times New Roman"/>
                <a:cs typeface="Arial" panose="020B0604020202020204" pitchFamily="34" charset="0"/>
              </a:rPr>
              <a:t>Special </a:t>
            </a:r>
            <a:r>
              <a:rPr lang="en-US" sz="1400" b="1" dirty="0">
                <a:latin typeface="Arial" panose="020B0604020202020204" pitchFamily="34" charset="0"/>
                <a:ea typeface="Times New Roman"/>
                <a:cs typeface="Arial" panose="020B0604020202020204" pitchFamily="34" charset="0"/>
              </a:rPr>
              <a:t>circumstances may be considered by a CGA Committee</a:t>
            </a:r>
            <a:endParaRPr lang="en-US" sz="1400" b="1" dirty="0">
              <a:solidFill>
                <a:srgbClr val="FF0000"/>
              </a:solidFill>
              <a:latin typeface="Arial" panose="020B0604020202020204" pitchFamily="34" charset="0"/>
              <a:ea typeface="Times New Roman"/>
              <a:cs typeface="Arial" panose="020B0604020202020204" pitchFamily="34" charset="0"/>
            </a:endParaRPr>
          </a:p>
          <a:p>
            <a:pPr lvl="1"/>
            <a:endParaRPr lang="en-US" sz="1600" dirty="0">
              <a:solidFill>
                <a:srgbClr val="FF0000"/>
              </a:solidFill>
              <a:latin typeface="Arial" panose="020B0604020202020204" pitchFamily="34" charset="0"/>
              <a:ea typeface="Times New Roman"/>
              <a:cs typeface="Arial" panose="020B0604020202020204" pitchFamily="34" charset="0"/>
            </a:endParaRPr>
          </a:p>
          <a:p>
            <a:pPr marL="800100" lvl="1" indent="-342900" hangingPunct="0">
              <a:buFont typeface="+mj-lt"/>
              <a:buAutoNum type="alphaUcPeriod"/>
            </a:pPr>
            <a:endParaRPr lang="en-US" sz="1400" dirty="0"/>
          </a:p>
        </p:txBody>
      </p:sp>
    </p:spTree>
    <p:extLst>
      <p:ext uri="{BB962C8B-B14F-4D97-AF65-F5344CB8AC3E}">
        <p14:creationId xmlns:p14="http://schemas.microsoft.com/office/powerpoint/2010/main" val="3612052906"/>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idx="1"/>
          </p:nvPr>
        </p:nvSpPr>
        <p:spPr>
          <a:xfrm>
            <a:off x="304800" y="1600200"/>
            <a:ext cx="8534400" cy="5029200"/>
          </a:xfrm>
        </p:spPr>
        <p:txBody>
          <a:bodyPr>
            <a:normAutofit/>
          </a:bodyPr>
          <a:lstStyle/>
          <a:p>
            <a:pPr marL="609600" indent="-609600">
              <a:lnSpc>
                <a:spcPct val="80000"/>
              </a:lnSpc>
              <a:buNone/>
              <a:defRPr/>
            </a:pPr>
            <a:r>
              <a:rPr lang="en-US" b="1" dirty="0" smtClean="0">
                <a:effectLst>
                  <a:outerShdw blurRad="38100" dist="38100" dir="2700000" algn="tl">
                    <a:srgbClr val="C0C0C0"/>
                  </a:outerShdw>
                </a:effectLst>
              </a:rPr>
              <a:t>Rule </a:t>
            </a:r>
            <a:r>
              <a:rPr lang="en-US" b="1" dirty="0" smtClean="0"/>
              <a:t>#2 </a:t>
            </a:r>
            <a:r>
              <a:rPr lang="en-US" sz="2400" u="sng" dirty="0" smtClean="0"/>
              <a:t>REGULAR SEASON</a:t>
            </a:r>
          </a:p>
          <a:p>
            <a:pPr marL="990600" lvl="1" indent="-533400" eaLnBrk="1" hangingPunct="1">
              <a:lnSpc>
                <a:spcPct val="80000"/>
              </a:lnSpc>
              <a:spcBef>
                <a:spcPts val="1200"/>
              </a:spcBef>
              <a:spcAft>
                <a:spcPts val="600"/>
              </a:spcAft>
              <a:defRPr/>
            </a:pPr>
            <a:endParaRPr lang="en-US" sz="2000" dirty="0" smtClean="0"/>
          </a:p>
          <a:p>
            <a:pPr marL="990600" lvl="1" indent="-533400" eaLnBrk="1" hangingPunct="1">
              <a:lnSpc>
                <a:spcPct val="80000"/>
              </a:lnSpc>
              <a:spcBef>
                <a:spcPts val="1200"/>
              </a:spcBef>
              <a:spcAft>
                <a:spcPts val="1200"/>
              </a:spcAft>
              <a:defRPr/>
            </a:pPr>
            <a:r>
              <a:rPr lang="en-US" sz="2000" dirty="0" smtClean="0"/>
              <a:t>Pods normally consist of 4 or 6 teams (3, 5 &amp; 7 team Pods possible)</a:t>
            </a:r>
          </a:p>
          <a:p>
            <a:pPr marL="990600" lvl="1" indent="-533400" eaLnBrk="1" hangingPunct="1">
              <a:lnSpc>
                <a:spcPct val="80000"/>
              </a:lnSpc>
              <a:spcBef>
                <a:spcPts val="1200"/>
              </a:spcBef>
              <a:spcAft>
                <a:spcPts val="1200"/>
              </a:spcAft>
              <a:defRPr/>
            </a:pPr>
            <a:r>
              <a:rPr lang="en-US" sz="2000" dirty="0" smtClean="0"/>
              <a:t>Teams play home and home (total of 6 matches)</a:t>
            </a:r>
          </a:p>
          <a:p>
            <a:pPr marL="990600" lvl="1" indent="-533400" eaLnBrk="1" hangingPunct="1">
              <a:lnSpc>
                <a:spcPct val="80000"/>
              </a:lnSpc>
              <a:spcBef>
                <a:spcPts val="1200"/>
              </a:spcBef>
              <a:spcAft>
                <a:spcPts val="1200"/>
              </a:spcAft>
              <a:defRPr/>
            </a:pPr>
            <a:r>
              <a:rPr lang="en-US" sz="2000" dirty="0" smtClean="0">
                <a:solidFill>
                  <a:srgbClr val="0070C0"/>
                </a:solidFill>
              </a:rPr>
              <a:t>REGULAR - matches played primarily Sat/Sun</a:t>
            </a:r>
          </a:p>
          <a:p>
            <a:pPr marL="990600" lvl="1" indent="-533400" eaLnBrk="1" hangingPunct="1">
              <a:lnSpc>
                <a:spcPct val="80000"/>
              </a:lnSpc>
              <a:spcBef>
                <a:spcPts val="1200"/>
              </a:spcBef>
              <a:spcAft>
                <a:spcPts val="1200"/>
              </a:spcAft>
              <a:defRPr/>
            </a:pPr>
            <a:r>
              <a:rPr lang="en-US" sz="2000" dirty="0" smtClean="0">
                <a:solidFill>
                  <a:srgbClr val="FF0000"/>
                </a:solidFill>
              </a:rPr>
              <a:t>SENIOR – matches played primarily Mon-Fri</a:t>
            </a:r>
            <a:endParaRPr lang="en-US" sz="2000" b="1" dirty="0" smtClean="0">
              <a:solidFill>
                <a:srgbClr val="FF0000"/>
              </a:solidFill>
            </a:endParaRPr>
          </a:p>
          <a:p>
            <a:pPr marL="990600" lvl="1" indent="-533400">
              <a:lnSpc>
                <a:spcPct val="80000"/>
              </a:lnSpc>
              <a:spcBef>
                <a:spcPts val="1200"/>
              </a:spcBef>
              <a:spcAft>
                <a:spcPts val="1200"/>
              </a:spcAft>
              <a:defRPr/>
            </a:pPr>
            <a:r>
              <a:rPr lang="en-US" sz="2000" dirty="0"/>
              <a:t>Season begins: April 	Ends: early </a:t>
            </a:r>
            <a:r>
              <a:rPr lang="en-US" sz="2000" dirty="0" smtClean="0"/>
              <a:t>August</a:t>
            </a:r>
            <a:endParaRPr lang="en-US" sz="2000" dirty="0"/>
          </a:p>
          <a:p>
            <a:pPr marL="990600" lvl="1" indent="-533400" eaLnBrk="1" hangingPunct="1">
              <a:lnSpc>
                <a:spcPct val="80000"/>
              </a:lnSpc>
              <a:spcBef>
                <a:spcPts val="1200"/>
              </a:spcBef>
              <a:spcAft>
                <a:spcPts val="1200"/>
              </a:spcAft>
              <a:defRPr/>
            </a:pPr>
            <a:r>
              <a:rPr lang="en-US" sz="2000" dirty="0" smtClean="0"/>
              <a:t>Playoffs begin Mid August with Final 4 in Oct/Nov</a:t>
            </a:r>
            <a:endParaRPr lang="en-US" sz="800" dirty="0" smtClean="0">
              <a:solidFill>
                <a:srgbClr val="FF3300"/>
              </a:solidFill>
            </a:endParaRPr>
          </a:p>
        </p:txBody>
      </p:sp>
      <p:sp>
        <p:nvSpPr>
          <p:cNvPr id="2765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765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marL="274320" lvl="0" indent="-274320" algn="ctr">
              <a:defRPr/>
            </a:pPr>
            <a:r>
              <a:rPr lang="en-US" sz="4400" b="1" i="1" dirty="0" smtClean="0">
                <a:solidFill>
                  <a:prstClr val="black"/>
                </a:solidFill>
                <a:effectLst>
                  <a:outerShdw blurRad="38100" dist="38100" dir="2700000" algn="tl">
                    <a:srgbClr val="C0C0C0"/>
                  </a:outerShdw>
                </a:effectLst>
                <a:latin typeface="Constantia"/>
              </a:rPr>
              <a:t>Interclub Format</a:t>
            </a:r>
            <a:endParaRPr lang="en-US" sz="44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920" y="1668621"/>
            <a:ext cx="5852160" cy="4389120"/>
          </a:xfrm>
        </p:spPr>
      </p:pic>
      <p:sp>
        <p:nvSpPr>
          <p:cNvPr id="18" name="TextBox 17"/>
          <p:cNvSpPr txBox="1"/>
          <p:nvPr/>
        </p:nvSpPr>
        <p:spPr>
          <a:xfrm>
            <a:off x="228600" y="1905000"/>
            <a:ext cx="1295400" cy="923330"/>
          </a:xfrm>
          <a:prstGeom prst="rect">
            <a:avLst/>
          </a:prstGeom>
          <a:noFill/>
        </p:spPr>
        <p:txBody>
          <a:bodyPr wrap="square" rtlCol="0">
            <a:spAutoFit/>
          </a:bodyPr>
          <a:lstStyle/>
          <a:p>
            <a:pPr algn="ctr"/>
            <a:r>
              <a:rPr lang="en-US" dirty="0" smtClean="0"/>
              <a:t>Four-Ball Match Play</a:t>
            </a:r>
            <a:endParaRPr lang="en-US" dirty="0"/>
          </a:p>
        </p:txBody>
      </p:sp>
    </p:spTree>
    <p:extLst>
      <p:ext uri="{BB962C8B-B14F-4D97-AF65-F5344CB8AC3E}">
        <p14:creationId xmlns:p14="http://schemas.microsoft.com/office/powerpoint/2010/main" val="163454164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457200" y="1371600"/>
            <a:ext cx="8229600" cy="5105400"/>
          </a:xfrm>
        </p:spPr>
        <p:txBody>
          <a:bodyPr>
            <a:normAutofit/>
          </a:bodyPr>
          <a:lstStyle/>
          <a:p>
            <a:pPr marL="609600" indent="-609600" eaLnBrk="1" hangingPunct="1">
              <a:lnSpc>
                <a:spcPct val="80000"/>
              </a:lnSpc>
              <a:buFontTx/>
              <a:buNone/>
              <a:defRPr/>
            </a:pPr>
            <a:r>
              <a:rPr lang="en-US" sz="2000" b="1" dirty="0" smtClean="0">
                <a:effectLst>
                  <a:outerShdw blurRad="38100" dist="38100" dir="2700000" algn="tl">
                    <a:srgbClr val="C0C0C0"/>
                  </a:outerShdw>
                </a:effectLst>
              </a:rPr>
              <a:t>Rules #4 </a:t>
            </a:r>
            <a:r>
              <a:rPr lang="en-US" sz="2400" b="1" u="sng" dirty="0" smtClean="0"/>
              <a:t>DEFINITION OF TEAM/MATCH ROSTERS:</a:t>
            </a:r>
          </a:p>
          <a:p>
            <a:pPr lvl="1" indent="-342900">
              <a:buClrTx/>
              <a:buFontTx/>
              <a:buAutoNum type="alphaUcPeriod"/>
              <a:defRPr/>
            </a:pPr>
            <a:endParaRPr lang="en-US" sz="2000" dirty="0" smtClean="0"/>
          </a:p>
          <a:p>
            <a:pPr lvl="1" indent="-342900">
              <a:buClrTx/>
              <a:buFontTx/>
              <a:buAutoNum type="alphaUcPeriod"/>
              <a:defRPr/>
            </a:pPr>
            <a:r>
              <a:rPr lang="en-US" sz="2000" dirty="0" smtClean="0"/>
              <a:t>TEAM Roster</a:t>
            </a:r>
          </a:p>
          <a:p>
            <a:pPr lvl="2" indent="-342900">
              <a:defRPr/>
            </a:pPr>
            <a:r>
              <a:rPr lang="en-US" sz="1800" dirty="0" smtClean="0"/>
              <a:t>Unlimited</a:t>
            </a:r>
          </a:p>
          <a:p>
            <a:pPr lvl="2" indent="-342900">
              <a:defRPr/>
            </a:pPr>
            <a:r>
              <a:rPr lang="en-US" sz="1800" dirty="0" smtClean="0"/>
              <a:t>Eligible players may be added any time</a:t>
            </a:r>
          </a:p>
          <a:p>
            <a:pPr lvl="2" indent="-342900">
              <a:buFontTx/>
              <a:buNone/>
              <a:defRPr/>
            </a:pPr>
            <a:r>
              <a:rPr lang="en-US" sz="1400" dirty="0" smtClean="0">
                <a:latin typeface="Times New Roman"/>
                <a:ea typeface="Times New Roman"/>
              </a:rPr>
              <a:t>	</a:t>
            </a:r>
            <a:endParaRPr lang="en-US" sz="1000" dirty="0" smtClean="0"/>
          </a:p>
          <a:p>
            <a:pPr lvl="1" indent="-342900">
              <a:buFontTx/>
              <a:buNone/>
              <a:defRPr/>
            </a:pPr>
            <a:r>
              <a:rPr lang="en-US" sz="1800" b="1" dirty="0" smtClean="0"/>
              <a:t> </a:t>
            </a:r>
            <a:r>
              <a:rPr lang="en-US" sz="1800" dirty="0" smtClean="0"/>
              <a:t>B.  </a:t>
            </a:r>
            <a:r>
              <a:rPr lang="en-US" sz="2000" dirty="0" smtClean="0"/>
              <a:t>MATCH Roster</a:t>
            </a:r>
            <a:r>
              <a:rPr lang="en-US" sz="2000" dirty="0"/>
              <a:t>	</a:t>
            </a:r>
            <a:r>
              <a:rPr lang="en-US" sz="1800" dirty="0" smtClean="0"/>
              <a:t>	</a:t>
            </a:r>
          </a:p>
          <a:p>
            <a:pPr lvl="2" indent="-342900">
              <a:defRPr/>
            </a:pPr>
            <a:r>
              <a:rPr lang="en-US" sz="1800" dirty="0" smtClean="0">
                <a:solidFill>
                  <a:srgbClr val="0070C0"/>
                </a:solidFill>
              </a:rPr>
              <a:t>REGULAR - 12 eligible players</a:t>
            </a:r>
          </a:p>
          <a:p>
            <a:pPr lvl="2" indent="-342900">
              <a:defRPr/>
            </a:pPr>
            <a:r>
              <a:rPr lang="en-US" sz="1800" dirty="0" smtClean="0">
                <a:solidFill>
                  <a:srgbClr val="FF0000"/>
                </a:solidFill>
              </a:rPr>
              <a:t>SENIOR – 8 eligible players</a:t>
            </a:r>
          </a:p>
          <a:p>
            <a:pPr lvl="2" indent="-342900">
              <a:defRPr/>
            </a:pPr>
            <a:r>
              <a:rPr lang="en-US" sz="1800" dirty="0" smtClean="0"/>
              <a:t>Players can only compete for 1 team in the current season</a:t>
            </a:r>
          </a:p>
          <a:p>
            <a:pPr lvl="2" indent="-342900">
              <a:defRPr/>
            </a:pPr>
            <a:endParaRPr lang="en-US" sz="1400" dirty="0" smtClean="0"/>
          </a:p>
          <a:p>
            <a:pPr lvl="1" indent="-342900">
              <a:buFontTx/>
              <a:buNone/>
              <a:defRPr/>
            </a:pPr>
            <a:r>
              <a:rPr lang="en-US" sz="1800" dirty="0" smtClean="0"/>
              <a:t>C.  </a:t>
            </a:r>
            <a:r>
              <a:rPr lang="en-US" sz="2000" dirty="0" smtClean="0"/>
              <a:t>Clubs may sponsor more than one team</a:t>
            </a:r>
          </a:p>
          <a:p>
            <a:pPr lvl="2" indent="-342900" eaLnBrk="1" hangingPunct="1">
              <a:defRPr/>
            </a:pPr>
            <a:r>
              <a:rPr lang="en-US" sz="1800" b="1" dirty="0" smtClean="0"/>
              <a:t>must have balanced rosters</a:t>
            </a:r>
          </a:p>
          <a:p>
            <a:pPr lvl="2" indent="-342900" eaLnBrk="1" hangingPunct="1">
              <a:lnSpc>
                <a:spcPct val="80000"/>
              </a:lnSpc>
              <a:defRPr/>
            </a:pPr>
            <a:r>
              <a:rPr lang="en-US" sz="1800" dirty="0" smtClean="0"/>
              <a:t>players must remain on same team after playing in first match</a:t>
            </a:r>
          </a:p>
        </p:txBody>
      </p:sp>
      <p:sp>
        <p:nvSpPr>
          <p:cNvPr id="2969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970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340360" y="-60959"/>
            <a:ext cx="8534400" cy="7620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fontAlgn="auto">
              <a:spcAft>
                <a:spcPts val="0"/>
              </a:spcAft>
              <a:buFontTx/>
              <a:buNone/>
              <a:defRPr/>
            </a:pPr>
            <a:endParaRPr lang="en-US" sz="2000" b="1" i="1" dirty="0">
              <a:effectLst>
                <a:outerShdw blurRad="38100" dist="38100" dir="2700000" algn="tl">
                  <a:srgbClr val="C0C0C0"/>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667174"/>
            <a:ext cx="8138160" cy="610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90800" y="320041"/>
            <a:ext cx="3810000" cy="646331"/>
          </a:xfrm>
          <a:prstGeom prst="rect">
            <a:avLst/>
          </a:prstGeom>
          <a:noFill/>
        </p:spPr>
        <p:txBody>
          <a:bodyPr wrap="square" rtlCol="0">
            <a:spAutoFit/>
          </a:bodyPr>
          <a:lstStyle/>
          <a:p>
            <a:pPr algn="ctr"/>
            <a:r>
              <a:rPr lang="en-US" b="1" dirty="0"/>
              <a:t>Hall of History</a:t>
            </a:r>
          </a:p>
          <a:p>
            <a:endParaRPr lang="en-US" dirty="0"/>
          </a:p>
        </p:txBody>
      </p:sp>
    </p:spTree>
    <p:extLst>
      <p:ext uri="{BB962C8B-B14F-4D97-AF65-F5344CB8AC3E}">
        <p14:creationId xmlns:p14="http://schemas.microsoft.com/office/powerpoint/2010/main" val="153502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idx="1"/>
          </p:nvPr>
        </p:nvSpPr>
        <p:spPr>
          <a:xfrm>
            <a:off x="533400" y="1600200"/>
            <a:ext cx="8153400" cy="4876800"/>
          </a:xfrm>
        </p:spPr>
        <p:txBody>
          <a:bodyPr>
            <a:normAutofit fontScale="92500" lnSpcReduction="20000"/>
          </a:bodyPr>
          <a:lstStyle/>
          <a:p>
            <a:pPr marL="609600" indent="-609600" eaLnBrk="1" hangingPunct="1">
              <a:lnSpc>
                <a:spcPct val="80000"/>
              </a:lnSpc>
              <a:buFontTx/>
              <a:buNone/>
              <a:defRPr/>
            </a:pPr>
            <a:r>
              <a:rPr lang="en-US" sz="2800" b="1" dirty="0" smtClean="0">
                <a:effectLst>
                  <a:outerShdw blurRad="38100" dist="38100" dir="2700000" algn="tl">
                    <a:srgbClr val="C0C0C0"/>
                  </a:outerShdw>
                </a:effectLst>
              </a:rPr>
              <a:t>Rule #5  </a:t>
            </a:r>
            <a:r>
              <a:rPr lang="en-US" sz="2800" u="sng" dirty="0" smtClean="0"/>
              <a:t>LESS THAN TWELVE </a:t>
            </a:r>
            <a:r>
              <a:rPr lang="en-US" sz="2800" u="sng" dirty="0" smtClean="0">
                <a:solidFill>
                  <a:srgbClr val="0070C0"/>
                </a:solidFill>
              </a:rPr>
              <a:t>(12) </a:t>
            </a:r>
            <a:r>
              <a:rPr lang="en-US" sz="2800" u="sng" dirty="0" smtClean="0"/>
              <a:t>/ </a:t>
            </a:r>
            <a:r>
              <a:rPr lang="en-US" sz="2800" u="sng" dirty="0" smtClean="0">
                <a:solidFill>
                  <a:srgbClr val="FF0000"/>
                </a:solidFill>
              </a:rPr>
              <a:t>(8) </a:t>
            </a:r>
            <a:r>
              <a:rPr lang="en-US" sz="2800" u="sng" dirty="0" smtClean="0"/>
              <a:t>PLAYERS</a:t>
            </a:r>
          </a:p>
          <a:p>
            <a:pPr marL="609600" indent="-609600" eaLnBrk="1" hangingPunct="1">
              <a:lnSpc>
                <a:spcPct val="80000"/>
              </a:lnSpc>
              <a:buFontTx/>
              <a:buNone/>
              <a:defRPr/>
            </a:pPr>
            <a:endParaRPr lang="en-US" sz="2800" u="sng" dirty="0" smtClean="0"/>
          </a:p>
          <a:p>
            <a:pPr marL="1390650" lvl="2" indent="-533400" eaLnBrk="1" hangingPunct="1">
              <a:defRPr/>
            </a:pPr>
            <a:r>
              <a:rPr lang="en-US" sz="2200" dirty="0" smtClean="0"/>
              <a:t>“Four-Ball Match”</a:t>
            </a:r>
          </a:p>
          <a:p>
            <a:pPr marL="1847850" lvl="3" indent="-533400" eaLnBrk="1" hangingPunct="1">
              <a:defRPr/>
            </a:pPr>
            <a:r>
              <a:rPr lang="en-US" sz="1800" dirty="0" smtClean="0"/>
              <a:t>one-man team vs two-man team</a:t>
            </a:r>
          </a:p>
          <a:p>
            <a:pPr marL="1847850" lvl="3" indent="-533400" eaLnBrk="1" hangingPunct="1">
              <a:defRPr/>
            </a:pPr>
            <a:r>
              <a:rPr lang="en-US" sz="1800" dirty="0" smtClean="0"/>
              <a:t>Captains choice where to play singles</a:t>
            </a:r>
          </a:p>
          <a:p>
            <a:pPr marL="1847850" lvl="3" indent="-533400" eaLnBrk="1" hangingPunct="1">
              <a:defRPr/>
            </a:pPr>
            <a:r>
              <a:rPr lang="en-US" sz="1800" b="1" dirty="0" smtClean="0"/>
              <a:t>must</a:t>
            </a:r>
            <a:r>
              <a:rPr lang="en-US" sz="1800" dirty="0" smtClean="0"/>
              <a:t> maintain high to low handicap order</a:t>
            </a:r>
          </a:p>
          <a:p>
            <a:pPr marL="1390650" lvl="2" indent="-533400" eaLnBrk="1" hangingPunct="1">
              <a:defRPr/>
            </a:pPr>
            <a:endParaRPr lang="en-US" dirty="0"/>
          </a:p>
          <a:p>
            <a:pPr marL="1390650" lvl="2" indent="-533400">
              <a:defRPr/>
            </a:pPr>
            <a:r>
              <a:rPr lang="en-US" sz="2200" dirty="0" smtClean="0"/>
              <a:t>Official match minimum # of players </a:t>
            </a:r>
            <a:r>
              <a:rPr lang="en-US" sz="1700" dirty="0" smtClean="0">
                <a:solidFill>
                  <a:srgbClr val="0070C0"/>
                </a:solidFill>
              </a:rPr>
              <a:t>6</a:t>
            </a:r>
            <a:r>
              <a:rPr lang="en-US" sz="1700" dirty="0" smtClean="0"/>
              <a:t> </a:t>
            </a:r>
            <a:r>
              <a:rPr lang="en-US" sz="1700" dirty="0" smtClean="0">
                <a:solidFill>
                  <a:srgbClr val="0070C0"/>
                </a:solidFill>
              </a:rPr>
              <a:t>(REGULAR) </a:t>
            </a:r>
            <a:r>
              <a:rPr lang="en-US" sz="1700" dirty="0" smtClean="0"/>
              <a:t>/ </a:t>
            </a:r>
            <a:r>
              <a:rPr lang="en-US" sz="1700" dirty="0" smtClean="0">
                <a:solidFill>
                  <a:srgbClr val="FF0000"/>
                </a:solidFill>
              </a:rPr>
              <a:t>4 (SENIOR)</a:t>
            </a:r>
            <a:endParaRPr lang="en-US" sz="1700" dirty="0" smtClean="0"/>
          </a:p>
          <a:p>
            <a:pPr lvl="1" eaLnBrk="1" hangingPunct="1">
              <a:defRPr/>
            </a:pPr>
            <a:endParaRPr lang="en-US" sz="2200" dirty="0"/>
          </a:p>
          <a:p>
            <a:pPr marL="640080" lvl="2" indent="0">
              <a:lnSpc>
                <a:spcPct val="80000"/>
              </a:lnSpc>
              <a:buNone/>
              <a:defRPr/>
            </a:pPr>
            <a:r>
              <a:rPr lang="en-US" u="sng" dirty="0"/>
              <a:t>ABSENT</a:t>
            </a:r>
            <a:r>
              <a:rPr lang="en-US" u="sng" dirty="0">
                <a:solidFill>
                  <a:srgbClr val="FF0000"/>
                </a:solidFill>
              </a:rPr>
              <a:t> </a:t>
            </a:r>
            <a:r>
              <a:rPr lang="en-US" u="sng" dirty="0" smtClean="0"/>
              <a:t>PLAYERS</a:t>
            </a:r>
            <a:endParaRPr lang="en-US" u="sng" dirty="0"/>
          </a:p>
          <a:p>
            <a:pPr lvl="2">
              <a:defRPr/>
            </a:pPr>
            <a:r>
              <a:rPr lang="en-US" dirty="0" smtClean="0"/>
              <a:t>must </a:t>
            </a:r>
            <a:r>
              <a:rPr lang="en-US" dirty="0"/>
              <a:t>be listed on </a:t>
            </a:r>
            <a:r>
              <a:rPr lang="en-US" dirty="0" smtClean="0"/>
              <a:t>Match Roster </a:t>
            </a:r>
            <a:r>
              <a:rPr lang="en-US" dirty="0"/>
              <a:t>prior to start of match</a:t>
            </a:r>
          </a:p>
          <a:p>
            <a:pPr lvl="2">
              <a:defRPr/>
            </a:pPr>
            <a:r>
              <a:rPr lang="en-US" dirty="0" smtClean="0"/>
              <a:t>may </a:t>
            </a:r>
            <a:r>
              <a:rPr lang="en-US" dirty="0"/>
              <a:t>join the match at any time, at beginning of next hole.</a:t>
            </a:r>
          </a:p>
          <a:p>
            <a:pPr marL="640080" lvl="2" indent="0">
              <a:lnSpc>
                <a:spcPct val="80000"/>
              </a:lnSpc>
              <a:buNone/>
              <a:defRPr/>
            </a:pPr>
            <a:endParaRPr lang="en-US" u="sng" dirty="0" smtClean="0"/>
          </a:p>
          <a:p>
            <a:pPr marL="640080" lvl="2" indent="0">
              <a:lnSpc>
                <a:spcPct val="80000"/>
              </a:lnSpc>
              <a:buNone/>
              <a:defRPr/>
            </a:pPr>
            <a:r>
              <a:rPr lang="en-US" u="sng" dirty="0" smtClean="0"/>
              <a:t>ALTERNATES</a:t>
            </a:r>
            <a:endParaRPr lang="en-US" u="sng" dirty="0"/>
          </a:p>
          <a:p>
            <a:pPr lvl="2">
              <a:defRPr/>
            </a:pPr>
            <a:r>
              <a:rPr lang="en-US" dirty="0"/>
              <a:t>must be listed on </a:t>
            </a:r>
            <a:r>
              <a:rPr lang="en-US" dirty="0" smtClean="0"/>
              <a:t>Team Roster </a:t>
            </a:r>
            <a:r>
              <a:rPr lang="en-US" dirty="0"/>
              <a:t>prior to start of match</a:t>
            </a:r>
          </a:p>
          <a:p>
            <a:pPr lvl="2">
              <a:defRPr/>
            </a:pPr>
            <a:r>
              <a:rPr lang="en-US" dirty="0"/>
              <a:t>may </a:t>
            </a:r>
            <a:r>
              <a:rPr lang="en-US" dirty="0" smtClean="0"/>
              <a:t>be inserted before the match begins.</a:t>
            </a:r>
            <a:endParaRPr lang="en-US" dirty="0"/>
          </a:p>
          <a:p>
            <a:pPr lvl="1" eaLnBrk="1" hangingPunct="1">
              <a:defRPr/>
            </a:pPr>
            <a:endParaRPr lang="en-US" sz="2000" dirty="0" smtClean="0"/>
          </a:p>
        </p:txBody>
      </p:sp>
      <p:sp>
        <p:nvSpPr>
          <p:cNvPr id="3072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072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444500" y="1371600"/>
            <a:ext cx="8229600" cy="4953000"/>
          </a:xfrm>
        </p:spPr>
        <p:txBody>
          <a:bodyPr/>
          <a:lstStyle/>
          <a:p>
            <a:pPr marL="609600" indent="-609600" eaLnBrk="1" hangingPunct="1">
              <a:lnSpc>
                <a:spcPct val="90000"/>
              </a:lnSpc>
              <a:buFontTx/>
              <a:buNone/>
              <a:defRPr/>
            </a:pPr>
            <a:r>
              <a:rPr lang="en-US" b="1" dirty="0" smtClean="0"/>
              <a:t>Rule #6 </a:t>
            </a:r>
            <a:r>
              <a:rPr lang="en-US" sz="2000" u="sng" dirty="0" smtClean="0"/>
              <a:t>TEAM CAPTAINS' DUTIES:</a:t>
            </a:r>
          </a:p>
          <a:p>
            <a:pPr marL="609600" indent="-609600" eaLnBrk="1" hangingPunct="1">
              <a:lnSpc>
                <a:spcPct val="90000"/>
              </a:lnSpc>
              <a:buFontTx/>
              <a:buAutoNum type="arabicPeriod" startAt="6"/>
              <a:defRPr/>
            </a:pPr>
            <a:endParaRPr lang="en-US" sz="800" dirty="0" smtClean="0"/>
          </a:p>
          <a:p>
            <a:pPr marL="609600" indent="-609600" eaLnBrk="1" hangingPunct="1">
              <a:lnSpc>
                <a:spcPct val="0"/>
              </a:lnSpc>
              <a:spcBef>
                <a:spcPct val="0"/>
              </a:spcBef>
              <a:buFontTx/>
              <a:buNone/>
              <a:defRPr/>
            </a:pPr>
            <a:r>
              <a:rPr lang="en-US" sz="2000" dirty="0" smtClean="0"/>
              <a:t> </a:t>
            </a:r>
          </a:p>
          <a:p>
            <a:pPr marL="850392" lvl="1" indent="-457200" eaLnBrk="1" hangingPunct="1">
              <a:lnSpc>
                <a:spcPct val="90000"/>
              </a:lnSpc>
              <a:buFont typeface="+mj-lt"/>
              <a:buAutoNum type="alphaUcPeriod"/>
              <a:defRPr/>
            </a:pPr>
            <a:r>
              <a:rPr lang="en-US" b="1" dirty="0" smtClean="0"/>
              <a:t>Attend a Meeting to review the rules</a:t>
            </a:r>
          </a:p>
          <a:p>
            <a:pPr marL="850392" lvl="1" indent="-457200" eaLnBrk="1" hangingPunct="1">
              <a:lnSpc>
                <a:spcPct val="90000"/>
              </a:lnSpc>
              <a:buFont typeface="+mj-lt"/>
              <a:buAutoNum type="alphaUcPeriod"/>
              <a:defRPr/>
            </a:pPr>
            <a:endParaRPr lang="en-US" b="1" dirty="0"/>
          </a:p>
          <a:p>
            <a:pPr marL="850392" lvl="1" indent="-457200" eaLnBrk="1" hangingPunct="1">
              <a:lnSpc>
                <a:spcPct val="90000"/>
              </a:lnSpc>
              <a:buFont typeface="+mj-lt"/>
              <a:buAutoNum type="alphaUcPeriod"/>
              <a:defRPr/>
            </a:pPr>
            <a:r>
              <a:rPr lang="en-US" b="1" dirty="0" smtClean="0"/>
              <a:t>Create Team and Match Rosters (TPP)</a:t>
            </a:r>
          </a:p>
          <a:p>
            <a:pPr marL="1485900" lvl="3" indent="-171450" eaLnBrk="1" hangingPunct="1">
              <a:lnSpc>
                <a:spcPct val="90000"/>
              </a:lnSpc>
              <a:buFont typeface="Arial" charset="0"/>
              <a:buChar char="•"/>
              <a:defRPr/>
            </a:pPr>
            <a:r>
              <a:rPr lang="en-US" dirty="0" smtClean="0"/>
              <a:t>Determine your team’s sign-up procedure for a match </a:t>
            </a:r>
          </a:p>
          <a:p>
            <a:pPr marL="1485900" lvl="3" indent="-171450" eaLnBrk="1" hangingPunct="1">
              <a:lnSpc>
                <a:spcPct val="90000"/>
              </a:lnSpc>
              <a:buFont typeface="Arial" charset="0"/>
              <a:buChar char="•"/>
              <a:defRPr/>
            </a:pPr>
            <a:r>
              <a:rPr lang="en-US" dirty="0" smtClean="0"/>
              <a:t>Educate your team on format and match play rules</a:t>
            </a:r>
          </a:p>
          <a:p>
            <a:pPr marL="1485900" lvl="3" indent="-171450" eaLnBrk="1" hangingPunct="1">
              <a:lnSpc>
                <a:spcPct val="90000"/>
              </a:lnSpc>
              <a:buFont typeface="Arial" charset="0"/>
              <a:buChar char="•"/>
              <a:defRPr/>
            </a:pPr>
            <a:endParaRPr lang="en-US" dirty="0" smtClean="0"/>
          </a:p>
          <a:p>
            <a:pPr lvl="1" eaLnBrk="1" hangingPunct="1">
              <a:lnSpc>
                <a:spcPct val="90000"/>
              </a:lnSpc>
              <a:buFontTx/>
              <a:buAutoNum type="alphaUcPeriod"/>
              <a:defRPr/>
            </a:pPr>
            <a:endParaRPr lang="en-US" sz="1000" b="1" dirty="0" smtClean="0"/>
          </a:p>
          <a:p>
            <a:pPr marL="850392" lvl="1" indent="-457200" eaLnBrk="1" hangingPunct="1">
              <a:lnSpc>
                <a:spcPct val="90000"/>
              </a:lnSpc>
              <a:buFont typeface="+mj-lt"/>
              <a:buAutoNum type="alphaUcPeriod" startAt="3"/>
              <a:defRPr/>
            </a:pPr>
            <a:r>
              <a:rPr lang="en-US" b="1" dirty="0" smtClean="0"/>
              <a:t>Set tees to be used for each match (TPP)</a:t>
            </a:r>
          </a:p>
          <a:p>
            <a:pPr lvl="1" eaLnBrk="1" hangingPunct="1">
              <a:lnSpc>
                <a:spcPct val="90000"/>
              </a:lnSpc>
              <a:buFontTx/>
              <a:buAutoNum type="alphaUcPeriod" startAt="3"/>
              <a:defRPr/>
            </a:pPr>
            <a:endParaRPr lang="en-US" sz="1000" b="1" dirty="0" smtClean="0"/>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5" name="Picture 6" descr="tee markers"/>
          <p:cNvPicPr>
            <a:picLocks noChangeAspect="1" noChangeArrowheads="1"/>
          </p:cNvPicPr>
          <p:nvPr/>
        </p:nvPicPr>
        <p:blipFill>
          <a:blip r:embed="rId3"/>
          <a:srcRect/>
          <a:stretch>
            <a:fillRect/>
          </a:stretch>
        </p:blipFill>
        <p:spPr bwMode="auto">
          <a:xfrm>
            <a:off x="2895600" y="4800600"/>
            <a:ext cx="1981200" cy="650875"/>
          </a:xfrm>
          <a:prstGeom prst="rect">
            <a:avLst/>
          </a:prstGeom>
          <a:noFill/>
          <a:ln w="12700">
            <a:solidFill>
              <a:schemeClr val="tx1"/>
            </a:solidFill>
            <a:miter lim="800000"/>
            <a:headEnd/>
            <a:tailEnd/>
          </a:ln>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444500" y="1371600"/>
            <a:ext cx="8229600" cy="5410200"/>
          </a:xfrm>
        </p:spPr>
        <p:txBody>
          <a:bodyPr>
            <a:normAutofit fontScale="92500" lnSpcReduction="20000"/>
          </a:bodyPr>
          <a:lstStyle/>
          <a:p>
            <a:pPr marL="609600" indent="-609600">
              <a:lnSpc>
                <a:spcPct val="90000"/>
              </a:lnSpc>
              <a:buNone/>
              <a:defRPr/>
            </a:pPr>
            <a:r>
              <a:rPr lang="en-US" b="1" dirty="0"/>
              <a:t>Rule #</a:t>
            </a:r>
            <a:r>
              <a:rPr lang="en-US" b="1" dirty="0" smtClean="0"/>
              <a:t>6 </a:t>
            </a:r>
            <a:r>
              <a:rPr lang="en-US" sz="1700" u="sng" dirty="0" smtClean="0"/>
              <a:t>TEAM CAPTAINS' DUTIES: (cont’d)</a:t>
            </a:r>
          </a:p>
          <a:p>
            <a:pPr marL="609600" indent="-609600" eaLnBrk="1" hangingPunct="1">
              <a:lnSpc>
                <a:spcPct val="90000"/>
              </a:lnSpc>
              <a:buFontTx/>
              <a:buAutoNum type="arabicPeriod" startAt="6"/>
              <a:defRPr/>
            </a:pPr>
            <a:endParaRPr lang="en-US" sz="800" dirty="0" smtClean="0"/>
          </a:p>
          <a:p>
            <a:pPr marL="609600" indent="-609600" eaLnBrk="1" hangingPunct="1">
              <a:lnSpc>
                <a:spcPct val="0"/>
              </a:lnSpc>
              <a:spcBef>
                <a:spcPct val="0"/>
              </a:spcBef>
              <a:buFontTx/>
              <a:buNone/>
              <a:defRPr/>
            </a:pPr>
            <a:r>
              <a:rPr lang="en-US" sz="2000" dirty="0" smtClean="0"/>
              <a:t> </a:t>
            </a:r>
          </a:p>
          <a:p>
            <a:pPr lvl="1" eaLnBrk="1" hangingPunct="1">
              <a:lnSpc>
                <a:spcPct val="90000"/>
              </a:lnSpc>
              <a:buFontTx/>
              <a:buAutoNum type="alphaUcPeriod"/>
              <a:defRPr/>
            </a:pPr>
            <a:endParaRPr lang="en-US" sz="1000" b="1" dirty="0" smtClean="0"/>
          </a:p>
          <a:p>
            <a:pPr marL="822960" lvl="1" indent="-457200" hangingPunct="0">
              <a:spcBef>
                <a:spcPts val="0"/>
              </a:spcBef>
              <a:buSzPts val="1000"/>
              <a:buFont typeface="+mj-lt"/>
              <a:buAutoNum type="alphaUcPeriod" startAt="3"/>
              <a:tabLst>
                <a:tab pos="228600" algn="l"/>
                <a:tab pos="36576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b="1" dirty="0">
                <a:latin typeface="Times New Roman"/>
                <a:ea typeface="Times New Roman"/>
                <a:cs typeface="Times New Roman"/>
              </a:rPr>
              <a:t>SELECT TEE PLACEMENT  (on TPP) </a:t>
            </a:r>
            <a:r>
              <a:rPr lang="en-US" dirty="0">
                <a:latin typeface="Times New Roman"/>
                <a:ea typeface="Times New Roman"/>
                <a:cs typeface="Times New Roman"/>
              </a:rPr>
              <a:t>-</a:t>
            </a:r>
            <a:endParaRPr lang="en-US" dirty="0">
              <a:latin typeface="LinePrinter"/>
              <a:ea typeface="Times New Roman"/>
              <a:cs typeface="Times New Roman"/>
            </a:endParaRPr>
          </a:p>
          <a:p>
            <a:pPr marL="954405" lvl="3" indent="417195">
              <a:spcBef>
                <a:spcPts val="0"/>
              </a:spcBef>
              <a:buSzPct val="95000"/>
            </a:pPr>
            <a:r>
              <a:rPr lang="en-US" sz="2100" b="1" dirty="0" smtClean="0">
                <a:latin typeface="Times New Roman"/>
                <a:ea typeface="Times New Roman"/>
                <a:cs typeface="Times New Roman"/>
              </a:rPr>
              <a:t>Tees must not change during season </a:t>
            </a:r>
            <a:r>
              <a:rPr lang="en-US" sz="1700" b="1" i="1" dirty="0" smtClean="0">
                <a:latin typeface="Times New Roman"/>
                <a:ea typeface="Times New Roman"/>
                <a:cs typeface="Times New Roman"/>
              </a:rPr>
              <a:t>(ex; special circumstances)</a:t>
            </a:r>
          </a:p>
          <a:p>
            <a:pPr marL="954405" lvl="3" indent="417195">
              <a:spcBef>
                <a:spcPts val="0"/>
              </a:spcBef>
              <a:buSzPct val="95000"/>
            </a:pPr>
            <a:r>
              <a:rPr lang="en-US" sz="2100" dirty="0" smtClean="0">
                <a:latin typeface="Times New Roman"/>
                <a:ea typeface="Times New Roman"/>
                <a:cs typeface="Times New Roman"/>
              </a:rPr>
              <a:t>must </a:t>
            </a:r>
            <a:r>
              <a:rPr lang="en-US" sz="2100" dirty="0">
                <a:latin typeface="Times New Roman"/>
                <a:ea typeface="Times New Roman"/>
                <a:cs typeface="Times New Roman"/>
              </a:rPr>
              <a:t>be </a:t>
            </a:r>
            <a:r>
              <a:rPr lang="en-US" sz="2100" dirty="0" smtClean="0">
                <a:latin typeface="Times New Roman"/>
                <a:ea typeface="Times New Roman"/>
                <a:cs typeface="Times New Roman"/>
              </a:rPr>
              <a:t>a CGA </a:t>
            </a:r>
            <a:r>
              <a:rPr lang="en-US" sz="2100" dirty="0">
                <a:latin typeface="Times New Roman"/>
                <a:ea typeface="Times New Roman"/>
                <a:cs typeface="Times New Roman"/>
              </a:rPr>
              <a:t>rated set of </a:t>
            </a:r>
            <a:r>
              <a:rPr lang="en-US" sz="2100" dirty="0" smtClean="0">
                <a:latin typeface="Times New Roman"/>
                <a:ea typeface="Times New Roman"/>
                <a:cs typeface="Times New Roman"/>
              </a:rPr>
              <a:t>tees </a:t>
            </a:r>
            <a:r>
              <a:rPr lang="en-US" sz="2400" i="1" dirty="0" smtClean="0">
                <a:latin typeface="Times New Roman"/>
                <a:ea typeface="Times New Roman"/>
                <a:cs typeface="Times New Roman"/>
              </a:rPr>
              <a:t>(on the clubs scorecard)</a:t>
            </a:r>
            <a:endParaRPr lang="en-US" sz="2100" dirty="0" smtClean="0">
              <a:latin typeface="Times New Roman"/>
              <a:ea typeface="Times New Roman"/>
              <a:cs typeface="Times New Roman"/>
            </a:endParaRPr>
          </a:p>
          <a:p>
            <a:pPr marL="954405" indent="417195">
              <a:spcBef>
                <a:spcPts val="0"/>
              </a:spcBef>
            </a:pPr>
            <a:r>
              <a:rPr lang="en-US" sz="2100" dirty="0" smtClean="0">
                <a:latin typeface="Times New Roman"/>
                <a:ea typeface="Times New Roman"/>
                <a:cs typeface="Times New Roman"/>
              </a:rPr>
              <a:t>must </a:t>
            </a:r>
            <a:r>
              <a:rPr lang="en-US" sz="2100" dirty="0">
                <a:latin typeface="Times New Roman"/>
                <a:ea typeface="Times New Roman"/>
                <a:cs typeface="Times New Roman"/>
              </a:rPr>
              <a:t>adhere to the following yardage guidelines related to </a:t>
            </a:r>
            <a:r>
              <a:rPr lang="en-US" sz="2100" dirty="0" smtClean="0">
                <a:latin typeface="Times New Roman"/>
                <a:ea typeface="Times New Roman"/>
                <a:cs typeface="Times New Roman"/>
              </a:rPr>
              <a:t>par:</a:t>
            </a:r>
            <a:endParaRPr lang="en-US" sz="2100" dirty="0" smtClean="0">
              <a:latin typeface="LinePrinter"/>
              <a:ea typeface="Times New Roman"/>
              <a:cs typeface="Times New Roman"/>
            </a:endParaRPr>
          </a:p>
          <a:p>
            <a:pPr marL="457200" marR="0" indent="0" hangingPunct="0">
              <a:spcBef>
                <a:spcPts val="0"/>
              </a:spcBef>
              <a:spcAft>
                <a:spcPts val="0"/>
              </a:spcAft>
              <a:buNone/>
            </a:pPr>
            <a:r>
              <a:rPr lang="en-US" sz="2800" dirty="0">
                <a:solidFill>
                  <a:srgbClr val="0000FF"/>
                </a:solidFill>
                <a:latin typeface="Times New Roman"/>
                <a:ea typeface="Times New Roman"/>
                <a:cs typeface="Times New Roman"/>
              </a:rPr>
              <a:t> </a:t>
            </a:r>
            <a:r>
              <a:rPr lang="en-US" sz="2800" i="1" dirty="0">
                <a:solidFill>
                  <a:srgbClr val="0070C0"/>
                </a:solidFill>
              </a:rPr>
              <a:t> </a:t>
            </a:r>
            <a:endParaRPr lang="en-US" sz="2800" i="1" dirty="0" smtClean="0">
              <a:solidFill>
                <a:srgbClr val="0070C0"/>
              </a:solidFill>
            </a:endParaRPr>
          </a:p>
          <a:p>
            <a:pPr marL="457200" marR="0" indent="0" hangingPunct="0">
              <a:spcBef>
                <a:spcPts val="0"/>
              </a:spcBef>
              <a:spcAft>
                <a:spcPts val="0"/>
              </a:spcAft>
              <a:buNone/>
            </a:pPr>
            <a:r>
              <a:rPr lang="en-US" sz="2200" i="1" dirty="0" smtClean="0">
                <a:solidFill>
                  <a:srgbClr val="0070C0"/>
                </a:solidFill>
              </a:rPr>
              <a:t>(REGULAR</a:t>
            </a:r>
            <a:r>
              <a:rPr lang="en-US" sz="2200" dirty="0">
                <a:solidFill>
                  <a:srgbClr val="0070C0"/>
                </a:solidFill>
                <a:latin typeface="Times New Roman"/>
                <a:ea typeface="Times New Roman"/>
                <a:cs typeface="Times New Roman"/>
              </a:rPr>
              <a:t> </a:t>
            </a:r>
            <a:r>
              <a:rPr lang="en-US" sz="2200" i="1" dirty="0" smtClean="0">
                <a:latin typeface="Times New Roman"/>
                <a:ea typeface="Times New Roman"/>
                <a:cs typeface="Times New Roman"/>
              </a:rPr>
              <a:t>Competition Tees</a:t>
            </a:r>
            <a:r>
              <a:rPr lang="en-US" sz="2200" i="1" dirty="0" smtClean="0">
                <a:solidFill>
                  <a:srgbClr val="0070C0"/>
                </a:solidFill>
              </a:rPr>
              <a:t>)</a:t>
            </a:r>
            <a:endParaRPr lang="en-US" sz="2200" dirty="0">
              <a:solidFill>
                <a:srgbClr val="0070C0"/>
              </a:solidFill>
              <a:latin typeface="LinePrinter"/>
              <a:ea typeface="Times New Roman"/>
              <a:cs typeface="Times New Roman"/>
            </a:endParaRPr>
          </a:p>
          <a:p>
            <a:pPr marL="1565910" lvl="4" indent="-285750">
              <a:spcBef>
                <a:spcPts val="0"/>
              </a:spcBef>
              <a:buFont typeface="Wingdings"/>
              <a:buChar char=""/>
              <a:tabLst>
                <a:tab pos="1600200" algn="l"/>
              </a:tabLst>
            </a:pPr>
            <a:r>
              <a:rPr lang="en-US" sz="1900" dirty="0">
                <a:solidFill>
                  <a:srgbClr val="0070C0"/>
                </a:solidFill>
                <a:latin typeface="Times New Roman"/>
                <a:ea typeface="Times New Roman"/>
                <a:cs typeface="Times New Roman"/>
              </a:rPr>
              <a:t>	Par 68 – minimum 5600 maximum 6100</a:t>
            </a:r>
          </a:p>
          <a:p>
            <a:pPr marL="1565910" lvl="4" indent="-285750">
              <a:spcBef>
                <a:spcPts val="0"/>
              </a:spcBef>
              <a:buFont typeface="Wingdings"/>
              <a:buChar char=""/>
              <a:tabLst>
                <a:tab pos="1600200" algn="l"/>
              </a:tabLst>
            </a:pPr>
            <a:r>
              <a:rPr lang="en-US" sz="1900" dirty="0">
                <a:solidFill>
                  <a:srgbClr val="0070C0"/>
                </a:solidFill>
                <a:latin typeface="Times New Roman"/>
                <a:ea typeface="Times New Roman"/>
                <a:cs typeface="Times New Roman"/>
              </a:rPr>
              <a:t>	Par 69 – minimum 5700 maximum 6150</a:t>
            </a:r>
          </a:p>
          <a:p>
            <a:pPr marL="1565910" lvl="4" indent="-285750">
              <a:spcBef>
                <a:spcPts val="0"/>
              </a:spcBef>
              <a:buFont typeface="Wingdings"/>
              <a:buChar char=""/>
              <a:tabLst>
                <a:tab pos="1600200" algn="l"/>
              </a:tabLst>
            </a:pPr>
            <a:r>
              <a:rPr lang="en-US" sz="1900" dirty="0">
                <a:solidFill>
                  <a:srgbClr val="0070C0"/>
                </a:solidFill>
                <a:latin typeface="Times New Roman"/>
                <a:ea typeface="Times New Roman"/>
                <a:cs typeface="Times New Roman"/>
              </a:rPr>
              <a:t>	Par 70 - minimum 6000 maximum 6200</a:t>
            </a:r>
          </a:p>
          <a:p>
            <a:pPr marL="1565910" lvl="4" indent="-285750">
              <a:spcBef>
                <a:spcPts val="0"/>
              </a:spcBef>
              <a:buFont typeface="Wingdings"/>
              <a:buChar char=""/>
              <a:tabLst>
                <a:tab pos="1600200" algn="l"/>
              </a:tabLst>
            </a:pPr>
            <a:r>
              <a:rPr lang="en-US" sz="1900" dirty="0">
                <a:solidFill>
                  <a:srgbClr val="0070C0"/>
                </a:solidFill>
                <a:latin typeface="Times New Roman"/>
                <a:ea typeface="Times New Roman"/>
                <a:cs typeface="Times New Roman"/>
              </a:rPr>
              <a:t>	Par 71 - minimum 6000 maximum 6350</a:t>
            </a:r>
          </a:p>
          <a:p>
            <a:pPr marL="1565910" lvl="4" indent="-285750">
              <a:spcBef>
                <a:spcPts val="0"/>
              </a:spcBef>
              <a:buFont typeface="Wingdings"/>
              <a:buChar char=""/>
              <a:tabLst>
                <a:tab pos="1600200" algn="l"/>
              </a:tabLst>
            </a:pPr>
            <a:r>
              <a:rPr lang="en-US" sz="1900" dirty="0">
                <a:solidFill>
                  <a:srgbClr val="0070C0"/>
                </a:solidFill>
                <a:latin typeface="Times New Roman"/>
                <a:ea typeface="Times New Roman"/>
                <a:cs typeface="Times New Roman"/>
              </a:rPr>
              <a:t>	Par 72 -  minimum 6000 maximum 6500</a:t>
            </a:r>
          </a:p>
          <a:p>
            <a:pPr marL="640080" marR="0" indent="0" hangingPunct="0">
              <a:spcBef>
                <a:spcPts val="0"/>
              </a:spcBef>
              <a:spcAft>
                <a:spcPts val="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lang="en-US" sz="2800" dirty="0" smtClean="0">
              <a:latin typeface="Times New Roman"/>
              <a:ea typeface="Times New Roman"/>
              <a:cs typeface="Times New Roman"/>
            </a:endParaRPr>
          </a:p>
          <a:p>
            <a:pPr marL="640080" marR="0" indent="0" hangingPunct="0">
              <a:spcBef>
                <a:spcPts val="0"/>
              </a:spcBef>
              <a:spcAft>
                <a:spcPts val="0"/>
              </a:spcAft>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lang="en-US" sz="2200" i="1" dirty="0" smtClean="0">
                <a:solidFill>
                  <a:srgbClr val="FF0000"/>
                </a:solidFill>
              </a:rPr>
              <a:t>(SENIOR </a:t>
            </a:r>
            <a:r>
              <a:rPr lang="en-US" sz="2200" i="1" dirty="0">
                <a:latin typeface="Times New Roman"/>
                <a:ea typeface="Times New Roman"/>
                <a:cs typeface="Times New Roman"/>
              </a:rPr>
              <a:t>Competition Tees</a:t>
            </a:r>
            <a:r>
              <a:rPr lang="en-US" sz="2200" i="1" dirty="0" smtClean="0">
                <a:solidFill>
                  <a:srgbClr val="FF0000"/>
                </a:solidFill>
              </a:rPr>
              <a:t>)</a:t>
            </a:r>
            <a:r>
              <a:rPr lang="en-US" sz="2200" dirty="0">
                <a:solidFill>
                  <a:srgbClr val="FF0000"/>
                </a:solidFill>
                <a:latin typeface="Times New Roman"/>
                <a:ea typeface="Times New Roman"/>
                <a:cs typeface="Times New Roman"/>
              </a:rPr>
              <a:t> </a:t>
            </a:r>
            <a:endParaRPr lang="en-US" sz="2200" dirty="0">
              <a:solidFill>
                <a:srgbClr val="FF0000"/>
              </a:solidFill>
              <a:latin typeface="LinePrinter"/>
              <a:ea typeface="Times New Roman"/>
              <a:cs typeface="Times New Roman"/>
            </a:endParaRPr>
          </a:p>
          <a:p>
            <a:pPr marL="1565910" lvl="4" indent="-285750">
              <a:spcBef>
                <a:spcPts val="0"/>
              </a:spcBef>
              <a:buFont typeface="Wingdings"/>
              <a:buChar char=""/>
              <a:tabLst>
                <a:tab pos="1600200" algn="l"/>
              </a:tabLst>
            </a:pPr>
            <a:r>
              <a:rPr lang="en-US" sz="1900" dirty="0">
                <a:solidFill>
                  <a:srgbClr val="FF0000"/>
                </a:solidFill>
                <a:latin typeface="Times New Roman"/>
                <a:ea typeface="Times New Roman"/>
                <a:cs typeface="Times New Roman"/>
              </a:rPr>
              <a:t>	Par 68 – minimum 4950 maximum 5900</a:t>
            </a:r>
          </a:p>
          <a:p>
            <a:pPr marL="1565910" lvl="4" indent="-285750">
              <a:spcBef>
                <a:spcPts val="0"/>
              </a:spcBef>
              <a:buFont typeface="Wingdings"/>
              <a:buChar char=""/>
              <a:tabLst>
                <a:tab pos="1600200" algn="l"/>
              </a:tabLst>
            </a:pPr>
            <a:r>
              <a:rPr lang="en-US" sz="1900" dirty="0">
                <a:solidFill>
                  <a:srgbClr val="FF0000"/>
                </a:solidFill>
                <a:latin typeface="Times New Roman"/>
                <a:ea typeface="Times New Roman"/>
                <a:cs typeface="Times New Roman"/>
              </a:rPr>
              <a:t>	Par 69 – minimum 5150 maximum 6000</a:t>
            </a:r>
          </a:p>
          <a:p>
            <a:pPr marL="1565910" lvl="4" indent="-285750">
              <a:spcBef>
                <a:spcPts val="0"/>
              </a:spcBef>
              <a:buFont typeface="Wingdings"/>
              <a:buChar char=""/>
              <a:tabLst>
                <a:tab pos="1600200" algn="l"/>
              </a:tabLst>
            </a:pPr>
            <a:r>
              <a:rPr lang="en-US" sz="1900" dirty="0">
                <a:solidFill>
                  <a:srgbClr val="FF0000"/>
                </a:solidFill>
                <a:latin typeface="Times New Roman"/>
                <a:ea typeface="Times New Roman"/>
                <a:cs typeface="Times New Roman"/>
              </a:rPr>
              <a:t>	Par 70 - minimum 5300 maximum 6000</a:t>
            </a:r>
          </a:p>
          <a:p>
            <a:pPr marL="1565910" lvl="4" indent="-285750">
              <a:spcBef>
                <a:spcPts val="0"/>
              </a:spcBef>
              <a:buFont typeface="Wingdings"/>
              <a:buChar char=""/>
              <a:tabLst>
                <a:tab pos="1600200" algn="l"/>
              </a:tabLst>
            </a:pPr>
            <a:r>
              <a:rPr lang="en-US" sz="1900" dirty="0">
                <a:solidFill>
                  <a:srgbClr val="FF0000"/>
                </a:solidFill>
                <a:latin typeface="Times New Roman"/>
                <a:ea typeface="Times New Roman"/>
                <a:cs typeface="Times New Roman"/>
              </a:rPr>
              <a:t>	Par 71 - minimum 5500 maximum 6100</a:t>
            </a:r>
          </a:p>
          <a:p>
            <a:pPr marL="1565910" lvl="4" indent="-285750">
              <a:spcBef>
                <a:spcPts val="0"/>
              </a:spcBef>
              <a:buFont typeface="Wingdings"/>
              <a:buChar char=""/>
              <a:tabLst>
                <a:tab pos="1600200" algn="l"/>
              </a:tabLst>
            </a:pPr>
            <a:r>
              <a:rPr lang="en-US" sz="1900" dirty="0">
                <a:solidFill>
                  <a:srgbClr val="FF0000"/>
                </a:solidFill>
                <a:latin typeface="Times New Roman"/>
                <a:ea typeface="Times New Roman"/>
                <a:cs typeface="Times New Roman"/>
              </a:rPr>
              <a:t>	Par 72 -  minimum 5600 maximum 6200</a:t>
            </a:r>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5" name="Picture 6" descr="tee markers"/>
          <p:cNvPicPr>
            <a:picLocks noChangeAspect="1" noChangeArrowheads="1"/>
          </p:cNvPicPr>
          <p:nvPr/>
        </p:nvPicPr>
        <p:blipFill>
          <a:blip r:embed="rId3"/>
          <a:srcRect/>
          <a:stretch>
            <a:fillRect/>
          </a:stretch>
        </p:blipFill>
        <p:spPr bwMode="auto">
          <a:xfrm>
            <a:off x="6553200" y="1219200"/>
            <a:ext cx="1981200" cy="65087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444799410"/>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228600" y="1600200"/>
            <a:ext cx="8763000" cy="5105400"/>
          </a:xfrm>
        </p:spPr>
        <p:txBody>
          <a:bodyPr>
            <a:normAutofit/>
          </a:bodyPr>
          <a:lstStyle/>
          <a:p>
            <a:pPr marL="609600" lvl="0" indent="-609600">
              <a:lnSpc>
                <a:spcPct val="90000"/>
              </a:lnSpc>
              <a:buClr>
                <a:srgbClr val="0BD0D9"/>
              </a:buClr>
              <a:buNone/>
              <a:defRPr/>
            </a:pPr>
            <a:r>
              <a:rPr lang="en-US" sz="2400" b="1" dirty="0">
                <a:solidFill>
                  <a:prstClr val="black"/>
                </a:solidFill>
              </a:rPr>
              <a:t>Rule #6 </a:t>
            </a:r>
            <a:r>
              <a:rPr lang="en-US" sz="1600" u="sng" dirty="0">
                <a:solidFill>
                  <a:prstClr val="black"/>
                </a:solidFill>
              </a:rPr>
              <a:t>TEAM CAPTAINS' DUTIES: (cont’d)</a:t>
            </a:r>
          </a:p>
          <a:p>
            <a:pPr marL="609600" indent="-609600" eaLnBrk="1" hangingPunct="1">
              <a:buFontTx/>
              <a:buAutoNum type="arabicPeriod" startAt="6"/>
              <a:defRPr/>
            </a:pPr>
            <a:endParaRPr lang="en-US" sz="800" u="sng" dirty="0" smtClean="0"/>
          </a:p>
          <a:p>
            <a:pPr marL="736092" lvl="1" indent="-342900" eaLnBrk="1" hangingPunct="1">
              <a:buFont typeface="+mj-lt"/>
              <a:buAutoNum type="alphaLcParenR" startAt="3"/>
              <a:defRPr/>
            </a:pPr>
            <a:r>
              <a:rPr lang="en-US" sz="2800" b="1" dirty="0" smtClean="0"/>
              <a:t>Course condition/set-up</a:t>
            </a:r>
          </a:p>
          <a:p>
            <a:pPr marL="1106424" lvl="1" indent="-342900">
              <a:spcBef>
                <a:spcPts val="1200"/>
              </a:spcBef>
              <a:spcAft>
                <a:spcPts val="1200"/>
              </a:spcAft>
              <a:defRPr/>
            </a:pPr>
            <a:r>
              <a:rPr lang="en-US" dirty="0"/>
              <a:t>Communicate local rules to </a:t>
            </a:r>
            <a:r>
              <a:rPr lang="en-US" b="1" dirty="0" smtClean="0"/>
              <a:t>both teams</a:t>
            </a:r>
          </a:p>
          <a:p>
            <a:pPr marL="1383030" lvl="2" indent="-342900">
              <a:spcBef>
                <a:spcPts val="1200"/>
              </a:spcBef>
              <a:spcAft>
                <a:spcPts val="1200"/>
              </a:spcAft>
              <a:defRPr/>
            </a:pPr>
            <a:r>
              <a:rPr lang="en-US" dirty="0" smtClean="0"/>
              <a:t>Unmarked areas (i.e. GUR, hazards, etc.)</a:t>
            </a:r>
          </a:p>
          <a:p>
            <a:pPr marL="1383030" lvl="2" indent="-342900">
              <a:spcBef>
                <a:spcPts val="1200"/>
              </a:spcBef>
              <a:spcAft>
                <a:spcPts val="1200"/>
              </a:spcAft>
              <a:defRPr/>
            </a:pPr>
            <a:r>
              <a:rPr lang="en-US" dirty="0" smtClean="0"/>
              <a:t>Out of Bounds (White Stakes, Lines, Roads, Fences, etc.)</a:t>
            </a:r>
          </a:p>
          <a:p>
            <a:pPr marL="1383030" lvl="2" indent="-342900">
              <a:spcBef>
                <a:spcPts val="1200"/>
              </a:spcBef>
              <a:spcAft>
                <a:spcPts val="1200"/>
              </a:spcAft>
              <a:defRPr/>
            </a:pPr>
            <a:r>
              <a:rPr lang="en-US" dirty="0" smtClean="0"/>
              <a:t>Play the ball down or Preferred lies (for wet conditions)</a:t>
            </a:r>
          </a:p>
          <a:p>
            <a:pPr marL="1383030" lvl="2" indent="-342900">
              <a:spcBef>
                <a:spcPts val="1200"/>
              </a:spcBef>
              <a:spcAft>
                <a:spcPts val="1200"/>
              </a:spcAft>
              <a:defRPr/>
            </a:pPr>
            <a:r>
              <a:rPr lang="en-US" dirty="0" smtClean="0"/>
              <a:t>TIO’s </a:t>
            </a:r>
          </a:p>
          <a:p>
            <a:pPr marL="1051560" lvl="1" indent="-285750">
              <a:defRPr/>
            </a:pPr>
            <a:endParaRPr lang="en-US" sz="1600" dirty="0" smtClean="0"/>
          </a:p>
          <a:p>
            <a:pPr marL="1200150" lvl="2" indent="-342900" eaLnBrk="1" hangingPunct="1">
              <a:defRPr/>
            </a:pPr>
            <a:endParaRPr lang="en-US" sz="1600" dirty="0" smtClean="0"/>
          </a:p>
          <a:p>
            <a:pPr lvl="1" eaLnBrk="1" hangingPunct="1">
              <a:defRPr/>
            </a:pPr>
            <a:endParaRPr lang="en-US" sz="1800" dirty="0" smtClean="0"/>
          </a:p>
          <a:p>
            <a:pPr lvl="1" eaLnBrk="1" hangingPunct="1">
              <a:defRPr/>
            </a:pPr>
            <a:endParaRPr lang="en-US" sz="1800" dirty="0" smtClean="0"/>
          </a:p>
        </p:txBody>
      </p:sp>
      <p:sp>
        <p:nvSpPr>
          <p:cNvPr id="3379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379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444500" y="1371600"/>
            <a:ext cx="8229600" cy="5410200"/>
          </a:xfrm>
        </p:spPr>
        <p:txBody>
          <a:bodyPr/>
          <a:lstStyle/>
          <a:p>
            <a:pPr marL="609600" lvl="0" indent="-609600">
              <a:lnSpc>
                <a:spcPct val="90000"/>
              </a:lnSpc>
              <a:buClr>
                <a:srgbClr val="0BD0D9"/>
              </a:buClr>
              <a:buNone/>
              <a:defRPr/>
            </a:pPr>
            <a:r>
              <a:rPr lang="en-US" sz="2400" b="1" dirty="0">
                <a:solidFill>
                  <a:prstClr val="black"/>
                </a:solidFill>
              </a:rPr>
              <a:t>Rule #6 </a:t>
            </a:r>
            <a:r>
              <a:rPr lang="en-US" sz="1600" u="sng" dirty="0">
                <a:solidFill>
                  <a:prstClr val="black"/>
                </a:solidFill>
              </a:rPr>
              <a:t>TEAM CAPTAINS' DUTIES: (cont’d</a:t>
            </a:r>
            <a:r>
              <a:rPr lang="en-US" sz="1600" u="sng" dirty="0" smtClean="0">
                <a:solidFill>
                  <a:prstClr val="black"/>
                </a:solidFill>
              </a:rPr>
              <a:t>)</a:t>
            </a:r>
          </a:p>
          <a:p>
            <a:pPr marL="609600" lvl="0" indent="-609600">
              <a:lnSpc>
                <a:spcPct val="90000"/>
              </a:lnSpc>
              <a:buClr>
                <a:srgbClr val="0BD0D9"/>
              </a:buClr>
              <a:buNone/>
              <a:defRPr/>
            </a:pPr>
            <a:endParaRPr lang="en-US" sz="1600" u="sng" dirty="0">
              <a:solidFill>
                <a:prstClr val="black"/>
              </a:solidFill>
            </a:endParaRPr>
          </a:p>
          <a:p>
            <a:pPr marL="609600" indent="-609600" eaLnBrk="1" hangingPunct="1">
              <a:lnSpc>
                <a:spcPct val="0"/>
              </a:lnSpc>
              <a:spcBef>
                <a:spcPct val="0"/>
              </a:spcBef>
              <a:buFontTx/>
              <a:buNone/>
              <a:defRPr/>
            </a:pPr>
            <a:r>
              <a:rPr lang="en-US" sz="2000" dirty="0" smtClean="0"/>
              <a:t> </a:t>
            </a:r>
          </a:p>
          <a:p>
            <a:pPr marL="736092" lvl="1" indent="-342900" eaLnBrk="1" hangingPunct="1">
              <a:lnSpc>
                <a:spcPct val="90000"/>
              </a:lnSpc>
              <a:spcBef>
                <a:spcPts val="600"/>
              </a:spcBef>
              <a:spcAft>
                <a:spcPts val="600"/>
              </a:spcAft>
              <a:buFont typeface="+mj-lt"/>
              <a:buAutoNum type="alphaLcParenR" startAt="4"/>
              <a:defRPr/>
            </a:pPr>
            <a:r>
              <a:rPr lang="en-US" b="1" dirty="0" smtClean="0"/>
              <a:t>Create scorecards (home team captain)</a:t>
            </a:r>
          </a:p>
          <a:p>
            <a:pPr lvl="2">
              <a:lnSpc>
                <a:spcPct val="90000"/>
              </a:lnSpc>
              <a:spcBef>
                <a:spcPts val="600"/>
              </a:spcBef>
              <a:spcAft>
                <a:spcPts val="600"/>
              </a:spcAft>
              <a:buFont typeface="Arial" panose="020B0604020202020204" pitchFamily="34" charset="0"/>
              <a:buChar char="•"/>
              <a:defRPr/>
            </a:pPr>
            <a:r>
              <a:rPr lang="en-US" i="1" dirty="0" smtClean="0"/>
              <a:t>Use club scorecards or TPP generated cards</a:t>
            </a:r>
          </a:p>
          <a:p>
            <a:pPr lvl="2">
              <a:lnSpc>
                <a:spcPct val="90000"/>
              </a:lnSpc>
              <a:spcBef>
                <a:spcPts val="600"/>
              </a:spcBef>
              <a:spcAft>
                <a:spcPts val="600"/>
              </a:spcAft>
              <a:buFont typeface="Arial" panose="020B0604020202020204" pitchFamily="34" charset="0"/>
              <a:buChar char="•"/>
              <a:defRPr/>
            </a:pPr>
            <a:r>
              <a:rPr lang="en-US" i="1" dirty="0" smtClean="0"/>
              <a:t>Play </a:t>
            </a:r>
            <a:r>
              <a:rPr lang="en-US" i="1" dirty="0"/>
              <a:t>off the low ball </a:t>
            </a:r>
            <a:r>
              <a:rPr lang="en-US" i="1" dirty="0" smtClean="0"/>
              <a:t>(i.e.; </a:t>
            </a:r>
            <a:r>
              <a:rPr lang="en-US" i="1" dirty="0"/>
              <a:t>low handicap</a:t>
            </a:r>
            <a:r>
              <a:rPr lang="en-US" i="1" dirty="0" smtClean="0"/>
              <a:t>)</a:t>
            </a:r>
          </a:p>
          <a:p>
            <a:pPr lvl="2">
              <a:lnSpc>
                <a:spcPct val="90000"/>
              </a:lnSpc>
              <a:spcBef>
                <a:spcPts val="600"/>
              </a:spcBef>
              <a:spcAft>
                <a:spcPts val="600"/>
              </a:spcAft>
              <a:buFont typeface="Arial" panose="020B0604020202020204" pitchFamily="34" charset="0"/>
              <a:buChar char="•"/>
              <a:defRPr/>
            </a:pPr>
            <a:r>
              <a:rPr lang="en-US" i="1" dirty="0" smtClean="0"/>
              <a:t>Dot </a:t>
            </a:r>
            <a:r>
              <a:rPr lang="en-US" i="1" dirty="0"/>
              <a:t>strokes for each four-ball match</a:t>
            </a:r>
          </a:p>
          <a:p>
            <a:pPr lvl="2">
              <a:lnSpc>
                <a:spcPct val="90000"/>
              </a:lnSpc>
              <a:spcBef>
                <a:spcPts val="600"/>
              </a:spcBef>
              <a:spcAft>
                <a:spcPts val="600"/>
              </a:spcAft>
              <a:buFont typeface="Arial" panose="020B0604020202020204" pitchFamily="34" charset="0"/>
              <a:buChar char="•"/>
              <a:defRPr/>
            </a:pPr>
            <a:r>
              <a:rPr lang="en-US" sz="2000" i="1" dirty="0" smtClean="0"/>
              <a:t>Make </a:t>
            </a:r>
            <a:r>
              <a:rPr lang="en-US" sz="2000" i="1" dirty="0"/>
              <a:t>2 sets for each foursome</a:t>
            </a:r>
          </a:p>
          <a:p>
            <a:pPr marL="736092" lvl="1" indent="-342900" eaLnBrk="1" hangingPunct="1">
              <a:lnSpc>
                <a:spcPct val="90000"/>
              </a:lnSpc>
              <a:buFont typeface="+mj-lt"/>
              <a:buAutoNum type="alphaLcParenR" startAt="4"/>
              <a:defRPr/>
            </a:pPr>
            <a:endParaRPr lang="en-US" sz="1800" b="1" dirty="0" smtClean="0"/>
          </a:p>
          <a:p>
            <a:pPr marL="736092" lvl="1" indent="-342900" eaLnBrk="1" hangingPunct="1">
              <a:lnSpc>
                <a:spcPct val="90000"/>
              </a:lnSpc>
              <a:buFont typeface="+mj-lt"/>
              <a:buAutoNum type="alphaLcParenR" startAt="4"/>
              <a:defRPr/>
            </a:pPr>
            <a:endParaRPr lang="en-US" sz="1000" b="1" dirty="0" smtClean="0"/>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dirty="0"/>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7" y="4648200"/>
            <a:ext cx="30003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619625"/>
            <a:ext cx="29432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443301"/>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dirty="0"/>
          </a:p>
        </p:txBody>
      </p:sp>
      <p:graphicFrame>
        <p:nvGraphicFramePr>
          <p:cNvPr id="115222" name="Group 534"/>
          <p:cNvGraphicFramePr>
            <a:graphicFrameLocks noGrp="1"/>
          </p:cNvGraphicFramePr>
          <p:nvPr>
            <p:ph sz="half" idx="4294967295"/>
            <p:extLst>
              <p:ext uri="{D42A27DB-BD31-4B8C-83A1-F6EECF244321}">
                <p14:modId xmlns:p14="http://schemas.microsoft.com/office/powerpoint/2010/main" val="2330618685"/>
              </p:ext>
            </p:extLst>
          </p:nvPr>
        </p:nvGraphicFramePr>
        <p:xfrm>
          <a:off x="0" y="1981200"/>
          <a:ext cx="8790305" cy="3732215"/>
        </p:xfrm>
        <a:graphic>
          <a:graphicData uri="http://schemas.openxmlformats.org/drawingml/2006/table">
            <a:tbl>
              <a:tblPr/>
              <a:tblGrid>
                <a:gridCol w="334963"/>
                <a:gridCol w="1049337"/>
                <a:gridCol w="334963"/>
                <a:gridCol w="336550"/>
                <a:gridCol w="336550"/>
                <a:gridCol w="333375"/>
                <a:gridCol w="334962"/>
                <a:gridCol w="338138"/>
                <a:gridCol w="333375"/>
                <a:gridCol w="334962"/>
                <a:gridCol w="336550"/>
                <a:gridCol w="396875"/>
                <a:gridCol w="381000"/>
                <a:gridCol w="381000"/>
                <a:gridCol w="304800"/>
                <a:gridCol w="381000"/>
                <a:gridCol w="304800"/>
                <a:gridCol w="381000"/>
                <a:gridCol w="304800"/>
                <a:gridCol w="336550"/>
                <a:gridCol w="336550"/>
                <a:gridCol w="317500"/>
                <a:gridCol w="352425"/>
                <a:gridCol w="208280"/>
              </a:tblGrid>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Par</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5</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5</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36</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5</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4</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5</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36</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FF0000"/>
                          </a:solidFill>
                          <a:effectLst/>
                          <a:latin typeface="Arial" charset="0"/>
                          <a:cs typeface="Arial" charset="0"/>
                        </a:rPr>
                        <a:t>72</a:t>
                      </a:r>
                      <a:endParaRPr kumimoji="0" lang="en-US" sz="800" b="0" i="1"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Hole</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Out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13</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18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cs typeface="Arial" charset="0"/>
                        </a:rPr>
                        <a:t>In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500" b="0" i="0" u="none" strike="noStrike" cap="none" normalizeH="0" baseline="0" dirty="0" smtClean="0">
                          <a:ln>
                            <a:noFill/>
                          </a:ln>
                          <a:solidFill>
                            <a:schemeClr val="tx1"/>
                          </a:solidFill>
                          <a:effectLst/>
                          <a:latin typeface="Arial" charset="0"/>
                          <a:cs typeface="Arial" charset="0"/>
                        </a:rPr>
                        <a:t>Total</a:t>
                      </a:r>
                      <a:endParaRPr kumimoji="0" lang="en-US" sz="9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charset="0"/>
                          <a:cs typeface="Arial" charset="0"/>
                        </a:rPr>
                        <a:t>Hdcp</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9</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17</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15</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3</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 </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10</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18</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6</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14</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rgbClr val="0000FF"/>
                          </a:solidFill>
                          <a:effectLst/>
                          <a:latin typeface="Arial" charset="0"/>
                          <a:cs typeface="Arial" charset="0"/>
                        </a:rPr>
                        <a:t>2</a:t>
                      </a:r>
                      <a:endParaRPr kumimoji="0" lang="en-US" sz="9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folHlink"/>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60350">
                <a:tc rowSpan="5">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endParaRPr kumimoji="0" lang="en-US" sz="10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Player1</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3hdcp - 2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chemeClr val="hlink"/>
                          </a:solidFill>
                          <a:effectLst/>
                          <a:latin typeface="Arial" charset="0"/>
                          <a:cs typeface="Arial" charset="0"/>
                        </a:rPr>
                        <a:t>Coharie CC</a:t>
                      </a:r>
                      <a:r>
                        <a:rPr kumimoji="0" lang="en-US" sz="1000" b="0" i="0" u="none" strike="noStrike" cap="none" normalizeH="0" baseline="0" smtClean="0">
                          <a:ln>
                            <a:noFill/>
                          </a:ln>
                          <a:solidFill>
                            <a:schemeClr val="tx1"/>
                          </a:solidFill>
                          <a:effectLst/>
                          <a:latin typeface="Arial" charset="0"/>
                          <a:cs typeface="Arial" charset="0"/>
                        </a:rPr>
                        <a:t> 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5hdcp - 4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80975">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3050">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endParaRPr kumimoji="0" lang="en-US" sz="1000" b="0" i="0" u="none" strike="noStrike" cap="none" normalizeH="0" baseline="0" smtClean="0">
                        <a:ln>
                          <a:noFill/>
                        </a:ln>
                        <a:solidFill>
                          <a:srgbClr val="FF3300"/>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Player1</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3300"/>
                          </a:solidFill>
                          <a:effectLst/>
                          <a:latin typeface="Arial" charset="0"/>
                          <a:cs typeface="Arial" charset="0"/>
                        </a:rPr>
                        <a:t>1hdcp - 0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vMerge="1">
                  <a:txBody>
                    <a:bodyPr/>
                    <a:lstStyle/>
                    <a:p>
                      <a:endParaRPr lang="en-US"/>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1" u="none" strike="noStrike" cap="none" normalizeH="0" baseline="0" smtClean="0">
                          <a:ln>
                            <a:noFill/>
                          </a:ln>
                          <a:solidFill>
                            <a:srgbClr val="3333CC"/>
                          </a:solidFill>
                          <a:effectLst/>
                          <a:latin typeface="Arial" charset="0"/>
                          <a:cs typeface="Arial" charset="0"/>
                        </a:rPr>
                        <a:t>Fort Mill CC</a:t>
                      </a:r>
                      <a:endParaRPr kumimoji="0" lang="en-US" sz="1000" b="0" i="0" u="none" strike="noStrike" cap="none" normalizeH="0" baseline="0" smtClean="0">
                        <a:ln>
                          <a:noFill/>
                        </a:ln>
                        <a:solidFill>
                          <a:srgbClr val="FF3300"/>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Player2</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3300"/>
                          </a:solidFill>
                          <a:effectLst/>
                          <a:latin typeface="Arial" charset="0"/>
                          <a:cs typeface="Arial" charset="0"/>
                        </a:rPr>
                        <a:t>3hdcp - 2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FF3300"/>
                          </a:solidFill>
                          <a:effectLst/>
                          <a:latin typeface="Arial" charset="0"/>
                          <a:cs typeface="Arial" charset="0"/>
                        </a:rPr>
                        <a:t> </a:t>
                      </a:r>
                      <a:endParaRPr kumimoji="0" lang="en-US" sz="1800" b="0" i="0" u="none" strike="noStrike" cap="none" normalizeH="0" baseline="0" dirty="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3300"/>
                          </a:solidFill>
                          <a:effectLst/>
                          <a:latin typeface="Arial" charset="0"/>
                          <a:cs typeface="Arial" charset="0"/>
                        </a:rPr>
                        <a:t> </a:t>
                      </a:r>
                      <a:endParaRPr kumimoji="0" lang="en-US" sz="1800" b="0" i="0" u="none" strike="noStrike" cap="none" normalizeH="0" baseline="0" smtClean="0">
                        <a:ln>
                          <a:noFill/>
                        </a:ln>
                        <a:solidFill>
                          <a:srgbClr val="FF33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3300"/>
                          </a:solidFill>
                          <a:effectLst/>
                          <a:latin typeface="Arial"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587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 </a:t>
                      </a:r>
                      <a:endParaRPr kumimoji="0" lang="en-US" sz="1800" b="0" i="0" u="none" strike="noStrike" cap="none" normalizeH="0" baseline="0" dirty="0" smtClean="0">
                        <a:ln>
                          <a:noFill/>
                        </a:ln>
                        <a:solidFill>
                          <a:schemeClr val="tx1"/>
                        </a:solidFill>
                        <a:effectLst/>
                        <a:latin typeface="Arial" charset="0"/>
                        <a:cs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6794" name="Rectangle 503"/>
          <p:cNvSpPr>
            <a:spLocks noChangeArrowheads="1"/>
          </p:cNvSpPr>
          <p:nvPr/>
        </p:nvSpPr>
        <p:spPr bwMode="auto">
          <a:xfrm>
            <a:off x="3276600" y="1371600"/>
            <a:ext cx="2916183" cy="369332"/>
          </a:xfrm>
          <a:prstGeom prst="rect">
            <a:avLst/>
          </a:prstGeom>
          <a:noFill/>
          <a:ln w="9525">
            <a:noFill/>
            <a:miter lim="800000"/>
            <a:headEnd/>
            <a:tailEnd/>
          </a:ln>
        </p:spPr>
        <p:txBody>
          <a:bodyPr wrap="none">
            <a:spAutoFit/>
          </a:bodyPr>
          <a:lstStyle/>
          <a:p>
            <a:pPr fontAlgn="ctr"/>
            <a:r>
              <a:rPr lang="en-US" u="sng" dirty="0"/>
              <a:t>Four Ball </a:t>
            </a:r>
            <a:r>
              <a:rPr lang="en-US" u="sng" dirty="0" smtClean="0"/>
              <a:t>Match Scorecard</a:t>
            </a:r>
            <a:endParaRPr lang="en-US" u="sng" dirty="0"/>
          </a:p>
        </p:txBody>
      </p:sp>
      <p:pic>
        <p:nvPicPr>
          <p:cNvPr id="5"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2936995327"/>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444500" y="1371600"/>
            <a:ext cx="8229600" cy="5181600"/>
          </a:xfrm>
        </p:spPr>
        <p:txBody>
          <a:bodyPr>
            <a:normAutofit/>
          </a:bodyPr>
          <a:lstStyle/>
          <a:p>
            <a:pPr marL="609600" lvl="0" indent="-609600">
              <a:lnSpc>
                <a:spcPct val="90000"/>
              </a:lnSpc>
              <a:buClr>
                <a:srgbClr val="0BD0D9"/>
              </a:buClr>
              <a:buNone/>
              <a:defRPr/>
            </a:pPr>
            <a:r>
              <a:rPr lang="en-US" sz="2400" b="1" dirty="0">
                <a:solidFill>
                  <a:prstClr val="black"/>
                </a:solidFill>
              </a:rPr>
              <a:t>Rule #6 </a:t>
            </a:r>
            <a:r>
              <a:rPr lang="en-US" sz="1600" u="sng" dirty="0">
                <a:solidFill>
                  <a:prstClr val="black"/>
                </a:solidFill>
              </a:rPr>
              <a:t>TEAM CAPTAINS' DUTIES: (cont’d)</a:t>
            </a:r>
          </a:p>
          <a:p>
            <a:pPr marL="609600" indent="-609600" eaLnBrk="1" hangingPunct="1">
              <a:lnSpc>
                <a:spcPct val="90000"/>
              </a:lnSpc>
              <a:buFontTx/>
              <a:buAutoNum type="arabicPeriod" startAt="6"/>
              <a:defRPr/>
            </a:pPr>
            <a:endParaRPr lang="en-US" sz="800" dirty="0" smtClean="0"/>
          </a:p>
          <a:p>
            <a:pPr marL="609600" indent="-609600" eaLnBrk="1" hangingPunct="1">
              <a:lnSpc>
                <a:spcPct val="0"/>
              </a:lnSpc>
              <a:spcBef>
                <a:spcPct val="0"/>
              </a:spcBef>
              <a:buFontTx/>
              <a:buNone/>
              <a:defRPr/>
            </a:pPr>
            <a:r>
              <a:rPr lang="en-US" sz="2000" dirty="0" smtClean="0"/>
              <a:t> </a:t>
            </a:r>
          </a:p>
          <a:p>
            <a:pPr marL="736092" lvl="1" indent="-342900" eaLnBrk="1" hangingPunct="1">
              <a:lnSpc>
                <a:spcPct val="90000"/>
              </a:lnSpc>
              <a:buFont typeface="+mj-lt"/>
              <a:buAutoNum type="alphaLcParenR" startAt="4"/>
              <a:defRPr/>
            </a:pPr>
            <a:endParaRPr lang="en-US" sz="1000" b="1" dirty="0" smtClean="0"/>
          </a:p>
          <a:p>
            <a:pPr marL="736092" lvl="1" indent="-342900" eaLnBrk="1" hangingPunct="1">
              <a:lnSpc>
                <a:spcPct val="90000"/>
              </a:lnSpc>
              <a:buFont typeface="+mj-lt"/>
              <a:buAutoNum type="alphaLcParenR" startAt="5"/>
              <a:defRPr/>
            </a:pPr>
            <a:r>
              <a:rPr lang="en-US" sz="2800" b="1" dirty="0" smtClean="0"/>
              <a:t>Submit match results (TPP)</a:t>
            </a:r>
          </a:p>
          <a:p>
            <a:pPr lvl="2">
              <a:spcBef>
                <a:spcPts val="600"/>
              </a:spcBef>
              <a:spcAft>
                <a:spcPts val="600"/>
              </a:spcAft>
              <a:buFont typeface="Wingdings" panose="05000000000000000000" pitchFamily="2" charset="2"/>
              <a:buChar char="Ø"/>
              <a:defRPr/>
            </a:pPr>
            <a:r>
              <a:rPr lang="en-US" sz="2400" dirty="0"/>
              <a:t>both captains collect </a:t>
            </a:r>
            <a:r>
              <a:rPr lang="en-US" sz="2400" dirty="0" smtClean="0"/>
              <a:t>scorecards</a:t>
            </a:r>
          </a:p>
          <a:p>
            <a:pPr lvl="2">
              <a:spcBef>
                <a:spcPts val="600"/>
              </a:spcBef>
              <a:spcAft>
                <a:spcPts val="600"/>
              </a:spcAft>
              <a:buFont typeface="Wingdings" panose="05000000000000000000" pitchFamily="2" charset="2"/>
              <a:buChar char="Ø"/>
              <a:defRPr/>
            </a:pPr>
            <a:r>
              <a:rPr lang="en-US" sz="2400" dirty="0" smtClean="0"/>
              <a:t>agree </a:t>
            </a:r>
            <a:r>
              <a:rPr lang="en-US" sz="2400" dirty="0"/>
              <a:t>on match </a:t>
            </a:r>
            <a:r>
              <a:rPr lang="en-US" sz="2400" dirty="0" smtClean="0"/>
              <a:t>results</a:t>
            </a:r>
          </a:p>
          <a:p>
            <a:pPr lvl="2">
              <a:spcBef>
                <a:spcPts val="600"/>
              </a:spcBef>
              <a:spcAft>
                <a:spcPts val="600"/>
              </a:spcAft>
              <a:buFont typeface="Wingdings" panose="05000000000000000000" pitchFamily="2" charset="2"/>
              <a:buChar char="Ø"/>
              <a:defRPr/>
            </a:pPr>
            <a:r>
              <a:rPr lang="en-US" sz="2400" b="1" dirty="0" smtClean="0"/>
              <a:t>HOST CAPTAIN </a:t>
            </a:r>
            <a:r>
              <a:rPr lang="en-US" sz="2400" dirty="0" smtClean="0"/>
              <a:t>to </a:t>
            </a:r>
            <a:r>
              <a:rPr lang="en-US" sz="2400" dirty="0"/>
              <a:t>submit match results </a:t>
            </a:r>
            <a:r>
              <a:rPr lang="en-US" sz="2400" dirty="0" smtClean="0"/>
              <a:t>in TPP</a:t>
            </a:r>
          </a:p>
          <a:p>
            <a:pPr lvl="3">
              <a:spcBef>
                <a:spcPts val="600"/>
              </a:spcBef>
              <a:spcAft>
                <a:spcPts val="600"/>
              </a:spcAft>
              <a:buFont typeface="Wingdings" panose="05000000000000000000" pitchFamily="2" charset="2"/>
              <a:buChar char="§"/>
              <a:defRPr/>
            </a:pPr>
            <a:r>
              <a:rPr lang="en-US" sz="2300" dirty="0" smtClean="0"/>
              <a:t>Include Players ESC Scores</a:t>
            </a:r>
          </a:p>
          <a:p>
            <a:pPr lvl="3">
              <a:spcBef>
                <a:spcPts val="600"/>
              </a:spcBef>
              <a:spcAft>
                <a:spcPts val="600"/>
              </a:spcAft>
              <a:buFont typeface="Wingdings" panose="05000000000000000000" pitchFamily="2" charset="2"/>
              <a:buChar char="§"/>
              <a:defRPr/>
            </a:pPr>
            <a:r>
              <a:rPr lang="en-US" sz="2400" dirty="0" smtClean="0"/>
              <a:t>TPP </a:t>
            </a:r>
            <a:r>
              <a:rPr lang="en-US" sz="2400" dirty="0"/>
              <a:t>will automatically post the players scores </a:t>
            </a:r>
            <a:endParaRPr lang="en-US" sz="2400" dirty="0" smtClean="0"/>
          </a:p>
          <a:p>
            <a:pPr lvl="3">
              <a:spcBef>
                <a:spcPts val="600"/>
              </a:spcBef>
              <a:spcAft>
                <a:spcPts val="600"/>
              </a:spcAft>
              <a:buFont typeface="Wingdings" panose="05000000000000000000" pitchFamily="2" charset="2"/>
              <a:buChar char="§"/>
              <a:defRPr/>
            </a:pPr>
            <a:r>
              <a:rPr lang="en-US" sz="2400" b="1" dirty="0" smtClean="0"/>
              <a:t>Make sure there is a match date in TPP</a:t>
            </a:r>
            <a:endParaRPr lang="en-US" sz="2400" b="1" dirty="0"/>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19517097"/>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idx="1"/>
          </p:nvPr>
        </p:nvSpPr>
        <p:spPr>
          <a:xfrm>
            <a:off x="444500" y="1371600"/>
            <a:ext cx="8229600" cy="5181600"/>
          </a:xfrm>
        </p:spPr>
        <p:txBody>
          <a:bodyPr/>
          <a:lstStyle/>
          <a:p>
            <a:pPr marL="609600" lvl="0" indent="-609600">
              <a:lnSpc>
                <a:spcPct val="90000"/>
              </a:lnSpc>
              <a:buClr>
                <a:srgbClr val="0BD0D9"/>
              </a:buClr>
              <a:buNone/>
              <a:defRPr/>
            </a:pPr>
            <a:r>
              <a:rPr lang="en-US" sz="2400" b="1" dirty="0">
                <a:solidFill>
                  <a:prstClr val="black"/>
                </a:solidFill>
              </a:rPr>
              <a:t>Rule #6 </a:t>
            </a:r>
            <a:r>
              <a:rPr lang="en-US" sz="1600" u="sng" dirty="0">
                <a:solidFill>
                  <a:prstClr val="black"/>
                </a:solidFill>
              </a:rPr>
              <a:t>TEAM CAPTAINS' DUTIES: (cont’d)</a:t>
            </a:r>
          </a:p>
          <a:p>
            <a:pPr marL="609600" indent="-609600" eaLnBrk="1" hangingPunct="1">
              <a:lnSpc>
                <a:spcPct val="90000"/>
              </a:lnSpc>
              <a:buFontTx/>
              <a:buAutoNum type="arabicPeriod" startAt="6"/>
              <a:defRPr/>
            </a:pPr>
            <a:endParaRPr lang="en-US" sz="800" dirty="0" smtClean="0"/>
          </a:p>
          <a:p>
            <a:pPr marL="609600" indent="-609600" eaLnBrk="1" hangingPunct="1">
              <a:lnSpc>
                <a:spcPct val="0"/>
              </a:lnSpc>
              <a:spcBef>
                <a:spcPct val="0"/>
              </a:spcBef>
              <a:buFontTx/>
              <a:buNone/>
              <a:defRPr/>
            </a:pPr>
            <a:r>
              <a:rPr lang="en-US" sz="2000" dirty="0" smtClean="0"/>
              <a:t> </a:t>
            </a:r>
          </a:p>
          <a:p>
            <a:pPr marL="736092" lvl="1" indent="-342900">
              <a:lnSpc>
                <a:spcPct val="90000"/>
              </a:lnSpc>
              <a:buFont typeface="+mj-lt"/>
              <a:buAutoNum type="alphaLcParenR" startAt="6"/>
              <a:defRPr/>
            </a:pPr>
            <a:r>
              <a:rPr lang="en-US" sz="1800" b="1" dirty="0" smtClean="0"/>
              <a:t>Players ESC Scores (USGA </a:t>
            </a:r>
            <a:r>
              <a:rPr lang="en-US" sz="1800" b="1" dirty="0"/>
              <a:t>Handicap System </a:t>
            </a:r>
            <a:r>
              <a:rPr lang="en-US" sz="1800" b="1" dirty="0" smtClean="0"/>
              <a:t>Manual 4-3)</a:t>
            </a:r>
          </a:p>
          <a:p>
            <a:pPr lvl="1" eaLnBrk="1" hangingPunct="1">
              <a:lnSpc>
                <a:spcPct val="90000"/>
              </a:lnSpc>
              <a:defRPr/>
            </a:pPr>
            <a:endParaRPr lang="en-US" sz="1600" dirty="0" smtClean="0"/>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endParaRPr lang="en-US" sz="1400" b="1" dirty="0">
              <a:solidFill>
                <a:srgbClr val="FF3300"/>
              </a:solidFill>
            </a:endParaRPr>
          </a:p>
          <a:p>
            <a:pPr lvl="1">
              <a:lnSpc>
                <a:spcPct val="90000"/>
              </a:lnSpc>
              <a:buFontTx/>
              <a:buNone/>
              <a:defRPr/>
            </a:pPr>
            <a:endParaRPr lang="en-US" sz="1400" b="1" dirty="0" smtClean="0">
              <a:solidFill>
                <a:srgbClr val="FF3300"/>
              </a:solidFill>
            </a:endParaRPr>
          </a:p>
          <a:p>
            <a:pPr lvl="1">
              <a:lnSpc>
                <a:spcPct val="90000"/>
              </a:lnSpc>
              <a:buFontTx/>
              <a:buNone/>
              <a:defRPr/>
            </a:pPr>
            <a:r>
              <a:rPr lang="en-US" sz="1400" b="1" dirty="0" smtClean="0">
                <a:solidFill>
                  <a:srgbClr val="FF3300"/>
                </a:solidFill>
              </a:rPr>
              <a:t>NOTE: LI’s, HDCP STROKES and OPPOSING PLAYER ELIGIBILITY MAY NOT   BE QUESTIONED ONCE A MATCH HAS STARTED UNLESS INFORMATION GIVEN WAS DIFFERENT THAN THAT WAS APPROVED PRIOR TO THE START OF EACH MATCH. CAPTAINS SHOULD DOUBLECHECK THE SCORECARDS AND LINEUPS PRIOR TO THE START OF EACH MATCH.</a:t>
            </a:r>
            <a:r>
              <a:rPr lang="en-US" sz="1400" b="1" dirty="0" smtClean="0"/>
              <a:t> </a:t>
            </a:r>
            <a:endParaRPr lang="en-US" sz="1400" dirty="0" smtClean="0"/>
          </a:p>
          <a:p>
            <a:pPr lvl="1" eaLnBrk="1" hangingPunct="1">
              <a:lnSpc>
                <a:spcPct val="90000"/>
              </a:lnSpc>
              <a:defRPr/>
            </a:pPr>
            <a:endParaRPr lang="en-US" sz="1800" dirty="0" smtClean="0"/>
          </a:p>
        </p:txBody>
      </p:sp>
      <p:sp>
        <p:nvSpPr>
          <p:cNvPr id="327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27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6146" name="Picture 2" descr="f10d4ff4-50d3-4c21-9805-dc905269c1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2438400"/>
            <a:ext cx="747101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023089"/>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body" idx="4294967295"/>
          </p:nvPr>
        </p:nvSpPr>
        <p:spPr>
          <a:xfrm>
            <a:off x="0" y="1371600"/>
            <a:ext cx="8293100" cy="5334000"/>
          </a:xfrm>
        </p:spPr>
        <p:txBody>
          <a:bodyPr>
            <a:normAutofit/>
          </a:bodyPr>
          <a:lstStyle/>
          <a:p>
            <a:pPr marL="609600" lvl="0" indent="-609600">
              <a:lnSpc>
                <a:spcPct val="90000"/>
              </a:lnSpc>
              <a:buClr>
                <a:srgbClr val="0BD0D9"/>
              </a:buClr>
              <a:buNone/>
              <a:defRPr/>
            </a:pPr>
            <a:r>
              <a:rPr lang="en-US" sz="2400" b="1" dirty="0">
                <a:solidFill>
                  <a:prstClr val="black"/>
                </a:solidFill>
              </a:rPr>
              <a:t>Rule #6 </a:t>
            </a:r>
            <a:r>
              <a:rPr lang="en-US" sz="1600" u="sng" dirty="0">
                <a:solidFill>
                  <a:prstClr val="black"/>
                </a:solidFill>
              </a:rPr>
              <a:t>TEAM CAPTAINS' DUTIES: (cont’d)</a:t>
            </a:r>
          </a:p>
          <a:p>
            <a:pPr lvl="1">
              <a:buFontTx/>
              <a:buAutoNum type="alphaUcPeriod" startAt="6"/>
              <a:defRPr/>
            </a:pPr>
            <a:endParaRPr lang="en-US" sz="900" b="1" dirty="0" smtClean="0"/>
          </a:p>
          <a:p>
            <a:pPr lvl="1">
              <a:buFontTx/>
              <a:buAutoNum type="alphaUcPeriod" startAt="6"/>
              <a:defRPr/>
            </a:pPr>
            <a:r>
              <a:rPr lang="en-US" sz="1800" b="1" u="sng" dirty="0" smtClean="0"/>
              <a:t>NOTE 1</a:t>
            </a:r>
            <a:r>
              <a:rPr lang="en-US" sz="1800" b="1" dirty="0" smtClean="0"/>
              <a:t> - POSTING OF INDIVIDUAL SCORES </a:t>
            </a:r>
          </a:p>
          <a:p>
            <a:pPr lvl="2">
              <a:buFont typeface="Arial" panose="020B0604020202020204" pitchFamily="34" charset="0"/>
              <a:buChar char="•"/>
              <a:defRPr/>
            </a:pPr>
            <a:endParaRPr lang="en-US" sz="800" b="1" dirty="0" smtClean="0">
              <a:latin typeface="Times New Roman" panose="02020603050405020304" pitchFamily="18" charset="0"/>
              <a:ea typeface="Times New Roman"/>
              <a:cs typeface="Times New Roman" panose="02020603050405020304" pitchFamily="18" charset="0"/>
            </a:endParaRPr>
          </a:p>
          <a:p>
            <a:pPr marL="914400" lvl="0">
              <a:spcBef>
                <a:spcPts val="0"/>
              </a:spcBef>
              <a:buClr>
                <a:srgbClr val="0BD0D9"/>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b="1" dirty="0" smtClean="0">
                <a:latin typeface="Times New Roman" panose="02020603050405020304" pitchFamily="18" charset="0"/>
                <a:ea typeface="Times New Roman"/>
                <a:cs typeface="Times New Roman" panose="02020603050405020304" pitchFamily="18" charset="0"/>
              </a:rPr>
              <a:t>A</a:t>
            </a:r>
            <a:r>
              <a:rPr lang="en-US" sz="1600" b="1" cap="all" dirty="0" smtClean="0">
                <a:latin typeface="Times New Roman" panose="02020603050405020304" pitchFamily="18" charset="0"/>
                <a:ea typeface="Times New Roman"/>
                <a:cs typeface="Times New Roman" panose="02020603050405020304" pitchFamily="18" charset="0"/>
              </a:rPr>
              <a:t>utomatic</a:t>
            </a:r>
            <a:r>
              <a:rPr lang="en-US" sz="1600" b="1" dirty="0" smtClean="0">
                <a:latin typeface="Times New Roman" panose="02020603050405020304" pitchFamily="18" charset="0"/>
                <a:ea typeface="Times New Roman"/>
                <a:cs typeface="Times New Roman" panose="02020603050405020304" pitchFamily="18" charset="0"/>
              </a:rPr>
              <a:t> </a:t>
            </a:r>
            <a:r>
              <a:rPr lang="en-US" sz="1600" dirty="0" smtClean="0">
                <a:latin typeface="Times New Roman" panose="02020603050405020304" pitchFamily="18" charset="0"/>
                <a:ea typeface="Times New Roman"/>
                <a:cs typeface="Times New Roman" panose="02020603050405020304" pitchFamily="18" charset="0"/>
              </a:rPr>
              <a:t>by TPP</a:t>
            </a:r>
          </a:p>
          <a:p>
            <a:pPr marL="914400" lvl="0">
              <a:spcBef>
                <a:spcPts val="0"/>
              </a:spcBef>
              <a:buClr>
                <a:srgbClr val="0BD0D9"/>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600" b="1" dirty="0">
              <a:latin typeface="Times New Roman" panose="02020603050405020304" pitchFamily="18" charset="0"/>
              <a:ea typeface="Times New Roman"/>
              <a:cs typeface="Times New Roman" panose="02020603050405020304" pitchFamily="18" charset="0"/>
            </a:endParaRPr>
          </a:p>
          <a:p>
            <a:pPr marL="914400" lvl="0">
              <a:spcBef>
                <a:spcPts val="0"/>
              </a:spcBef>
              <a:buClr>
                <a:srgbClr val="0BD0D9"/>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b="1" dirty="0" smtClean="0">
                <a:latin typeface="Times New Roman" panose="02020603050405020304" pitchFamily="18" charset="0"/>
                <a:ea typeface="Times New Roman"/>
                <a:cs typeface="Times New Roman" panose="02020603050405020304" pitchFamily="18" charset="0"/>
              </a:rPr>
              <a:t>REGULAR SEASON </a:t>
            </a:r>
            <a:r>
              <a:rPr lang="en-US" sz="1600" dirty="0" smtClean="0">
                <a:latin typeface="Times New Roman" panose="02020603050405020304" pitchFamily="18" charset="0"/>
                <a:ea typeface="Times New Roman"/>
                <a:cs typeface="Times New Roman" panose="02020603050405020304" pitchFamily="18" charset="0"/>
              </a:rPr>
              <a:t>posted as </a:t>
            </a:r>
            <a:r>
              <a:rPr lang="en-US" sz="1600" b="1" dirty="0" smtClean="0">
                <a:latin typeface="Times New Roman" panose="02020603050405020304" pitchFamily="18" charset="0"/>
                <a:ea typeface="Times New Roman"/>
                <a:cs typeface="Times New Roman" panose="02020603050405020304" pitchFamily="18" charset="0"/>
              </a:rPr>
              <a:t>NON-TOURNAMENT </a:t>
            </a:r>
            <a:r>
              <a:rPr lang="en-US" sz="1600" dirty="0" smtClean="0">
                <a:latin typeface="Times New Roman" panose="02020603050405020304" pitchFamily="18" charset="0"/>
                <a:ea typeface="Times New Roman"/>
                <a:cs typeface="Times New Roman" panose="02020603050405020304" pitchFamily="18" charset="0"/>
              </a:rPr>
              <a:t>scores</a:t>
            </a:r>
          </a:p>
          <a:p>
            <a:pPr marL="914400" lvl="0">
              <a:spcBef>
                <a:spcPts val="0"/>
              </a:spcBef>
              <a:buClr>
                <a:srgbClr val="0BD0D9"/>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600" b="1" dirty="0" smtClean="0">
              <a:latin typeface="Times New Roman"/>
              <a:ea typeface="Times New Roman"/>
              <a:cs typeface="Times New Roman"/>
            </a:endParaRPr>
          </a:p>
          <a:p>
            <a:pPr marL="91440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b="1" dirty="0" smtClean="0">
                <a:latin typeface="Times New Roman"/>
                <a:ea typeface="Times New Roman"/>
                <a:cs typeface="Times New Roman"/>
              </a:rPr>
              <a:t>PLAYOFF SCORES </a:t>
            </a:r>
            <a:r>
              <a:rPr lang="en-US" sz="1600" dirty="0" smtClean="0">
                <a:latin typeface="Times New Roman"/>
                <a:ea typeface="Times New Roman"/>
                <a:cs typeface="Times New Roman"/>
              </a:rPr>
              <a:t>posted as </a:t>
            </a:r>
            <a:r>
              <a:rPr lang="en-US" sz="1600" b="1" cap="all" dirty="0">
                <a:latin typeface="Times New Roman"/>
                <a:ea typeface="Times New Roman"/>
                <a:cs typeface="Times New Roman"/>
              </a:rPr>
              <a:t>tournament </a:t>
            </a:r>
            <a:r>
              <a:rPr lang="en-US" sz="1600" dirty="0" smtClean="0">
                <a:latin typeface="Times New Roman"/>
                <a:ea typeface="Times New Roman"/>
                <a:cs typeface="Times New Roman"/>
              </a:rPr>
              <a:t>scores</a:t>
            </a:r>
            <a:endParaRPr lang="en-US" sz="1600" u="sng" cap="all" dirty="0">
              <a:solidFill>
                <a:srgbClr val="FF0000"/>
              </a:solidFill>
              <a:latin typeface="Times New Roman"/>
              <a:ea typeface="Times New Roman"/>
              <a:cs typeface="Times New Roman"/>
            </a:endParaRPr>
          </a:p>
          <a:p>
            <a:pPr marL="91440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600" b="1" u="sng" dirty="0" smtClean="0">
              <a:solidFill>
                <a:srgbClr val="FF0000"/>
              </a:solidFill>
              <a:latin typeface="Times New Roman"/>
              <a:ea typeface="Times New Roman"/>
            </a:endParaRPr>
          </a:p>
          <a:p>
            <a:pPr marL="91440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b="1" dirty="0" smtClean="0">
                <a:latin typeface="Times New Roman"/>
                <a:ea typeface="Times New Roman"/>
              </a:rPr>
              <a:t>FAILURE </a:t>
            </a:r>
            <a:r>
              <a:rPr lang="en-US" sz="1600" b="1" dirty="0">
                <a:latin typeface="Times New Roman"/>
                <a:ea typeface="Times New Roman"/>
              </a:rPr>
              <a:t>TO POST </a:t>
            </a:r>
            <a:r>
              <a:rPr lang="en-US" sz="1600" b="1" dirty="0" smtClean="0">
                <a:latin typeface="Times New Roman"/>
                <a:ea typeface="Times New Roman"/>
              </a:rPr>
              <a:t>PLAYERS ESC SCORES:</a:t>
            </a:r>
          </a:p>
          <a:p>
            <a:pPr marL="91440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600" b="1" dirty="0" smtClean="0">
              <a:latin typeface="Times New Roman"/>
              <a:ea typeface="Times New Roman"/>
            </a:endParaRPr>
          </a:p>
          <a:p>
            <a:pPr marL="1314450" lvl="1">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800" u="sng" dirty="0" smtClean="0">
                <a:latin typeface="Times New Roman"/>
                <a:ea typeface="Times New Roman"/>
              </a:rPr>
              <a:t>USGA </a:t>
            </a:r>
            <a:r>
              <a:rPr lang="en-US" sz="1800" u="sng" dirty="0">
                <a:latin typeface="Times New Roman"/>
                <a:ea typeface="Times New Roman"/>
              </a:rPr>
              <a:t>Handicap System Manual</a:t>
            </a:r>
            <a:r>
              <a:rPr lang="en-US" sz="1800" dirty="0">
                <a:latin typeface="Times New Roman"/>
                <a:ea typeface="Times New Roman"/>
              </a:rPr>
              <a:t>, </a:t>
            </a:r>
            <a:r>
              <a:rPr lang="en-US" sz="1800" i="1" dirty="0">
                <a:latin typeface="Times New Roman"/>
                <a:ea typeface="Times New Roman"/>
              </a:rPr>
              <a:t>8-4 b. Penalty Scores for Failure to </a:t>
            </a:r>
            <a:r>
              <a:rPr lang="en-US" sz="1800" i="1" dirty="0" smtClean="0">
                <a:latin typeface="Times New Roman"/>
                <a:ea typeface="Times New Roman"/>
              </a:rPr>
              <a:t>Post</a:t>
            </a:r>
          </a:p>
          <a:p>
            <a:pPr marL="1314450" lvl="1">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800" dirty="0" smtClean="0">
              <a:latin typeface="Times New Roman"/>
              <a:ea typeface="Times New Roman"/>
            </a:endParaRPr>
          </a:p>
          <a:p>
            <a:pPr marL="1314450" lvl="1">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800" dirty="0" smtClean="0">
                <a:latin typeface="Times New Roman"/>
                <a:ea typeface="Times New Roman"/>
              </a:rPr>
              <a:t>Failure </a:t>
            </a:r>
            <a:r>
              <a:rPr lang="en-US" sz="1800" dirty="0">
                <a:latin typeface="Times New Roman"/>
                <a:ea typeface="Times New Roman"/>
              </a:rPr>
              <a:t>to report an adjusted gross score </a:t>
            </a:r>
            <a:r>
              <a:rPr lang="en-US" sz="1800" dirty="0" smtClean="0">
                <a:latin typeface="Times New Roman"/>
                <a:ea typeface="Times New Roman"/>
              </a:rPr>
              <a:t>each match may result in a </a:t>
            </a:r>
            <a:r>
              <a:rPr lang="en-US" sz="1800" dirty="0">
                <a:latin typeface="Times New Roman"/>
                <a:ea typeface="Times New Roman"/>
              </a:rPr>
              <a:t>penalty score equal to the lowest/highest Handicap Differential in the scoring </a:t>
            </a:r>
            <a:r>
              <a:rPr lang="en-US" sz="1800" dirty="0" smtClean="0">
                <a:latin typeface="Times New Roman"/>
                <a:ea typeface="Times New Roman"/>
              </a:rPr>
              <a:t>record</a:t>
            </a:r>
            <a:endParaRPr lang="en-US" dirty="0" smtClean="0"/>
          </a:p>
        </p:txBody>
      </p:sp>
      <p:sp>
        <p:nvSpPr>
          <p:cNvPr id="3481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482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idx="1"/>
          </p:nvPr>
        </p:nvSpPr>
        <p:spPr>
          <a:xfrm>
            <a:off x="457200" y="1600200"/>
            <a:ext cx="8229600" cy="4267200"/>
          </a:xfrm>
        </p:spPr>
        <p:txBody>
          <a:bodyPr/>
          <a:lstStyle/>
          <a:p>
            <a:pPr marL="609600" indent="-609600" eaLnBrk="1" hangingPunct="1">
              <a:buFontTx/>
              <a:buNone/>
              <a:defRPr/>
            </a:pPr>
            <a:r>
              <a:rPr lang="en-US" sz="3600" b="1" dirty="0" smtClean="0"/>
              <a:t>Rule #7 </a:t>
            </a:r>
            <a:r>
              <a:rPr lang="en-US" u="sng" dirty="0" smtClean="0"/>
              <a:t>PRACTICE </a:t>
            </a:r>
            <a:r>
              <a:rPr lang="en-US" u="sng" dirty="0"/>
              <a:t>ROUNDS</a:t>
            </a:r>
          </a:p>
          <a:p>
            <a:pPr lvl="1" eaLnBrk="1" hangingPunct="1">
              <a:spcBef>
                <a:spcPts val="1200"/>
              </a:spcBef>
              <a:spcAft>
                <a:spcPts val="1200"/>
              </a:spcAft>
              <a:defRPr/>
            </a:pPr>
            <a:r>
              <a:rPr lang="en-US" dirty="0"/>
              <a:t>regular </a:t>
            </a:r>
            <a:r>
              <a:rPr lang="en-US" dirty="0" smtClean="0"/>
              <a:t>season - </a:t>
            </a:r>
            <a:r>
              <a:rPr lang="en-US" dirty="0"/>
              <a:t>at the discretion of each club </a:t>
            </a:r>
            <a:endParaRPr lang="en-US" u="sng" dirty="0"/>
          </a:p>
          <a:p>
            <a:pPr lvl="1" eaLnBrk="1" hangingPunct="1">
              <a:spcBef>
                <a:spcPts val="1200"/>
              </a:spcBef>
              <a:spcAft>
                <a:spcPts val="1200"/>
              </a:spcAft>
              <a:defRPr/>
            </a:pPr>
            <a:r>
              <a:rPr lang="en-US" dirty="0"/>
              <a:t>playoff practice rounds should be;</a:t>
            </a:r>
          </a:p>
          <a:p>
            <a:pPr lvl="2" eaLnBrk="1" hangingPunct="1">
              <a:spcBef>
                <a:spcPts val="1200"/>
              </a:spcBef>
              <a:spcAft>
                <a:spcPts val="1200"/>
              </a:spcAft>
              <a:defRPr/>
            </a:pPr>
            <a:r>
              <a:rPr lang="en-US" dirty="0"/>
              <a:t>pre-arranged by </a:t>
            </a:r>
            <a:r>
              <a:rPr lang="en-US" dirty="0" smtClean="0"/>
              <a:t>both captains</a:t>
            </a:r>
            <a:endParaRPr lang="en-US" dirty="0"/>
          </a:p>
          <a:p>
            <a:pPr lvl="2" eaLnBrk="1" hangingPunct="1">
              <a:spcBef>
                <a:spcPts val="1200"/>
              </a:spcBef>
              <a:spcAft>
                <a:spcPts val="1200"/>
              </a:spcAft>
              <a:defRPr/>
            </a:pPr>
            <a:r>
              <a:rPr lang="en-US" dirty="0"/>
              <a:t>scheduled </a:t>
            </a:r>
            <a:r>
              <a:rPr lang="en-US" dirty="0" smtClean="0"/>
              <a:t>date/time </a:t>
            </a:r>
            <a:r>
              <a:rPr lang="en-US" dirty="0"/>
              <a:t>agreeable by host club </a:t>
            </a:r>
          </a:p>
          <a:p>
            <a:pPr lvl="1" eaLnBrk="1" hangingPunct="1">
              <a:spcBef>
                <a:spcPts val="1200"/>
              </a:spcBef>
              <a:spcAft>
                <a:spcPts val="1200"/>
              </a:spcAft>
              <a:defRPr/>
            </a:pPr>
            <a:r>
              <a:rPr lang="en-US" b="1" dirty="0"/>
              <a:t>not allowed </a:t>
            </a:r>
            <a:r>
              <a:rPr lang="en-US" dirty="0"/>
              <a:t>on host course </a:t>
            </a:r>
            <a:r>
              <a:rPr lang="en-US" b="1" dirty="0" smtClean="0"/>
              <a:t>on the day </a:t>
            </a:r>
            <a:r>
              <a:rPr lang="en-US" b="1" dirty="0"/>
              <a:t>of </a:t>
            </a:r>
            <a:r>
              <a:rPr lang="en-US" b="1" dirty="0" smtClean="0"/>
              <a:t>a match</a:t>
            </a:r>
            <a:endParaRPr lang="en-US" b="1" dirty="0"/>
          </a:p>
        </p:txBody>
      </p:sp>
      <p:sp>
        <p:nvSpPr>
          <p:cNvPr id="3686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686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1447800" y="1295400"/>
            <a:ext cx="7162800" cy="4525963"/>
          </a:xfrm>
        </p:spPr>
        <p:txBody>
          <a:bodyPr>
            <a:normAutofit lnSpcReduction="10000"/>
          </a:bodyPr>
          <a:lstStyle/>
          <a:p>
            <a:pPr algn="ctr" eaLnBrk="1" hangingPunct="1">
              <a:lnSpc>
                <a:spcPct val="90000"/>
              </a:lnSpc>
              <a:buFontTx/>
              <a:buNone/>
              <a:defRPr/>
            </a:pPr>
            <a:r>
              <a:rPr lang="en-US" sz="2800" dirty="0" smtClean="0"/>
              <a:t>Interclub Assistance</a:t>
            </a:r>
          </a:p>
          <a:p>
            <a:pPr algn="ctr" eaLnBrk="1" hangingPunct="1">
              <a:lnSpc>
                <a:spcPct val="90000"/>
              </a:lnSpc>
              <a:buFontTx/>
              <a:buNone/>
              <a:defRPr/>
            </a:pPr>
            <a:endParaRPr lang="en-US" sz="2400" dirty="0" smtClean="0"/>
          </a:p>
          <a:p>
            <a:pPr eaLnBrk="1" hangingPunct="1">
              <a:lnSpc>
                <a:spcPct val="90000"/>
              </a:lnSpc>
              <a:buFontTx/>
              <a:buNone/>
              <a:defRPr/>
            </a:pPr>
            <a:r>
              <a:rPr lang="en-US" sz="2800" b="1" dirty="0" smtClean="0">
                <a:effectLst>
                  <a:outerShdw blurRad="38100" dist="38100" dir="2700000" algn="tl">
                    <a:srgbClr val="C0C0C0"/>
                  </a:outerShdw>
                </a:effectLst>
              </a:rPr>
              <a:t>Chris </a:t>
            </a:r>
            <a:r>
              <a:rPr lang="en-US" sz="2800" b="1" dirty="0" err="1" smtClean="0">
                <a:effectLst>
                  <a:outerShdw blurRad="38100" dist="38100" dir="2700000" algn="tl">
                    <a:srgbClr val="C0C0C0"/>
                  </a:outerShdw>
                </a:effectLst>
              </a:rPr>
              <a:t>Zeh</a:t>
            </a:r>
            <a:r>
              <a:rPr lang="en-US" sz="2800" b="1"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Tournament Director</a:t>
            </a:r>
          </a:p>
          <a:p>
            <a:pPr eaLnBrk="1" hangingPunct="1">
              <a:lnSpc>
                <a:spcPct val="90000"/>
              </a:lnSpc>
              <a:buFontTx/>
              <a:buNone/>
              <a:defRPr/>
            </a:pPr>
            <a:r>
              <a:rPr lang="en-US" sz="2800" dirty="0" smtClean="0">
                <a:solidFill>
                  <a:srgbClr val="FF3300"/>
                </a:solidFill>
              </a:rPr>
              <a:t>(o) 910-687-6868</a:t>
            </a:r>
          </a:p>
          <a:p>
            <a:pPr eaLnBrk="1" hangingPunct="1">
              <a:lnSpc>
                <a:spcPct val="90000"/>
              </a:lnSpc>
              <a:buFontTx/>
              <a:buNone/>
              <a:defRPr/>
            </a:pPr>
            <a:endParaRPr lang="en-US" sz="2800" b="1" dirty="0" smtClean="0">
              <a:effectLst>
                <a:outerShdw blurRad="38100" dist="38100" dir="2700000" algn="tl">
                  <a:srgbClr val="C0C0C0"/>
                </a:outerShdw>
              </a:effectLst>
            </a:endParaRPr>
          </a:p>
          <a:p>
            <a:pPr>
              <a:lnSpc>
                <a:spcPct val="90000"/>
              </a:lnSpc>
              <a:buNone/>
              <a:defRPr/>
            </a:pPr>
            <a:r>
              <a:rPr lang="en-US" sz="2800" b="1" dirty="0" smtClean="0">
                <a:effectLst>
                  <a:outerShdw blurRad="38100" dist="38100" dir="2700000" algn="tl">
                    <a:srgbClr val="C0C0C0"/>
                  </a:outerShdw>
                </a:effectLst>
              </a:rPr>
              <a:t>Tom </a:t>
            </a:r>
            <a:r>
              <a:rPr lang="en-US" sz="2800" b="1" dirty="0">
                <a:effectLst>
                  <a:outerShdw blurRad="38100" dist="38100" dir="2700000" algn="tl">
                    <a:srgbClr val="C0C0C0"/>
                  </a:outerShdw>
                </a:effectLst>
              </a:rPr>
              <a:t>Thorpe – </a:t>
            </a:r>
            <a:r>
              <a:rPr lang="en-US" sz="2000" b="1" dirty="0">
                <a:effectLst>
                  <a:outerShdw blurRad="38100" dist="38100" dir="2700000" algn="tl">
                    <a:srgbClr val="C0C0C0"/>
                  </a:outerShdw>
                </a:effectLst>
              </a:rPr>
              <a:t>Interclub </a:t>
            </a:r>
            <a:r>
              <a:rPr lang="en-US" sz="2000" b="1" dirty="0" smtClean="0">
                <a:effectLst>
                  <a:outerShdw blurRad="38100" dist="38100" dir="2700000" algn="tl">
                    <a:srgbClr val="C0C0C0"/>
                  </a:outerShdw>
                </a:effectLst>
              </a:rPr>
              <a:t>Administrator</a:t>
            </a:r>
          </a:p>
          <a:p>
            <a:pPr>
              <a:lnSpc>
                <a:spcPct val="90000"/>
              </a:lnSpc>
              <a:buNone/>
              <a:defRPr/>
            </a:pPr>
            <a:r>
              <a:rPr lang="en-US" sz="2800" dirty="0">
                <a:solidFill>
                  <a:srgbClr val="FF3300"/>
                </a:solidFill>
              </a:rPr>
              <a:t>(c) 336-575-0447</a:t>
            </a:r>
          </a:p>
          <a:p>
            <a:pPr>
              <a:lnSpc>
                <a:spcPct val="90000"/>
              </a:lnSpc>
              <a:buNone/>
              <a:defRPr/>
            </a:pPr>
            <a:endParaRPr lang="en-US" sz="2800" b="1" dirty="0">
              <a:effectLst>
                <a:outerShdw blurRad="38100" dist="38100" dir="2700000" algn="tl">
                  <a:srgbClr val="C0C0C0"/>
                </a:outerShdw>
              </a:effectLst>
            </a:endParaRPr>
          </a:p>
          <a:p>
            <a:pPr>
              <a:lnSpc>
                <a:spcPct val="90000"/>
              </a:lnSpc>
              <a:buNone/>
              <a:defRPr/>
            </a:pPr>
            <a:r>
              <a:rPr lang="en-US" sz="2800" b="1" dirty="0" smtClean="0">
                <a:effectLst>
                  <a:outerShdw blurRad="38100" dist="38100" dir="2700000" algn="tl">
                    <a:srgbClr val="C0C0C0"/>
                  </a:outerShdw>
                </a:effectLst>
              </a:rPr>
              <a:t>Rusty </a:t>
            </a:r>
            <a:r>
              <a:rPr lang="en-US" sz="2800" b="1" dirty="0">
                <a:effectLst>
                  <a:outerShdw blurRad="38100" dist="38100" dir="2700000" algn="tl">
                    <a:srgbClr val="C0C0C0"/>
                  </a:outerShdw>
                </a:effectLst>
              </a:rPr>
              <a:t>Harder – </a:t>
            </a:r>
            <a:r>
              <a:rPr lang="en-US" sz="2000" b="1" dirty="0">
                <a:effectLst>
                  <a:outerShdw blurRad="38100" dist="38100" dir="2700000" algn="tl">
                    <a:srgbClr val="C0C0C0"/>
                  </a:outerShdw>
                </a:effectLst>
              </a:rPr>
              <a:t>Director of Rules and Competitions</a:t>
            </a:r>
          </a:p>
          <a:p>
            <a:pPr>
              <a:lnSpc>
                <a:spcPct val="90000"/>
              </a:lnSpc>
              <a:buNone/>
              <a:defRPr/>
            </a:pPr>
            <a:r>
              <a:rPr lang="en-US" sz="2800" dirty="0">
                <a:solidFill>
                  <a:srgbClr val="FF3300"/>
                </a:solidFill>
              </a:rPr>
              <a:t>(o) 910-687-6865</a:t>
            </a:r>
          </a:p>
          <a:p>
            <a:pPr>
              <a:lnSpc>
                <a:spcPct val="90000"/>
              </a:lnSpc>
              <a:buNone/>
              <a:defRPr/>
            </a:pPr>
            <a:endParaRPr lang="en-US" sz="2800" b="1" dirty="0">
              <a:solidFill>
                <a:srgbClr val="FF3300"/>
              </a:solidFill>
              <a:effectLst>
                <a:outerShdw blurRad="38100" dist="38100" dir="2700000" algn="tl">
                  <a:srgbClr val="C0C0C0"/>
                </a:outerShdw>
              </a:effectLst>
            </a:endParaRPr>
          </a:p>
          <a:p>
            <a:pPr>
              <a:lnSpc>
                <a:spcPct val="90000"/>
              </a:lnSpc>
              <a:buNone/>
              <a:defRPr/>
            </a:pPr>
            <a:endParaRPr lang="en-US" sz="2000" b="1" dirty="0">
              <a:effectLst>
                <a:outerShdw blurRad="38100" dist="38100" dir="2700000" algn="tl">
                  <a:srgbClr val="C0C0C0"/>
                </a:outerShdw>
              </a:effectLst>
            </a:endParaRPr>
          </a:p>
          <a:p>
            <a:pPr eaLnBrk="1" hangingPunct="1">
              <a:lnSpc>
                <a:spcPct val="90000"/>
              </a:lnSpc>
              <a:buFontTx/>
              <a:buNone/>
              <a:defRPr/>
            </a:pPr>
            <a:endParaRPr lang="en-US" sz="2800" dirty="0" smtClean="0">
              <a:solidFill>
                <a:srgbClr val="FF3300"/>
              </a:solidFill>
            </a:endParaRPr>
          </a:p>
        </p:txBody>
      </p:sp>
      <p:sp>
        <p:nvSpPr>
          <p:cNvPr id="184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84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idx="1"/>
          </p:nvPr>
        </p:nvSpPr>
        <p:spPr>
          <a:xfrm>
            <a:off x="457200" y="1600200"/>
            <a:ext cx="8229600" cy="4267200"/>
          </a:xfrm>
        </p:spPr>
        <p:txBody>
          <a:bodyPr/>
          <a:lstStyle/>
          <a:p>
            <a:pPr marL="609600" indent="-609600" eaLnBrk="1" hangingPunct="1">
              <a:buFontTx/>
              <a:buNone/>
              <a:defRPr/>
            </a:pPr>
            <a:r>
              <a:rPr lang="en-US" b="1" dirty="0" smtClean="0"/>
              <a:t>Rule #8 </a:t>
            </a:r>
            <a:r>
              <a:rPr lang="en-US" sz="2800" u="sng" dirty="0" smtClean="0"/>
              <a:t>HOME </a:t>
            </a:r>
            <a:r>
              <a:rPr lang="en-US" sz="2800" u="sng" dirty="0"/>
              <a:t>TEAM ARRANGEMENTS</a:t>
            </a:r>
          </a:p>
          <a:p>
            <a:pPr lvl="1" eaLnBrk="1" hangingPunct="1">
              <a:spcBef>
                <a:spcPts val="1200"/>
              </a:spcBef>
              <a:spcAft>
                <a:spcPts val="1200"/>
              </a:spcAft>
              <a:buFont typeface="Arial" pitchFamily="34" charset="0"/>
              <a:buChar char="•"/>
              <a:defRPr/>
            </a:pPr>
            <a:r>
              <a:rPr lang="en-US" sz="2400" dirty="0">
                <a:effectLst>
                  <a:glow rad="228600">
                    <a:schemeClr val="accent6">
                      <a:satMod val="175000"/>
                      <a:alpha val="40000"/>
                    </a:schemeClr>
                  </a:glow>
                </a:effectLst>
              </a:rPr>
              <a:t>home team to host green </a:t>
            </a:r>
            <a:r>
              <a:rPr lang="en-US" sz="2400" dirty="0" smtClean="0">
                <a:effectLst>
                  <a:glow rad="228600">
                    <a:schemeClr val="accent6">
                      <a:satMod val="175000"/>
                      <a:alpha val="40000"/>
                    </a:schemeClr>
                  </a:glow>
                </a:effectLst>
              </a:rPr>
              <a:t>fees (cart fee only charge)</a:t>
            </a:r>
            <a:endParaRPr lang="en-US" sz="2400" dirty="0">
              <a:effectLst>
                <a:glow rad="228600">
                  <a:schemeClr val="accent6">
                    <a:satMod val="175000"/>
                    <a:alpha val="40000"/>
                  </a:schemeClr>
                </a:glow>
              </a:effectLst>
            </a:endParaRPr>
          </a:p>
          <a:p>
            <a:pPr lvl="1" eaLnBrk="1" hangingPunct="1">
              <a:spcBef>
                <a:spcPts val="1200"/>
              </a:spcBef>
              <a:spcAft>
                <a:spcPts val="1200"/>
              </a:spcAft>
              <a:buFont typeface="Arial" pitchFamily="34" charset="0"/>
              <a:buChar char="•"/>
              <a:defRPr/>
            </a:pPr>
            <a:r>
              <a:rPr lang="en-US" sz="2400" dirty="0"/>
              <a:t>carts/caddies equal availability (both teams)</a:t>
            </a:r>
          </a:p>
          <a:p>
            <a:pPr lvl="1" eaLnBrk="1" hangingPunct="1">
              <a:spcBef>
                <a:spcPts val="1200"/>
              </a:spcBef>
              <a:spcAft>
                <a:spcPts val="1200"/>
              </a:spcAft>
              <a:buFont typeface="Arial" pitchFamily="34" charset="0"/>
              <a:buChar char="•"/>
              <a:defRPr/>
            </a:pPr>
            <a:r>
              <a:rPr lang="en-US" sz="2400" dirty="0"/>
              <a:t>F&amp;B available for </a:t>
            </a:r>
            <a:r>
              <a:rPr lang="en-US" sz="2400" dirty="0" smtClean="0"/>
              <a:t>purchase</a:t>
            </a:r>
          </a:p>
          <a:p>
            <a:pPr lvl="1" eaLnBrk="1" hangingPunct="1">
              <a:spcBef>
                <a:spcPts val="1200"/>
              </a:spcBef>
              <a:spcAft>
                <a:spcPts val="1200"/>
              </a:spcAft>
              <a:buFont typeface="Arial" pitchFamily="34" charset="0"/>
              <a:buChar char="•"/>
              <a:defRPr/>
            </a:pPr>
            <a:r>
              <a:rPr lang="en-US" dirty="0" smtClean="0"/>
              <a:t>post match social (optional)  </a:t>
            </a:r>
            <a:endParaRPr lang="en-US" sz="2400" dirty="0"/>
          </a:p>
          <a:p>
            <a:pPr lvl="1" eaLnBrk="1" hangingPunct="1">
              <a:spcBef>
                <a:spcPts val="1200"/>
              </a:spcBef>
              <a:spcAft>
                <a:spcPts val="1200"/>
              </a:spcAft>
              <a:buFont typeface="Arial" pitchFamily="34" charset="0"/>
              <a:buChar char="•"/>
              <a:defRPr/>
            </a:pPr>
            <a:r>
              <a:rPr lang="en-US" sz="2400" dirty="0"/>
              <a:t>applies to regular season &amp; play-off matches</a:t>
            </a:r>
            <a:r>
              <a:rPr lang="en-US" dirty="0"/>
              <a:t> 		</a:t>
            </a:r>
          </a:p>
        </p:txBody>
      </p:sp>
      <p:sp>
        <p:nvSpPr>
          <p:cNvPr id="3789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789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idx="1"/>
          </p:nvPr>
        </p:nvSpPr>
        <p:spPr>
          <a:xfrm>
            <a:off x="228600" y="1600200"/>
            <a:ext cx="8686800" cy="5105400"/>
          </a:xfrm>
        </p:spPr>
        <p:txBody>
          <a:bodyPr/>
          <a:lstStyle/>
          <a:p>
            <a:pPr marL="609600" indent="-609600" eaLnBrk="1" hangingPunct="1">
              <a:lnSpc>
                <a:spcPct val="80000"/>
              </a:lnSpc>
              <a:buFontTx/>
              <a:buNone/>
            </a:pPr>
            <a:r>
              <a:rPr lang="en-US" sz="2800" b="1" dirty="0" smtClean="0"/>
              <a:t>Rule #9 </a:t>
            </a:r>
            <a:r>
              <a:rPr lang="en-US" sz="2800" u="sng" dirty="0" smtClean="0"/>
              <a:t>INDEXES / HANDICAPS  &amp;  PAIRINGS</a:t>
            </a:r>
          </a:p>
          <a:p>
            <a:pPr marL="609600" indent="-609600" eaLnBrk="1" hangingPunct="1">
              <a:lnSpc>
                <a:spcPct val="80000"/>
              </a:lnSpc>
              <a:buFontTx/>
              <a:buAutoNum type="arabicPeriod" startAt="9"/>
            </a:pPr>
            <a:endParaRPr lang="en-US" sz="1000" dirty="0" smtClean="0"/>
          </a:p>
          <a:p>
            <a:pPr marL="990600" lvl="1" indent="-533400" eaLnBrk="1" hangingPunct="1">
              <a:lnSpc>
                <a:spcPct val="80000"/>
              </a:lnSpc>
            </a:pPr>
            <a:r>
              <a:rPr lang="en-US" sz="2400" b="1" dirty="0" smtClean="0"/>
              <a:t>INDEXES</a:t>
            </a:r>
          </a:p>
          <a:p>
            <a:pPr marL="1371600" lvl="2" indent="-457200" eaLnBrk="1" hangingPunct="1">
              <a:lnSpc>
                <a:spcPct val="80000"/>
              </a:lnSpc>
              <a:spcBef>
                <a:spcPts val="600"/>
              </a:spcBef>
              <a:spcAft>
                <a:spcPts val="600"/>
              </a:spcAft>
            </a:pPr>
            <a:r>
              <a:rPr lang="en-US" sz="1800" dirty="0" smtClean="0"/>
              <a:t>players play at 100% of their 12 month </a:t>
            </a:r>
            <a:r>
              <a:rPr lang="en-US" sz="1800" b="1" dirty="0" smtClean="0"/>
              <a:t>Low Index</a:t>
            </a:r>
            <a:r>
              <a:rPr lang="en-US" sz="1800" dirty="0" smtClean="0"/>
              <a:t> (</a:t>
            </a:r>
            <a:r>
              <a:rPr lang="en-US" sz="1800" b="1" dirty="0" smtClean="0"/>
              <a:t>LI</a:t>
            </a:r>
            <a:r>
              <a:rPr lang="en-US" sz="1800" dirty="0" smtClean="0"/>
              <a:t>) </a:t>
            </a:r>
          </a:p>
          <a:p>
            <a:pPr marL="1371600" lvl="2" indent="-457200" eaLnBrk="1" hangingPunct="1">
              <a:lnSpc>
                <a:spcPct val="80000"/>
              </a:lnSpc>
              <a:spcBef>
                <a:spcPts val="600"/>
              </a:spcBef>
              <a:spcAft>
                <a:spcPts val="600"/>
              </a:spcAft>
            </a:pPr>
            <a:r>
              <a:rPr lang="en-US" sz="1800" dirty="0" smtClean="0"/>
              <a:t>REGULAR: maximum LI is </a:t>
            </a:r>
            <a:r>
              <a:rPr lang="en-US" sz="1800" u="sng" dirty="0" smtClean="0"/>
              <a:t>18.4</a:t>
            </a:r>
          </a:p>
          <a:p>
            <a:pPr marL="1371600" lvl="2" indent="-457200" eaLnBrk="1" hangingPunct="1">
              <a:lnSpc>
                <a:spcPct val="80000"/>
              </a:lnSpc>
              <a:spcBef>
                <a:spcPts val="600"/>
              </a:spcBef>
              <a:spcAft>
                <a:spcPts val="600"/>
              </a:spcAft>
            </a:pPr>
            <a:r>
              <a:rPr lang="en-US" sz="1800" dirty="0" smtClean="0">
                <a:solidFill>
                  <a:srgbClr val="FF0000"/>
                </a:solidFill>
              </a:rPr>
              <a:t>SENIOR: no maximum</a:t>
            </a:r>
          </a:p>
          <a:p>
            <a:pPr marL="1371600" lvl="2" indent="-457200" eaLnBrk="1" hangingPunct="1">
              <a:lnSpc>
                <a:spcPct val="80000"/>
              </a:lnSpc>
              <a:spcBef>
                <a:spcPts val="600"/>
              </a:spcBef>
              <a:spcAft>
                <a:spcPts val="600"/>
              </a:spcAft>
            </a:pPr>
            <a:r>
              <a:rPr lang="en-US" sz="1800" dirty="0" smtClean="0"/>
              <a:t>multi-member players must use lowest index</a:t>
            </a:r>
          </a:p>
          <a:p>
            <a:pPr marL="1371600" lvl="2" indent="-457200" eaLnBrk="1" hangingPunct="1">
              <a:lnSpc>
                <a:spcPct val="80000"/>
              </a:lnSpc>
            </a:pPr>
            <a:endParaRPr lang="en-US" sz="1800" dirty="0" smtClean="0"/>
          </a:p>
          <a:p>
            <a:pPr marL="990600" lvl="1" indent="-533400" eaLnBrk="1" hangingPunct="1">
              <a:lnSpc>
                <a:spcPct val="80000"/>
              </a:lnSpc>
            </a:pPr>
            <a:r>
              <a:rPr lang="en-US" sz="2400" b="1" dirty="0" smtClean="0"/>
              <a:t>HANDICAPS</a:t>
            </a:r>
            <a:endParaRPr lang="en-US" sz="2000" b="1" dirty="0" smtClean="0"/>
          </a:p>
          <a:p>
            <a:pPr marL="1371600" lvl="2" indent="-457200" eaLnBrk="1" hangingPunct="1">
              <a:lnSpc>
                <a:spcPct val="80000"/>
              </a:lnSpc>
              <a:spcBef>
                <a:spcPts val="600"/>
              </a:spcBef>
              <a:spcAft>
                <a:spcPts val="600"/>
              </a:spcAft>
            </a:pPr>
            <a:r>
              <a:rPr lang="en-US" sz="1800" dirty="0" smtClean="0"/>
              <a:t>players are listed low to high on lineup card</a:t>
            </a:r>
          </a:p>
          <a:p>
            <a:pPr marL="1371600" lvl="2" indent="-457200" eaLnBrk="1" hangingPunct="1">
              <a:lnSpc>
                <a:spcPct val="80000"/>
              </a:lnSpc>
              <a:spcBef>
                <a:spcPts val="600"/>
              </a:spcBef>
              <a:spcAft>
                <a:spcPts val="600"/>
              </a:spcAft>
            </a:pPr>
            <a:r>
              <a:rPr lang="en-US" sz="1800" dirty="0" smtClean="0"/>
              <a:t>strokes allotted off lowest handicap in the group</a:t>
            </a:r>
          </a:p>
          <a:p>
            <a:pPr marL="1371600" lvl="2" indent="-457200" eaLnBrk="1" hangingPunct="1">
              <a:lnSpc>
                <a:spcPct val="80000"/>
              </a:lnSpc>
              <a:spcBef>
                <a:spcPts val="600"/>
              </a:spcBef>
              <a:spcAft>
                <a:spcPts val="600"/>
              </a:spcAft>
            </a:pPr>
            <a:r>
              <a:rPr lang="en-US" sz="1800" dirty="0" smtClean="0"/>
              <a:t>18 stroke maximum</a:t>
            </a:r>
          </a:p>
        </p:txBody>
      </p:sp>
      <p:sp>
        <p:nvSpPr>
          <p:cNvPr id="3891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3891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0" y="1676400"/>
            <a:ext cx="8763000" cy="4648200"/>
          </a:xfrm>
        </p:spPr>
        <p:txBody>
          <a:bodyPr/>
          <a:lstStyle/>
          <a:p>
            <a:pPr marL="609600" indent="-609600">
              <a:lnSpc>
                <a:spcPct val="80000"/>
              </a:lnSpc>
              <a:buNone/>
              <a:defRPr/>
            </a:pPr>
            <a:r>
              <a:rPr lang="en-US" sz="2800" b="1" dirty="0">
                <a:solidFill>
                  <a:prstClr val="black"/>
                </a:solidFill>
              </a:rPr>
              <a:t>Rule #9 </a:t>
            </a:r>
            <a:r>
              <a:rPr lang="en-US" sz="2000" u="sng" dirty="0" smtClean="0"/>
              <a:t>INDEXES / HANDICAPS  &amp;  PAIRINGS (cont’d)</a:t>
            </a:r>
          </a:p>
          <a:p>
            <a:pPr marL="609600" indent="-609600">
              <a:lnSpc>
                <a:spcPct val="80000"/>
              </a:lnSpc>
              <a:defRPr/>
            </a:pPr>
            <a:endParaRPr lang="en-US" sz="2000" dirty="0" smtClean="0"/>
          </a:p>
          <a:p>
            <a:pPr marL="990600" lvl="1" indent="-533400">
              <a:lnSpc>
                <a:spcPct val="80000"/>
              </a:lnSpc>
              <a:buFontTx/>
              <a:buAutoNum type="alphaUcPeriod" startAt="6"/>
              <a:defRPr/>
            </a:pPr>
            <a:r>
              <a:rPr lang="en-US" sz="2000" b="1" dirty="0" smtClean="0"/>
              <a:t>a. PAIRINGS – (</a:t>
            </a:r>
            <a:r>
              <a:rPr lang="en-US" sz="2000" dirty="0" smtClean="0"/>
              <a:t>“Full Team Complement” -</a:t>
            </a:r>
            <a:r>
              <a:rPr lang="en-US" sz="1600" i="1" dirty="0" smtClean="0"/>
              <a:t>same course-</a:t>
            </a:r>
            <a:r>
              <a:rPr lang="en-US" sz="2000" b="1" dirty="0" smtClean="0"/>
              <a:t>)</a:t>
            </a:r>
          </a:p>
          <a:p>
            <a:pPr marL="990600" lvl="1" indent="-533400">
              <a:lnSpc>
                <a:spcPct val="80000"/>
              </a:lnSpc>
              <a:buFontTx/>
              <a:buAutoNum type="alphaUcPeriod" startAt="6"/>
              <a:defRPr/>
            </a:pPr>
            <a:endParaRPr lang="en-US" sz="1400" dirty="0" smtClean="0"/>
          </a:p>
          <a:p>
            <a:pPr marL="1264920" lvl="2" indent="-533400">
              <a:lnSpc>
                <a:spcPct val="80000"/>
              </a:lnSpc>
              <a:defRPr/>
            </a:pPr>
            <a:r>
              <a:rPr lang="en-US" sz="1800" dirty="0" smtClean="0"/>
              <a:t>players paired in </a:t>
            </a:r>
            <a:r>
              <a:rPr lang="en-US" sz="1800" b="1" dirty="0" smtClean="0"/>
              <a:t>Competition Course </a:t>
            </a:r>
            <a:r>
              <a:rPr lang="en-US" sz="1800" b="1" dirty="0" err="1" smtClean="0"/>
              <a:t>Hdcp</a:t>
            </a:r>
            <a:r>
              <a:rPr lang="en-US" sz="1800" dirty="0" smtClean="0"/>
              <a:t> sequence - low to high</a:t>
            </a:r>
          </a:p>
          <a:p>
            <a:pPr marL="1264920" lvl="2" indent="-533400">
              <a:lnSpc>
                <a:spcPct val="80000"/>
              </a:lnSpc>
              <a:defRPr/>
            </a:pPr>
            <a:endParaRPr lang="en-US" sz="1800" dirty="0" smtClean="0"/>
          </a:p>
          <a:p>
            <a:pPr marL="1264920" lvl="2" indent="-533400">
              <a:lnSpc>
                <a:spcPct val="80000"/>
              </a:lnSpc>
              <a:defRPr/>
            </a:pPr>
            <a:r>
              <a:rPr lang="en-US" sz="1800" b="1" dirty="0" smtClean="0">
                <a:cs typeface="Times New Roman" pitchFamily="18" charset="0"/>
              </a:rPr>
              <a:t>captain can </a:t>
            </a:r>
            <a:r>
              <a:rPr lang="en-US" sz="1800" b="1" dirty="0" smtClean="0">
                <a:ea typeface="BatangChe" pitchFamily="49" charset="-127"/>
              </a:rPr>
              <a:t>pair up the lowest 4 players into two “four-ball” teams. Continue with the next 4 lowest players, etc.</a:t>
            </a:r>
            <a:endParaRPr lang="en-US" sz="1800" dirty="0" smtClean="0"/>
          </a:p>
          <a:p>
            <a:pPr marL="1264920" lvl="2" indent="-533400">
              <a:lnSpc>
                <a:spcPct val="80000"/>
              </a:lnSpc>
              <a:defRPr/>
            </a:pPr>
            <a:endParaRPr lang="en-US" sz="1800" dirty="0" smtClean="0"/>
          </a:p>
          <a:p>
            <a:pPr marL="1264920" lvl="2" indent="-533400">
              <a:lnSpc>
                <a:spcPct val="80000"/>
              </a:lnSpc>
              <a:defRPr/>
            </a:pPr>
            <a:r>
              <a:rPr lang="en-US" sz="1800" dirty="0" smtClean="0"/>
              <a:t>equal handicaps may be paired in any sequence - captain’s choice </a:t>
            </a:r>
          </a:p>
        </p:txBody>
      </p:sp>
      <p:sp>
        <p:nvSpPr>
          <p:cNvPr id="4198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4198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body" idx="4294967295"/>
          </p:nvPr>
        </p:nvSpPr>
        <p:spPr>
          <a:xfrm>
            <a:off x="1219200" y="1600200"/>
            <a:ext cx="7924800" cy="4648200"/>
          </a:xfrm>
        </p:spPr>
        <p:txBody>
          <a:bodyPr/>
          <a:lstStyle/>
          <a:p>
            <a:pPr marL="609600" lvl="0" indent="-609600">
              <a:lnSpc>
                <a:spcPct val="80000"/>
              </a:lnSpc>
              <a:buClr>
                <a:srgbClr val="0BD0D9"/>
              </a:buClr>
              <a:buNone/>
              <a:defRPr/>
            </a:pPr>
            <a:r>
              <a:rPr lang="en-US" sz="2800" b="1" dirty="0">
                <a:solidFill>
                  <a:prstClr val="black"/>
                </a:solidFill>
              </a:rPr>
              <a:t>Rule #9 </a:t>
            </a:r>
            <a:r>
              <a:rPr lang="en-US" sz="2000" u="sng" dirty="0">
                <a:solidFill>
                  <a:prstClr val="black"/>
                </a:solidFill>
              </a:rPr>
              <a:t>INDEXES / HANDICAPS  &amp;  PAIRINGS (cont’d)</a:t>
            </a:r>
          </a:p>
          <a:p>
            <a:pPr marL="609600" indent="-609600">
              <a:lnSpc>
                <a:spcPct val="80000"/>
              </a:lnSpc>
              <a:defRPr/>
            </a:pPr>
            <a:endParaRPr lang="en-US" sz="1600" dirty="0" smtClean="0"/>
          </a:p>
          <a:p>
            <a:pPr marL="609600" indent="-609600">
              <a:lnSpc>
                <a:spcPct val="80000"/>
              </a:lnSpc>
              <a:buFontTx/>
              <a:buNone/>
              <a:defRPr/>
            </a:pPr>
            <a:r>
              <a:rPr lang="en-US" sz="1800" b="1" dirty="0" smtClean="0"/>
              <a:t>   F. 		b. PAIRINGS – (</a:t>
            </a:r>
            <a:r>
              <a:rPr lang="en-US" sz="1800" dirty="0" smtClean="0"/>
              <a:t>“Split Format” Playoffs</a:t>
            </a:r>
            <a:r>
              <a:rPr lang="en-US" sz="1800" b="1" dirty="0" smtClean="0"/>
              <a:t>)</a:t>
            </a:r>
          </a:p>
          <a:p>
            <a:pPr marL="609600" indent="-609600">
              <a:lnSpc>
                <a:spcPct val="80000"/>
              </a:lnSpc>
              <a:buFontTx/>
              <a:buNone/>
              <a:defRPr/>
            </a:pPr>
            <a:endParaRPr lang="en-US" sz="1200" dirty="0" smtClean="0"/>
          </a:p>
          <a:p>
            <a:pPr marL="1371600" lvl="2" indent="-457200">
              <a:lnSpc>
                <a:spcPct val="80000"/>
              </a:lnSpc>
              <a:defRPr/>
            </a:pPr>
            <a:r>
              <a:rPr lang="en-US" sz="1600" dirty="0" smtClean="0"/>
              <a:t>involves both courses </a:t>
            </a:r>
          </a:p>
          <a:p>
            <a:pPr marL="1371600" lvl="2" indent="-457200">
              <a:lnSpc>
                <a:spcPct val="80000"/>
              </a:lnSpc>
              <a:defRPr/>
            </a:pPr>
            <a:endParaRPr lang="en-US" sz="1600" dirty="0"/>
          </a:p>
          <a:p>
            <a:pPr marL="1371600" lvl="2" indent="-457200">
              <a:lnSpc>
                <a:spcPct val="80000"/>
              </a:lnSpc>
              <a:defRPr/>
            </a:pPr>
            <a:r>
              <a:rPr lang="en-US" sz="1600" dirty="0" smtClean="0"/>
              <a:t>half of each team play their home course / other half play away</a:t>
            </a:r>
          </a:p>
          <a:p>
            <a:pPr marL="1371600" lvl="2" indent="-457200">
              <a:lnSpc>
                <a:spcPct val="80000"/>
              </a:lnSpc>
              <a:defRPr/>
            </a:pPr>
            <a:endParaRPr lang="en-US" sz="1600" dirty="0" smtClean="0">
              <a:solidFill>
                <a:srgbClr val="FF0000"/>
              </a:solidFill>
              <a:cs typeface="Times New Roman" pitchFamily="18" charset="0"/>
            </a:endParaRPr>
          </a:p>
          <a:p>
            <a:pPr marL="1371600" lvl="2" indent="-457200">
              <a:lnSpc>
                <a:spcPct val="80000"/>
              </a:lnSpc>
              <a:defRPr/>
            </a:pPr>
            <a:r>
              <a:rPr lang="en-US" sz="1600" dirty="0" smtClean="0">
                <a:cs typeface="Times New Roman" pitchFamily="18" charset="0"/>
              </a:rPr>
              <a:t>use </a:t>
            </a:r>
            <a:r>
              <a:rPr lang="en-US" sz="1600" b="1" dirty="0" smtClean="0">
                <a:cs typeface="Times New Roman" pitchFamily="18" charset="0"/>
              </a:rPr>
              <a:t>Home Course Slope to determine handicaps.</a:t>
            </a:r>
            <a:endParaRPr lang="en-US" sz="1600" dirty="0" smtClean="0">
              <a:cs typeface="Times New Roman" pitchFamily="18" charset="0"/>
            </a:endParaRPr>
          </a:p>
          <a:p>
            <a:pPr marL="1371600" lvl="2" indent="-457200">
              <a:lnSpc>
                <a:spcPct val="80000"/>
              </a:lnSpc>
              <a:defRPr/>
            </a:pPr>
            <a:endParaRPr lang="en-US" sz="1600" dirty="0" smtClean="0">
              <a:cs typeface="Times New Roman" pitchFamily="18" charset="0"/>
            </a:endParaRPr>
          </a:p>
          <a:p>
            <a:pPr marL="1371600" lvl="2" indent="-457200">
              <a:lnSpc>
                <a:spcPct val="80000"/>
              </a:lnSpc>
              <a:defRPr/>
            </a:pPr>
            <a:r>
              <a:rPr lang="en-US" sz="1600" b="1" dirty="0" smtClean="0">
                <a:cs typeface="Times New Roman" pitchFamily="18" charset="0"/>
              </a:rPr>
              <a:t>list players in handicap order (low to high)</a:t>
            </a:r>
          </a:p>
          <a:p>
            <a:pPr marL="1371600" lvl="2" indent="-457200">
              <a:lnSpc>
                <a:spcPct val="80000"/>
              </a:lnSpc>
              <a:defRPr/>
            </a:pPr>
            <a:endParaRPr lang="en-US" sz="1600" b="1" dirty="0">
              <a:cs typeface="Times New Roman" pitchFamily="18" charset="0"/>
            </a:endParaRPr>
          </a:p>
          <a:p>
            <a:pPr marL="1371600" lvl="2" indent="-457200">
              <a:lnSpc>
                <a:spcPct val="80000"/>
              </a:lnSpc>
              <a:defRPr/>
            </a:pPr>
            <a:r>
              <a:rPr lang="en-US" sz="1600" b="1" dirty="0">
                <a:ea typeface="BatangChe" pitchFamily="49" charset="-127"/>
              </a:rPr>
              <a:t>within each set of four</a:t>
            </a:r>
            <a:r>
              <a:rPr lang="en-US" sz="1600" dirty="0">
                <a:ea typeface="BatangChe" pitchFamily="49" charset="-127"/>
              </a:rPr>
              <a:t>, </a:t>
            </a:r>
            <a:r>
              <a:rPr lang="en-US" sz="1600" b="1" dirty="0" smtClean="0">
                <a:cs typeface="Times New Roman" pitchFamily="18" charset="0"/>
              </a:rPr>
              <a:t>captain </a:t>
            </a:r>
            <a:r>
              <a:rPr lang="en-US" sz="1600" b="1" dirty="0" smtClean="0">
                <a:ea typeface="BatangChe" pitchFamily="49" charset="-127"/>
              </a:rPr>
              <a:t>selects two (2) players </a:t>
            </a:r>
            <a:r>
              <a:rPr lang="en-US" sz="1600" dirty="0" smtClean="0">
                <a:ea typeface="BatangChe" pitchFamily="49" charset="-127"/>
              </a:rPr>
              <a:t>to play away and remaining two play at home. Repeat for next set of four, etc.</a:t>
            </a:r>
          </a:p>
          <a:p>
            <a:pPr marL="1371600" lvl="2" indent="-457200">
              <a:lnSpc>
                <a:spcPct val="80000"/>
              </a:lnSpc>
              <a:defRPr/>
            </a:pPr>
            <a:endParaRPr lang="en-US" sz="1600" dirty="0" smtClean="0">
              <a:ea typeface="BatangChe" pitchFamily="49" charset="-127"/>
            </a:endParaRPr>
          </a:p>
          <a:p>
            <a:pPr marL="1371600" lvl="2" indent="-457200">
              <a:lnSpc>
                <a:spcPct val="80000"/>
              </a:lnSpc>
              <a:defRPr/>
            </a:pPr>
            <a:r>
              <a:rPr lang="en-US" sz="1600" dirty="0" smtClean="0">
                <a:ea typeface="BatangChe" pitchFamily="49" charset="-127"/>
              </a:rPr>
              <a:t>players must be paired in handicap sequence at their assigned course</a:t>
            </a:r>
            <a:endParaRPr lang="en-US" sz="1600" b="1" dirty="0" smtClean="0"/>
          </a:p>
        </p:txBody>
      </p:sp>
      <p:sp>
        <p:nvSpPr>
          <p:cNvPr id="440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4403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a:t>CGA Interclub Competition 2015</a:t>
            </a:r>
          </a:p>
        </p:txBody>
      </p:sp>
      <p:pic>
        <p:nvPicPr>
          <p:cNvPr id="440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idx="1"/>
          </p:nvPr>
        </p:nvSpPr>
        <p:spPr>
          <a:xfrm>
            <a:off x="457200" y="1600200"/>
            <a:ext cx="8229600" cy="4267200"/>
          </a:xfrm>
        </p:spPr>
        <p:txBody>
          <a:bodyPr>
            <a:normAutofit fontScale="92500" lnSpcReduction="20000"/>
          </a:bodyPr>
          <a:lstStyle/>
          <a:p>
            <a:pPr marL="609600" indent="-609600" eaLnBrk="1" hangingPunct="1">
              <a:lnSpc>
                <a:spcPct val="90000"/>
              </a:lnSpc>
              <a:buFontTx/>
              <a:buNone/>
              <a:defRPr/>
            </a:pPr>
            <a:r>
              <a:rPr lang="en-US" sz="3000" b="1" dirty="0" smtClean="0"/>
              <a:t>Rule #11</a:t>
            </a:r>
            <a:r>
              <a:rPr lang="en-US" sz="2000" b="1" dirty="0" smtClean="0"/>
              <a:t> </a:t>
            </a:r>
            <a:r>
              <a:rPr lang="en-US" sz="3000" u="sng" dirty="0" smtClean="0"/>
              <a:t>TYPE OF COMPETITION and SCORING</a:t>
            </a:r>
            <a:endParaRPr lang="en-US" sz="3000" u="sng" dirty="0" smtClean="0">
              <a:solidFill>
                <a:srgbClr val="0070C0"/>
              </a:solidFill>
            </a:endParaRPr>
          </a:p>
          <a:p>
            <a:pPr marL="609600" indent="-609600" eaLnBrk="1" hangingPunct="1">
              <a:lnSpc>
                <a:spcPct val="90000"/>
              </a:lnSpc>
              <a:buFontTx/>
              <a:buAutoNum type="arabicPeriod" startAt="11"/>
              <a:defRPr/>
            </a:pPr>
            <a:endParaRPr lang="en-US" sz="1200" dirty="0" smtClean="0"/>
          </a:p>
          <a:p>
            <a:pPr marL="990600" lvl="1" indent="-533400" eaLnBrk="1" hangingPunct="1">
              <a:lnSpc>
                <a:spcPct val="90000"/>
              </a:lnSpc>
              <a:defRPr/>
            </a:pPr>
            <a:r>
              <a:rPr lang="en-US" sz="2200" dirty="0" smtClean="0"/>
              <a:t>Four ball Match Play</a:t>
            </a:r>
          </a:p>
          <a:p>
            <a:pPr marL="990600" lvl="1" indent="-533400" eaLnBrk="1" hangingPunct="1">
              <a:lnSpc>
                <a:spcPct val="90000"/>
              </a:lnSpc>
              <a:defRPr/>
            </a:pPr>
            <a:endParaRPr lang="en-US" sz="1200" dirty="0" smtClean="0"/>
          </a:p>
          <a:p>
            <a:pPr marL="990600" lvl="1" indent="-533400" eaLnBrk="1" hangingPunct="1">
              <a:lnSpc>
                <a:spcPct val="90000"/>
              </a:lnSpc>
              <a:defRPr/>
            </a:pPr>
            <a:r>
              <a:rPr lang="en-US" sz="2200" dirty="0" smtClean="0"/>
              <a:t>2 points each side and 2 points overall</a:t>
            </a:r>
          </a:p>
          <a:p>
            <a:pPr marL="990600" lvl="1" indent="-533400" eaLnBrk="1" hangingPunct="1">
              <a:lnSpc>
                <a:spcPct val="90000"/>
              </a:lnSpc>
              <a:defRPr/>
            </a:pPr>
            <a:endParaRPr lang="en-US" sz="2200" dirty="0" smtClean="0"/>
          </a:p>
          <a:p>
            <a:pPr marL="990600" lvl="1" indent="-533400" eaLnBrk="1" hangingPunct="1">
              <a:lnSpc>
                <a:spcPct val="90000"/>
              </a:lnSpc>
              <a:defRPr/>
            </a:pPr>
            <a:r>
              <a:rPr lang="en-US" sz="2200" dirty="0" smtClean="0"/>
              <a:t>6 points available in each foursome</a:t>
            </a:r>
          </a:p>
          <a:p>
            <a:pPr marL="990600" lvl="1" indent="-533400" eaLnBrk="1" hangingPunct="1">
              <a:lnSpc>
                <a:spcPct val="90000"/>
              </a:lnSpc>
              <a:defRPr/>
            </a:pPr>
            <a:endParaRPr lang="en-US" sz="2200" dirty="0" smtClean="0"/>
          </a:p>
          <a:p>
            <a:pPr marL="990600" lvl="1" indent="-533400" eaLnBrk="1" hangingPunct="1">
              <a:lnSpc>
                <a:spcPct val="90000"/>
              </a:lnSpc>
              <a:defRPr/>
            </a:pPr>
            <a:r>
              <a:rPr lang="en-US" sz="2200" dirty="0" smtClean="0"/>
              <a:t>36 point total for a </a:t>
            </a:r>
            <a:r>
              <a:rPr lang="en-US" sz="2200" b="1" dirty="0" smtClean="0">
                <a:solidFill>
                  <a:schemeClr val="accent1"/>
                </a:solidFill>
              </a:rPr>
              <a:t>REGULAR</a:t>
            </a:r>
            <a:r>
              <a:rPr lang="en-US" sz="2200" dirty="0" smtClean="0"/>
              <a:t> team match</a:t>
            </a:r>
          </a:p>
          <a:p>
            <a:pPr marL="990600" lvl="1" indent="-533400" eaLnBrk="1" hangingPunct="1">
              <a:lnSpc>
                <a:spcPct val="90000"/>
              </a:lnSpc>
              <a:defRPr/>
            </a:pPr>
            <a:endParaRPr lang="en-US" sz="2200" dirty="0"/>
          </a:p>
          <a:p>
            <a:pPr marL="990600" lvl="1" indent="-533400">
              <a:lnSpc>
                <a:spcPct val="90000"/>
              </a:lnSpc>
              <a:defRPr/>
            </a:pPr>
            <a:r>
              <a:rPr lang="en-US" sz="2200" dirty="0" smtClean="0"/>
              <a:t>24 point total </a:t>
            </a:r>
            <a:r>
              <a:rPr lang="en-US" sz="2200" dirty="0"/>
              <a:t>for a </a:t>
            </a:r>
            <a:r>
              <a:rPr lang="en-US" sz="2200" b="1" dirty="0" smtClean="0">
                <a:solidFill>
                  <a:srgbClr val="FF3300"/>
                </a:solidFill>
              </a:rPr>
              <a:t>SENIOR</a:t>
            </a:r>
            <a:r>
              <a:rPr lang="en-US" sz="2200" dirty="0" smtClean="0"/>
              <a:t> </a:t>
            </a:r>
            <a:r>
              <a:rPr lang="en-US" sz="2200" dirty="0"/>
              <a:t>team </a:t>
            </a:r>
            <a:r>
              <a:rPr lang="en-US" sz="2200" dirty="0" smtClean="0"/>
              <a:t>match</a:t>
            </a:r>
          </a:p>
          <a:p>
            <a:pPr marL="457200" lvl="1" indent="0" eaLnBrk="1" hangingPunct="1">
              <a:lnSpc>
                <a:spcPct val="90000"/>
              </a:lnSpc>
              <a:buNone/>
              <a:defRPr/>
            </a:pPr>
            <a:endParaRPr lang="en-US" sz="2200" dirty="0" smtClean="0"/>
          </a:p>
          <a:p>
            <a:pPr marL="990600" lvl="1" indent="-533400" eaLnBrk="1" hangingPunct="1">
              <a:lnSpc>
                <a:spcPct val="90000"/>
              </a:lnSpc>
              <a:buFontTx/>
              <a:buNone/>
              <a:defRPr/>
            </a:pPr>
            <a:endParaRPr lang="en-US" sz="2200" b="1" dirty="0" smtClean="0">
              <a:solidFill>
                <a:srgbClr val="FF3300"/>
              </a:solidFill>
            </a:endParaRPr>
          </a:p>
          <a:p>
            <a:pPr marL="990600" lvl="1" indent="-533400" eaLnBrk="1" hangingPunct="1">
              <a:lnSpc>
                <a:spcPct val="90000"/>
              </a:lnSpc>
              <a:buFontTx/>
              <a:buNone/>
              <a:defRPr/>
            </a:pPr>
            <a:r>
              <a:rPr lang="en-US" sz="2000" b="1" dirty="0" smtClean="0"/>
              <a:t>NOTE: Accumulated Match Points used to break ties </a:t>
            </a:r>
          </a:p>
          <a:p>
            <a:pPr marL="990600" lvl="1" indent="-533400" eaLnBrk="1" hangingPunct="1">
              <a:lnSpc>
                <a:spcPct val="90000"/>
              </a:lnSpc>
              <a:buFontTx/>
              <a:buNone/>
              <a:defRPr/>
            </a:pPr>
            <a:r>
              <a:rPr lang="en-US" sz="2000" b="1" dirty="0"/>
              <a:t>	</a:t>
            </a:r>
            <a:r>
              <a:rPr lang="en-US" sz="2000" b="1" dirty="0" smtClean="0"/>
              <a:t>    (important for determining playoff spots)</a:t>
            </a:r>
          </a:p>
          <a:p>
            <a:pPr marL="990600" lvl="1" indent="-533400" eaLnBrk="1" hangingPunct="1">
              <a:lnSpc>
                <a:spcPct val="90000"/>
              </a:lnSpc>
              <a:buFontTx/>
              <a:buNone/>
              <a:defRPr/>
            </a:pPr>
            <a:r>
              <a:rPr lang="en-US" sz="2000" b="1" dirty="0" smtClean="0">
                <a:solidFill>
                  <a:srgbClr val="FF3300"/>
                </a:solidFill>
              </a:rPr>
              <a:t>	     </a:t>
            </a:r>
          </a:p>
        </p:txBody>
      </p:sp>
      <p:sp>
        <p:nvSpPr>
          <p:cNvPr id="47106"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47108"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idx="1"/>
          </p:nvPr>
        </p:nvSpPr>
        <p:spPr>
          <a:xfrm>
            <a:off x="457200" y="1524000"/>
            <a:ext cx="8229600" cy="5029200"/>
          </a:xfrm>
        </p:spPr>
        <p:txBody>
          <a:bodyPr/>
          <a:lstStyle/>
          <a:p>
            <a:pPr marL="609600" indent="-609600" eaLnBrk="1" hangingPunct="1">
              <a:lnSpc>
                <a:spcPct val="90000"/>
              </a:lnSpc>
              <a:buFontTx/>
              <a:buNone/>
            </a:pPr>
            <a:r>
              <a:rPr lang="en-US" sz="2800" b="1" dirty="0" smtClean="0"/>
              <a:t>Rule #12 </a:t>
            </a:r>
            <a:r>
              <a:rPr lang="en-US" sz="2800" u="sng" dirty="0" smtClean="0"/>
              <a:t>USGA RULES OF PLAY</a:t>
            </a:r>
            <a:r>
              <a:rPr lang="en-US" sz="2800" dirty="0" smtClean="0"/>
              <a:t>	</a:t>
            </a:r>
          </a:p>
          <a:p>
            <a:pPr marL="609600" indent="-609600" eaLnBrk="1" hangingPunct="1">
              <a:lnSpc>
                <a:spcPct val="90000"/>
              </a:lnSpc>
              <a:buFontTx/>
              <a:buAutoNum type="arabicPeriod" startAt="12"/>
            </a:pPr>
            <a:endParaRPr lang="en-US" sz="1200" dirty="0" smtClean="0"/>
          </a:p>
          <a:p>
            <a:pPr marL="990600" lvl="1" indent="-533400" eaLnBrk="1" hangingPunct="1">
              <a:lnSpc>
                <a:spcPct val="90000"/>
              </a:lnSpc>
            </a:pPr>
            <a:r>
              <a:rPr lang="en-US" sz="2000" u="sng" dirty="0" smtClean="0"/>
              <a:t>USGA Rules of Golf</a:t>
            </a:r>
            <a:r>
              <a:rPr lang="en-US" sz="2000" dirty="0" smtClean="0"/>
              <a:t> govern all matches</a:t>
            </a:r>
          </a:p>
          <a:p>
            <a:pPr marL="990600" lvl="1" indent="-533400" eaLnBrk="1" hangingPunct="1">
              <a:lnSpc>
                <a:spcPct val="90000"/>
              </a:lnSpc>
            </a:pPr>
            <a:endParaRPr lang="en-US" sz="1200" dirty="0" smtClean="0"/>
          </a:p>
          <a:p>
            <a:pPr marL="990600" lvl="1" indent="-533400" eaLnBrk="1" hangingPunct="1">
              <a:lnSpc>
                <a:spcPct val="90000"/>
              </a:lnSpc>
            </a:pPr>
            <a:r>
              <a:rPr lang="en-US" sz="2000" dirty="0" smtClean="0"/>
              <a:t>Host professional staff shall administer the rules</a:t>
            </a:r>
          </a:p>
          <a:p>
            <a:pPr marL="990600" lvl="1" indent="-533400" eaLnBrk="1" hangingPunct="1">
              <a:lnSpc>
                <a:spcPct val="90000"/>
              </a:lnSpc>
            </a:pPr>
            <a:endParaRPr lang="en-US" sz="1200" dirty="0" smtClean="0"/>
          </a:p>
          <a:p>
            <a:pPr marL="990600" lvl="1" indent="-533400" eaLnBrk="1" hangingPunct="1">
              <a:lnSpc>
                <a:spcPct val="90000"/>
              </a:lnSpc>
            </a:pPr>
            <a:r>
              <a:rPr lang="en-US" sz="2000" dirty="0" smtClean="0"/>
              <a:t>Local rules must conform to the USGA Rules of Golf</a:t>
            </a:r>
          </a:p>
          <a:p>
            <a:pPr lvl="3">
              <a:lnSpc>
                <a:spcPct val="90000"/>
              </a:lnSpc>
            </a:pPr>
            <a:r>
              <a:rPr lang="en-US" sz="1700" dirty="0" smtClean="0"/>
              <a:t>Preferred lies</a:t>
            </a:r>
          </a:p>
          <a:p>
            <a:pPr lvl="3">
              <a:lnSpc>
                <a:spcPct val="90000"/>
              </a:lnSpc>
            </a:pPr>
            <a:r>
              <a:rPr lang="en-US" sz="1700" dirty="0" smtClean="0"/>
              <a:t>Stones in bunkers</a:t>
            </a:r>
          </a:p>
          <a:p>
            <a:pPr lvl="3">
              <a:lnSpc>
                <a:spcPct val="90000"/>
              </a:lnSpc>
            </a:pPr>
            <a:r>
              <a:rPr lang="en-US" sz="1700" dirty="0" smtClean="0"/>
              <a:t>Obstructions near putting green</a:t>
            </a:r>
          </a:p>
          <a:p>
            <a:pPr lvl="3">
              <a:lnSpc>
                <a:spcPct val="90000"/>
              </a:lnSpc>
            </a:pPr>
            <a:r>
              <a:rPr lang="en-US" sz="1700" dirty="0" smtClean="0"/>
              <a:t>Unmarked GUR</a:t>
            </a:r>
          </a:p>
          <a:p>
            <a:pPr marL="990600" lvl="1" indent="-533400" eaLnBrk="1" hangingPunct="1">
              <a:lnSpc>
                <a:spcPct val="90000"/>
              </a:lnSpc>
            </a:pPr>
            <a:endParaRPr lang="en-US" sz="1200" dirty="0" smtClean="0"/>
          </a:p>
          <a:p>
            <a:pPr marL="990600" lvl="1" indent="-533400" eaLnBrk="1" hangingPunct="1">
              <a:lnSpc>
                <a:spcPct val="90000"/>
              </a:lnSpc>
            </a:pPr>
            <a:r>
              <a:rPr lang="en-US" sz="2000" dirty="0" smtClean="0"/>
              <a:t>DMDs (distance measuring devices) are allowed</a:t>
            </a:r>
          </a:p>
        </p:txBody>
      </p:sp>
      <p:sp>
        <p:nvSpPr>
          <p:cNvPr id="4813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4813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idx="1"/>
          </p:nvPr>
        </p:nvSpPr>
        <p:spPr>
          <a:xfrm>
            <a:off x="457200" y="1143000"/>
            <a:ext cx="8229600" cy="5410200"/>
          </a:xfrm>
        </p:spPr>
        <p:txBody>
          <a:bodyPr>
            <a:normAutofit lnSpcReduction="10000"/>
          </a:bodyPr>
          <a:lstStyle/>
          <a:p>
            <a:pPr eaLnBrk="1" hangingPunct="1">
              <a:lnSpc>
                <a:spcPct val="80000"/>
              </a:lnSpc>
            </a:pPr>
            <a:endParaRPr lang="en-US" sz="2800" b="1" u="sng" dirty="0" smtClean="0"/>
          </a:p>
          <a:p>
            <a:pPr eaLnBrk="1" hangingPunct="1">
              <a:lnSpc>
                <a:spcPct val="80000"/>
              </a:lnSpc>
            </a:pPr>
            <a:r>
              <a:rPr lang="en-US" sz="2800" b="1" u="sng" dirty="0" smtClean="0"/>
              <a:t>USGA  MATCH PLAY RULES OF GOLF</a:t>
            </a:r>
            <a:endParaRPr lang="en-US" sz="2800" b="1" dirty="0" smtClean="0"/>
          </a:p>
          <a:p>
            <a:pPr eaLnBrk="1" hangingPunct="1">
              <a:lnSpc>
                <a:spcPct val="80000"/>
              </a:lnSpc>
            </a:pPr>
            <a:endParaRPr lang="en-US" sz="1400" b="1" dirty="0" smtClean="0"/>
          </a:p>
          <a:p>
            <a:pPr eaLnBrk="1" hangingPunct="1">
              <a:lnSpc>
                <a:spcPct val="80000"/>
              </a:lnSpc>
            </a:pPr>
            <a:r>
              <a:rPr lang="en-US" sz="1800" b="1" dirty="0" smtClean="0"/>
              <a:t>2-4	CONCESSION OF MATCH, or HOLE can be made at any time</a:t>
            </a:r>
            <a:r>
              <a:rPr lang="en-US" sz="1800" dirty="0" smtClean="0">
                <a:solidFill>
                  <a:srgbClr val="FF3300"/>
                </a:solidFill>
              </a:rPr>
              <a:t> </a:t>
            </a:r>
          </a:p>
          <a:p>
            <a:pPr eaLnBrk="1" hangingPunct="1">
              <a:lnSpc>
                <a:spcPct val="80000"/>
              </a:lnSpc>
            </a:pPr>
            <a:endParaRPr lang="en-US" sz="1800" b="1" dirty="0" smtClean="0">
              <a:solidFill>
                <a:srgbClr val="FF3300"/>
              </a:solidFill>
            </a:endParaRPr>
          </a:p>
          <a:p>
            <a:pPr eaLnBrk="1" hangingPunct="1">
              <a:lnSpc>
                <a:spcPct val="80000"/>
              </a:lnSpc>
            </a:pPr>
            <a:r>
              <a:rPr lang="en-US" sz="1800" b="1" dirty="0" smtClean="0"/>
              <a:t>2-4	CONCESSION of OPPONENTS NEXT STROKE IN MATCH PLAY</a:t>
            </a:r>
          </a:p>
          <a:p>
            <a:pPr lvl="2" eaLnBrk="1" hangingPunct="1">
              <a:lnSpc>
                <a:spcPct val="80000"/>
              </a:lnSpc>
              <a:buFont typeface="Wingdings" pitchFamily="2" charset="2"/>
              <a:buChar char="v"/>
            </a:pPr>
            <a:r>
              <a:rPr lang="en-US" sz="1800" b="1" dirty="0" smtClean="0">
                <a:solidFill>
                  <a:srgbClr val="FF3300"/>
                </a:solidFill>
              </a:rPr>
              <a:t>opponent’s ball must be at rest</a:t>
            </a:r>
            <a:r>
              <a:rPr lang="en-US" sz="1800" dirty="0" smtClean="0">
                <a:solidFill>
                  <a:srgbClr val="FF3300"/>
                </a:solidFill>
              </a:rPr>
              <a:t> </a:t>
            </a:r>
          </a:p>
          <a:p>
            <a:pPr eaLnBrk="1" hangingPunct="1">
              <a:lnSpc>
                <a:spcPct val="80000"/>
              </a:lnSpc>
            </a:pPr>
            <a:endParaRPr lang="en-US" sz="1800" b="1" dirty="0" smtClean="0">
              <a:solidFill>
                <a:srgbClr val="3333CC"/>
              </a:solidFill>
            </a:endParaRPr>
          </a:p>
          <a:p>
            <a:pPr eaLnBrk="1" hangingPunct="1">
              <a:lnSpc>
                <a:spcPct val="80000"/>
              </a:lnSpc>
            </a:pPr>
            <a:r>
              <a:rPr lang="en-US" sz="1800" b="1" dirty="0" smtClean="0"/>
              <a:t>2-5	CLAIMS  AND  DISPUTES</a:t>
            </a:r>
            <a:r>
              <a:rPr lang="en-US" sz="1400" b="1" dirty="0" smtClean="0"/>
              <a:t> </a:t>
            </a:r>
            <a:r>
              <a:rPr lang="en-US" sz="1800" b="1" dirty="0" smtClean="0"/>
              <a:t>(</a:t>
            </a:r>
            <a:r>
              <a:rPr lang="en-US" sz="1800" b="1" dirty="0" smtClean="0">
                <a:solidFill>
                  <a:srgbClr val="FF3300"/>
                </a:solidFill>
              </a:rPr>
              <a:t>If no rules official  available):</a:t>
            </a:r>
          </a:p>
          <a:p>
            <a:pPr lvl="2">
              <a:lnSpc>
                <a:spcPct val="80000"/>
              </a:lnSpc>
              <a:buFont typeface="Wingdings" panose="05000000000000000000" pitchFamily="2" charset="2"/>
              <a:buChar char="v"/>
            </a:pPr>
            <a:r>
              <a:rPr lang="en-US" sz="1800" b="1" dirty="0" smtClean="0">
                <a:solidFill>
                  <a:srgbClr val="FF3300"/>
                </a:solidFill>
              </a:rPr>
              <a:t>the players must continue the match without delay.</a:t>
            </a:r>
          </a:p>
          <a:p>
            <a:pPr lvl="2">
              <a:lnSpc>
                <a:spcPct val="80000"/>
              </a:lnSpc>
              <a:buFont typeface="Wingdings" panose="05000000000000000000" pitchFamily="2" charset="2"/>
              <a:buChar char="v"/>
            </a:pPr>
            <a:r>
              <a:rPr lang="en-US" sz="1800" b="1" dirty="0" smtClean="0">
                <a:solidFill>
                  <a:srgbClr val="FF3300"/>
                </a:solidFill>
              </a:rPr>
              <a:t>the </a:t>
            </a:r>
            <a:r>
              <a:rPr lang="en-US" sz="1800" b="1" i="1" dirty="0" smtClean="0">
                <a:solidFill>
                  <a:srgbClr val="FF3300"/>
                </a:solidFill>
                <a:hlinkClick r:id="rId2"/>
              </a:rPr>
              <a:t>Committee</a:t>
            </a:r>
            <a:r>
              <a:rPr lang="en-US" sz="1800" b="1" dirty="0" smtClean="0">
                <a:solidFill>
                  <a:srgbClr val="FF3300"/>
                </a:solidFill>
              </a:rPr>
              <a:t> may consider a claim if the player making the claim </a:t>
            </a:r>
            <a:r>
              <a:rPr lang="en-US" sz="1700" b="1" dirty="0" smtClean="0">
                <a:solidFill>
                  <a:srgbClr val="FF3300"/>
                </a:solidFill>
              </a:rPr>
              <a:t>notifies his opponent; </a:t>
            </a:r>
          </a:p>
          <a:p>
            <a:pPr lvl="3">
              <a:lnSpc>
                <a:spcPct val="80000"/>
              </a:lnSpc>
              <a:buFont typeface="Wingdings" panose="05000000000000000000" pitchFamily="2" charset="2"/>
              <a:buChar char="v"/>
            </a:pPr>
            <a:r>
              <a:rPr lang="en-US" sz="1600" b="1" dirty="0" smtClean="0">
                <a:solidFill>
                  <a:srgbClr val="FF3300"/>
                </a:solidFill>
              </a:rPr>
              <a:t>(</a:t>
            </a:r>
            <a:r>
              <a:rPr lang="en-US" sz="1600" b="1" dirty="0" err="1" smtClean="0">
                <a:solidFill>
                  <a:srgbClr val="FF3300"/>
                </a:solidFill>
              </a:rPr>
              <a:t>i</a:t>
            </a:r>
            <a:r>
              <a:rPr lang="en-US" sz="1600" b="1" dirty="0" smtClean="0">
                <a:solidFill>
                  <a:srgbClr val="FF3300"/>
                </a:solidFill>
              </a:rPr>
              <a:t>) that he is making a claim,</a:t>
            </a:r>
          </a:p>
          <a:p>
            <a:pPr lvl="3">
              <a:lnSpc>
                <a:spcPct val="80000"/>
              </a:lnSpc>
              <a:buFont typeface="Wingdings" panose="05000000000000000000" pitchFamily="2" charset="2"/>
              <a:buChar char="v"/>
            </a:pPr>
            <a:r>
              <a:rPr lang="en-US" sz="1700" b="1" dirty="0" smtClean="0">
                <a:solidFill>
                  <a:srgbClr val="FF3300"/>
                </a:solidFill>
              </a:rPr>
              <a:t>(ii) of the facts of the situation</a:t>
            </a:r>
          </a:p>
          <a:p>
            <a:pPr lvl="3">
              <a:lnSpc>
                <a:spcPct val="80000"/>
              </a:lnSpc>
              <a:buFont typeface="Wingdings" panose="05000000000000000000" pitchFamily="2" charset="2"/>
              <a:buChar char="v"/>
            </a:pPr>
            <a:r>
              <a:rPr lang="en-US" sz="1700" b="1" dirty="0" smtClean="0">
                <a:solidFill>
                  <a:srgbClr val="FF3300"/>
                </a:solidFill>
              </a:rPr>
              <a:t>(iii) that he wants a ruling</a:t>
            </a:r>
          </a:p>
          <a:p>
            <a:pPr lvl="2">
              <a:lnSpc>
                <a:spcPct val="80000"/>
              </a:lnSpc>
              <a:buFont typeface="Wingdings" panose="05000000000000000000" pitchFamily="2" charset="2"/>
              <a:buChar char="v"/>
            </a:pPr>
            <a:r>
              <a:rPr lang="en-US" sz="1800" b="1" dirty="0" smtClean="0">
                <a:solidFill>
                  <a:srgbClr val="FF3300"/>
                </a:solidFill>
              </a:rPr>
              <a:t>claims must be made before play from the next </a:t>
            </a:r>
            <a:r>
              <a:rPr lang="en-US" sz="1800" b="1" i="1" dirty="0" smtClean="0">
                <a:solidFill>
                  <a:srgbClr val="FF3300"/>
                </a:solidFill>
                <a:hlinkClick r:id="rId2"/>
              </a:rPr>
              <a:t>teeing ground</a:t>
            </a:r>
            <a:r>
              <a:rPr lang="en-US" sz="1800" b="1" dirty="0" smtClean="0">
                <a:solidFill>
                  <a:srgbClr val="FF3300"/>
                </a:solidFill>
              </a:rPr>
              <a:t> or, in the case of the last hole of the match, before all players in the match leave the </a:t>
            </a:r>
            <a:r>
              <a:rPr lang="en-US" sz="1800" b="1" i="1" dirty="0" smtClean="0">
                <a:solidFill>
                  <a:srgbClr val="FF3300"/>
                </a:solidFill>
                <a:hlinkClick r:id="rId2"/>
              </a:rPr>
              <a:t>putting green</a:t>
            </a:r>
            <a:r>
              <a:rPr lang="en-US" sz="1800" dirty="0" smtClean="0">
                <a:solidFill>
                  <a:srgbClr val="FF3300"/>
                </a:solidFill>
              </a:rPr>
              <a:t> </a:t>
            </a:r>
          </a:p>
          <a:p>
            <a:pPr eaLnBrk="1" hangingPunct="1">
              <a:lnSpc>
                <a:spcPct val="80000"/>
              </a:lnSpc>
            </a:pPr>
            <a:endParaRPr lang="en-US" sz="1400" b="1" dirty="0" smtClean="0">
              <a:solidFill>
                <a:srgbClr val="FF3300"/>
              </a:solidFill>
            </a:endParaRPr>
          </a:p>
          <a:p>
            <a:pPr eaLnBrk="1" hangingPunct="1">
              <a:lnSpc>
                <a:spcPct val="80000"/>
              </a:lnSpc>
            </a:pPr>
            <a:r>
              <a:rPr lang="en-US" sz="1800" b="1" dirty="0" smtClean="0"/>
              <a:t>2-6	GENERAL  PENALTY </a:t>
            </a:r>
            <a:r>
              <a:rPr lang="en-US" sz="1800" b="1" dirty="0" smtClean="0">
                <a:solidFill>
                  <a:srgbClr val="FF3300"/>
                </a:solidFill>
              </a:rPr>
              <a:t>Loss of hole</a:t>
            </a:r>
            <a:endParaRPr lang="en-US" sz="1800" b="1" dirty="0" smtClean="0"/>
          </a:p>
        </p:txBody>
      </p:sp>
      <p:sp>
        <p:nvSpPr>
          <p:cNvPr id="4915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49156" name="Picture 8" descr="CGA NEW - Color"/>
          <p:cNvPicPr>
            <a:picLocks noChangeAspect="1" noChangeArrowheads="1"/>
          </p:cNvPicPr>
          <p:nvPr/>
        </p:nvPicPr>
        <p:blipFill>
          <a:blip r:embed="rId3"/>
          <a:srcRect/>
          <a:stretch>
            <a:fillRect/>
          </a:stretch>
        </p:blipFill>
        <p:spPr bwMode="auto">
          <a:xfrm>
            <a:off x="381000" y="3048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1" name="Rectangle 2"/>
          <p:cNvSpPr>
            <a:spLocks noGrp="1" noChangeArrowheads="1"/>
          </p:cNvSpPr>
          <p:nvPr>
            <p:ph type="body" idx="4294967295"/>
          </p:nvPr>
        </p:nvSpPr>
        <p:spPr>
          <a:xfrm>
            <a:off x="0" y="1079500"/>
            <a:ext cx="8229600" cy="5410200"/>
          </a:xfrm>
        </p:spPr>
        <p:txBody>
          <a:bodyPr/>
          <a:lstStyle/>
          <a:p>
            <a:pPr eaLnBrk="1" hangingPunct="1"/>
            <a:endParaRPr lang="en-US" sz="2800" b="1" u="sng" dirty="0" smtClean="0"/>
          </a:p>
          <a:p>
            <a:pPr eaLnBrk="1" hangingPunct="1"/>
            <a:r>
              <a:rPr lang="en-US" sz="2800" b="1" u="sng" dirty="0" smtClean="0"/>
              <a:t>USGA  MATCH PLAY RULES OF GOLF</a:t>
            </a:r>
            <a:r>
              <a:rPr lang="en-US" sz="2400" b="1" u="sng" dirty="0" smtClean="0"/>
              <a:t> </a:t>
            </a:r>
            <a:r>
              <a:rPr lang="en-US" sz="1800" b="1" u="sng" dirty="0" smtClean="0"/>
              <a:t>(cont’d)</a:t>
            </a:r>
            <a:endParaRPr lang="en-US" sz="1800" b="1" dirty="0" smtClean="0"/>
          </a:p>
          <a:p>
            <a:pPr eaLnBrk="1" hangingPunct="1"/>
            <a:endParaRPr lang="en-US" sz="2400" b="1" dirty="0" smtClean="0"/>
          </a:p>
          <a:p>
            <a:pPr lvl="1" eaLnBrk="1" hangingPunct="1">
              <a:buFontTx/>
              <a:buChar char="•"/>
            </a:pPr>
            <a:r>
              <a:rPr lang="en-US" b="1" dirty="0" smtClean="0"/>
              <a:t>3-3 SECOND  BALL</a:t>
            </a:r>
          </a:p>
          <a:p>
            <a:pPr lvl="2" eaLnBrk="1" hangingPunct="1"/>
            <a:r>
              <a:rPr lang="en-US" b="1" dirty="0" smtClean="0">
                <a:solidFill>
                  <a:srgbClr val="FF3300"/>
                </a:solidFill>
              </a:rPr>
              <a:t>not allowed in Match Play</a:t>
            </a:r>
            <a:endParaRPr lang="en-US" dirty="0" smtClean="0"/>
          </a:p>
          <a:p>
            <a:pPr lvl="1" eaLnBrk="1" hangingPunct="1"/>
            <a:endParaRPr lang="en-US" sz="2000" b="1" dirty="0" smtClean="0"/>
          </a:p>
          <a:p>
            <a:pPr lvl="1" eaLnBrk="1" hangingPunct="1">
              <a:buFontTx/>
              <a:buChar char="•"/>
            </a:pPr>
            <a:r>
              <a:rPr lang="en-US" b="1" dirty="0" smtClean="0"/>
              <a:t>10-1 ORDER OF PLAY</a:t>
            </a:r>
          </a:p>
          <a:p>
            <a:pPr lvl="2" eaLnBrk="1" hangingPunct="1"/>
            <a:r>
              <a:rPr lang="en-US" b="1" dirty="0" smtClean="0">
                <a:solidFill>
                  <a:srgbClr val="FF3300"/>
                </a:solidFill>
              </a:rPr>
              <a:t>playing out of turn may constitute a replay</a:t>
            </a:r>
            <a:endParaRPr lang="en-US" dirty="0" smtClean="0"/>
          </a:p>
        </p:txBody>
      </p:sp>
      <p:sp>
        <p:nvSpPr>
          <p:cNvPr id="5017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0180" name="Picture 8" descr="CGA NEW - Color"/>
          <p:cNvPicPr>
            <a:picLocks noChangeAspect="1" noChangeArrowheads="1"/>
          </p:cNvPicPr>
          <p:nvPr/>
        </p:nvPicPr>
        <p:blipFill>
          <a:blip r:embed="rId2"/>
          <a:srcRect/>
          <a:stretch>
            <a:fillRect/>
          </a:stretch>
        </p:blipFill>
        <p:spPr bwMode="auto">
          <a:xfrm>
            <a:off x="381000" y="3048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fade">
                                      <p:cBhvr>
                                        <p:cTn id="7" dur="2000"/>
                                        <p:tgtEl>
                                          <p:spTgt spid="5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p:cNvSpPr>
            <a:spLocks noGrp="1" noChangeArrowheads="1"/>
          </p:cNvSpPr>
          <p:nvPr>
            <p:ph type="body" idx="4294967295"/>
          </p:nvPr>
        </p:nvSpPr>
        <p:spPr>
          <a:xfrm>
            <a:off x="330200" y="482600"/>
            <a:ext cx="8813800" cy="6146800"/>
          </a:xfrm>
        </p:spPr>
        <p:txBody>
          <a:bodyPr/>
          <a:lstStyle/>
          <a:p>
            <a:pPr eaLnBrk="1" hangingPunct="1">
              <a:lnSpc>
                <a:spcPct val="80000"/>
              </a:lnSpc>
            </a:pPr>
            <a:endParaRPr lang="en-US" sz="2000" b="1" u="sng" dirty="0" smtClean="0"/>
          </a:p>
          <a:p>
            <a:pPr eaLnBrk="1" hangingPunct="1">
              <a:lnSpc>
                <a:spcPct val="80000"/>
              </a:lnSpc>
            </a:pPr>
            <a:r>
              <a:rPr lang="en-US" sz="2000" b="1" u="sng" dirty="0" smtClean="0"/>
              <a:t>USGA  MATCH PLAY RULES OF GOLF (cont’d)</a:t>
            </a:r>
            <a:endParaRPr lang="en-US" sz="2000" b="1" dirty="0" smtClean="0"/>
          </a:p>
          <a:p>
            <a:pPr eaLnBrk="1" hangingPunct="1">
              <a:lnSpc>
                <a:spcPct val="80000"/>
              </a:lnSpc>
            </a:pPr>
            <a:endParaRPr lang="en-US" sz="800" b="1" dirty="0" smtClean="0"/>
          </a:p>
          <a:p>
            <a:pPr lvl="1" eaLnBrk="1" hangingPunct="1">
              <a:lnSpc>
                <a:spcPct val="80000"/>
              </a:lnSpc>
              <a:buFontTx/>
              <a:buChar char="•"/>
            </a:pPr>
            <a:r>
              <a:rPr lang="en-US" sz="1400" b="1" dirty="0" smtClean="0"/>
              <a:t>30-3</a:t>
            </a:r>
            <a:r>
              <a:rPr lang="en-US" sz="1400" b="1" i="1" dirty="0" smtClean="0"/>
              <a:t>. </a:t>
            </a:r>
            <a:r>
              <a:rPr lang="en-US" sz="1400" b="1" dirty="0" smtClean="0"/>
              <a:t> BEST-BALL AND FOUR-BALL MATCH PLAY</a:t>
            </a:r>
          </a:p>
          <a:p>
            <a:pPr lvl="2" eaLnBrk="1" hangingPunct="1">
              <a:lnSpc>
                <a:spcPct val="80000"/>
              </a:lnSpc>
              <a:buFontTx/>
              <a:buAutoNum type="alphaLcPeriod"/>
            </a:pPr>
            <a:r>
              <a:rPr lang="en-US" sz="1400" b="1" dirty="0" smtClean="0"/>
              <a:t>REPRESENTATION OF SIDE</a:t>
            </a:r>
            <a:r>
              <a:rPr lang="en-US" sz="1200" b="1" dirty="0" smtClean="0"/>
              <a:t> - </a:t>
            </a:r>
            <a:r>
              <a:rPr lang="en-US" sz="1200" dirty="0" smtClean="0">
                <a:solidFill>
                  <a:srgbClr val="FF3300"/>
                </a:solidFill>
              </a:rPr>
              <a:t>An absent </a:t>
            </a:r>
            <a:r>
              <a:rPr lang="en-US" sz="1200" i="1" dirty="0" smtClean="0">
                <a:solidFill>
                  <a:srgbClr val="FF3300"/>
                </a:solidFill>
                <a:hlinkClick r:id="rId2"/>
              </a:rPr>
              <a:t>partner</a:t>
            </a:r>
            <a:r>
              <a:rPr lang="en-US" sz="1200" dirty="0" smtClean="0">
                <a:solidFill>
                  <a:srgbClr val="FF3300"/>
                </a:solidFill>
              </a:rPr>
              <a:t> may join a match between holes, not during play of a hole</a:t>
            </a:r>
            <a:r>
              <a:rPr lang="en-US" sz="1200" dirty="0" smtClean="0"/>
              <a:t> </a:t>
            </a:r>
          </a:p>
          <a:p>
            <a:pPr lvl="2" eaLnBrk="1" hangingPunct="1">
              <a:lnSpc>
                <a:spcPct val="80000"/>
              </a:lnSpc>
              <a:buFontTx/>
              <a:buAutoNum type="alphaLcPeriod"/>
            </a:pPr>
            <a:endParaRPr lang="en-US" sz="800" b="1" dirty="0" smtClean="0"/>
          </a:p>
          <a:p>
            <a:pPr lvl="2" eaLnBrk="1" hangingPunct="1">
              <a:lnSpc>
                <a:spcPct val="80000"/>
              </a:lnSpc>
              <a:buFontTx/>
              <a:buAutoNum type="alphaLcPeriod"/>
            </a:pPr>
            <a:r>
              <a:rPr lang="en-US" sz="1400" b="1" dirty="0" smtClean="0"/>
              <a:t>ORDER OF PLAY </a:t>
            </a:r>
            <a:r>
              <a:rPr lang="en-US" sz="1400" dirty="0" smtClean="0">
                <a:solidFill>
                  <a:srgbClr val="FF3300"/>
                </a:solidFill>
              </a:rPr>
              <a:t>Balls belonging to the same </a:t>
            </a:r>
            <a:r>
              <a:rPr lang="en-US" sz="1400" i="1" dirty="0" smtClean="0">
                <a:solidFill>
                  <a:srgbClr val="FF3300"/>
                </a:solidFill>
                <a:hlinkClick r:id="rId2"/>
              </a:rPr>
              <a:t>Side</a:t>
            </a:r>
            <a:r>
              <a:rPr lang="en-US" sz="1400" dirty="0" smtClean="0">
                <a:solidFill>
                  <a:srgbClr val="FF3300"/>
                </a:solidFill>
              </a:rPr>
              <a:t> may be played in the order the </a:t>
            </a:r>
            <a:r>
              <a:rPr lang="en-US" sz="1400" i="1" dirty="0" smtClean="0">
                <a:solidFill>
                  <a:srgbClr val="FF3300"/>
                </a:solidFill>
                <a:hlinkClick r:id="rId2"/>
              </a:rPr>
              <a:t>Side</a:t>
            </a:r>
            <a:r>
              <a:rPr lang="en-US" sz="1400" dirty="0" smtClean="0">
                <a:solidFill>
                  <a:srgbClr val="FF3300"/>
                </a:solidFill>
              </a:rPr>
              <a:t> considers best </a:t>
            </a:r>
          </a:p>
          <a:p>
            <a:pPr lvl="2" eaLnBrk="1" hangingPunct="1">
              <a:lnSpc>
                <a:spcPct val="80000"/>
              </a:lnSpc>
              <a:buFontTx/>
              <a:buAutoNum type="alphaLcPeriod"/>
            </a:pPr>
            <a:endParaRPr lang="en-US" sz="800" b="1" dirty="0" smtClean="0"/>
          </a:p>
          <a:p>
            <a:pPr lvl="2" eaLnBrk="1" hangingPunct="1">
              <a:lnSpc>
                <a:spcPct val="80000"/>
              </a:lnSpc>
              <a:buFontTx/>
              <a:buAutoNum type="alphaLcPeriod"/>
            </a:pPr>
            <a:r>
              <a:rPr lang="en-US" sz="1400" b="1" dirty="0" smtClean="0"/>
              <a:t>WRONG BALL </a:t>
            </a:r>
            <a:r>
              <a:rPr lang="en-US" sz="1400" dirty="0" smtClean="0">
                <a:solidFill>
                  <a:srgbClr val="FF3300"/>
                </a:solidFill>
              </a:rPr>
              <a:t>Individual involved is </a:t>
            </a:r>
            <a:r>
              <a:rPr lang="en-US" sz="1400" dirty="0" err="1" smtClean="0">
                <a:solidFill>
                  <a:srgbClr val="FF3300"/>
                </a:solidFill>
              </a:rPr>
              <a:t>DQ’d</a:t>
            </a:r>
            <a:r>
              <a:rPr lang="en-US" sz="1400" dirty="0" smtClean="0">
                <a:solidFill>
                  <a:srgbClr val="FF3300"/>
                </a:solidFill>
              </a:rPr>
              <a:t> for that hole, not his partner</a:t>
            </a:r>
          </a:p>
          <a:p>
            <a:pPr lvl="2" eaLnBrk="1" hangingPunct="1">
              <a:lnSpc>
                <a:spcPct val="80000"/>
              </a:lnSpc>
              <a:buFontTx/>
              <a:buAutoNum type="alphaLcPeriod"/>
            </a:pPr>
            <a:endParaRPr lang="en-US" sz="800" b="1" dirty="0" smtClean="0"/>
          </a:p>
          <a:p>
            <a:pPr lvl="2">
              <a:lnSpc>
                <a:spcPct val="80000"/>
              </a:lnSpc>
              <a:buFontTx/>
              <a:buAutoNum type="alphaLcPeriod"/>
            </a:pPr>
            <a:r>
              <a:rPr lang="en-US" sz="1400" b="1" dirty="0" smtClean="0"/>
              <a:t>PENALTY TO A SIDE </a:t>
            </a:r>
            <a:r>
              <a:rPr lang="en-US" sz="1400" dirty="0" smtClean="0"/>
              <a:t>for a breach of any of the following by any </a:t>
            </a:r>
            <a:r>
              <a:rPr lang="en-US" sz="1400" i="1" dirty="0">
                <a:solidFill>
                  <a:srgbClr val="FF3300"/>
                </a:solidFill>
              </a:rPr>
              <a:t>partner</a:t>
            </a:r>
            <a:r>
              <a:rPr lang="en-US" sz="1400" dirty="0" smtClean="0"/>
              <a:t> </a:t>
            </a:r>
            <a:endParaRPr lang="en-US" sz="1400" b="1" dirty="0" smtClean="0"/>
          </a:p>
          <a:p>
            <a:pPr lvl="3" eaLnBrk="1" hangingPunct="1">
              <a:lnSpc>
                <a:spcPct val="80000"/>
              </a:lnSpc>
              <a:buFontTx/>
              <a:buChar char="•"/>
            </a:pPr>
            <a:r>
              <a:rPr lang="en-US" sz="1200" dirty="0" smtClean="0"/>
              <a:t>Rule 4 Clubs</a:t>
            </a:r>
          </a:p>
          <a:p>
            <a:pPr lvl="3" eaLnBrk="1" hangingPunct="1">
              <a:lnSpc>
                <a:spcPct val="80000"/>
              </a:lnSpc>
              <a:buFontTx/>
              <a:buChar char="•"/>
            </a:pPr>
            <a:r>
              <a:rPr lang="en-US" sz="1200" dirty="0" smtClean="0"/>
              <a:t>Rule 6-4 Caddie</a:t>
            </a:r>
          </a:p>
          <a:p>
            <a:pPr lvl="2" eaLnBrk="1" hangingPunct="1">
              <a:lnSpc>
                <a:spcPct val="80000"/>
              </a:lnSpc>
              <a:buFontTx/>
              <a:buAutoNum type="alphaLcPeriod"/>
            </a:pPr>
            <a:endParaRPr lang="en-US" sz="800" b="1" dirty="0" smtClean="0"/>
          </a:p>
          <a:p>
            <a:pPr lvl="2" eaLnBrk="1" hangingPunct="1">
              <a:lnSpc>
                <a:spcPct val="80000"/>
              </a:lnSpc>
              <a:buFontTx/>
              <a:buAutoNum type="alphaLcPeriod"/>
            </a:pPr>
            <a:r>
              <a:rPr lang="en-US" sz="1400" b="1" dirty="0" smtClean="0"/>
              <a:t>DISQUALIFICATION OF SIDE</a:t>
            </a:r>
          </a:p>
          <a:p>
            <a:pPr lvl="3">
              <a:lnSpc>
                <a:spcPct val="80000"/>
              </a:lnSpc>
            </a:pPr>
            <a:r>
              <a:rPr lang="en-US" sz="1400" dirty="0" smtClean="0"/>
              <a:t>A side is disqualified </a:t>
            </a:r>
            <a:r>
              <a:rPr lang="en-US" sz="1400" dirty="0"/>
              <a:t>if any </a:t>
            </a:r>
            <a:r>
              <a:rPr lang="en-US" sz="1400" i="1" dirty="0">
                <a:solidFill>
                  <a:srgbClr val="FF3300"/>
                </a:solidFill>
              </a:rPr>
              <a:t>partner</a:t>
            </a:r>
            <a:r>
              <a:rPr lang="en-US" sz="1400" dirty="0" smtClean="0">
                <a:solidFill>
                  <a:srgbClr val="FF0000"/>
                </a:solidFill>
              </a:rPr>
              <a:t> </a:t>
            </a:r>
            <a:r>
              <a:rPr lang="en-US" sz="1400" dirty="0"/>
              <a:t>incurs a penalty of disqualification under </a:t>
            </a:r>
            <a:r>
              <a:rPr lang="en-US" sz="1400" dirty="0" smtClean="0"/>
              <a:t>the </a:t>
            </a:r>
            <a:r>
              <a:rPr lang="en-US" sz="1400" dirty="0"/>
              <a:t>following:</a:t>
            </a:r>
            <a:endParaRPr lang="en-US" sz="1400" dirty="0" smtClean="0"/>
          </a:p>
          <a:p>
            <a:pPr lvl="4" eaLnBrk="1" hangingPunct="1">
              <a:lnSpc>
                <a:spcPct val="80000"/>
              </a:lnSpc>
            </a:pPr>
            <a:r>
              <a:rPr lang="en-US" sz="1400" dirty="0" smtClean="0"/>
              <a:t>Rule 1-3		Agreement to Waive Rules.</a:t>
            </a:r>
          </a:p>
          <a:p>
            <a:pPr lvl="4" eaLnBrk="1" hangingPunct="1">
              <a:lnSpc>
                <a:spcPct val="80000"/>
              </a:lnSpc>
            </a:pPr>
            <a:r>
              <a:rPr lang="en-US" sz="1400" dirty="0" smtClean="0"/>
              <a:t>Rule 4-1 or 2		Clubs.</a:t>
            </a:r>
          </a:p>
          <a:p>
            <a:pPr lvl="4" eaLnBrk="1" hangingPunct="1">
              <a:lnSpc>
                <a:spcPct val="80000"/>
              </a:lnSpc>
            </a:pPr>
            <a:r>
              <a:rPr lang="en-US" sz="1400" dirty="0" smtClean="0"/>
              <a:t>Rule 5-1 or 2</a:t>
            </a:r>
            <a:r>
              <a:rPr lang="en-US" sz="1400" i="1" dirty="0" smtClean="0"/>
              <a:t>		</a:t>
            </a:r>
            <a:r>
              <a:rPr lang="en-US" sz="1400" dirty="0" smtClean="0"/>
              <a:t>The Ball.</a:t>
            </a:r>
          </a:p>
          <a:p>
            <a:pPr lvl="4" eaLnBrk="1" hangingPunct="1">
              <a:lnSpc>
                <a:spcPct val="80000"/>
              </a:lnSpc>
            </a:pPr>
            <a:r>
              <a:rPr lang="en-US" sz="1400" dirty="0" smtClean="0"/>
              <a:t>Rule 6-2a		Handicap (playing off higher handicap).</a:t>
            </a:r>
          </a:p>
          <a:p>
            <a:pPr lvl="4" eaLnBrk="1" hangingPunct="1">
              <a:lnSpc>
                <a:spcPct val="80000"/>
              </a:lnSpc>
            </a:pPr>
            <a:r>
              <a:rPr lang="en-US" sz="1400" dirty="0" smtClean="0"/>
              <a:t>Rule 6-4		Caddie.</a:t>
            </a:r>
          </a:p>
          <a:p>
            <a:pPr lvl="4" eaLnBrk="1" hangingPunct="1">
              <a:lnSpc>
                <a:spcPct val="80000"/>
              </a:lnSpc>
            </a:pPr>
            <a:r>
              <a:rPr lang="en-US" sz="1400" dirty="0" smtClean="0"/>
              <a:t>Rule 6-7		Undue Delay; Slow Play (repeated offense).</a:t>
            </a:r>
          </a:p>
          <a:p>
            <a:pPr lvl="4" eaLnBrk="1" hangingPunct="1">
              <a:lnSpc>
                <a:spcPct val="80000"/>
              </a:lnSpc>
            </a:pPr>
            <a:r>
              <a:rPr lang="en-US" sz="1400" dirty="0" smtClean="0"/>
              <a:t>Rule 14-3		Artificial Devices and Unusual Equipment</a:t>
            </a:r>
          </a:p>
          <a:p>
            <a:pPr lvl="4" eaLnBrk="1" hangingPunct="1">
              <a:lnSpc>
                <a:spcPct val="80000"/>
              </a:lnSpc>
            </a:pPr>
            <a:endParaRPr lang="en-US" sz="1400" b="1" dirty="0"/>
          </a:p>
          <a:p>
            <a:pPr marL="1010412" lvl="2" indent="-342900">
              <a:lnSpc>
                <a:spcPct val="80000"/>
              </a:lnSpc>
              <a:buFont typeface="+mj-lt"/>
              <a:buAutoNum type="alphaLcPeriod"/>
            </a:pPr>
            <a:r>
              <a:rPr lang="en-US" sz="1600" b="1" dirty="0"/>
              <a:t>Effect of Other Penalties</a:t>
            </a:r>
            <a:endParaRPr lang="en-US" sz="1500" b="1" dirty="0" smtClean="0"/>
          </a:p>
          <a:p>
            <a:pPr lvl="3">
              <a:lnSpc>
                <a:spcPct val="80000"/>
              </a:lnSpc>
            </a:pPr>
            <a:r>
              <a:rPr lang="en-US" sz="1200" dirty="0"/>
              <a:t>If a player's breach of a Rule assists his partner's play or adversely affects an opponent's play, the partner incurs the applicable penalty in addition to any penalty incurred by the player.</a:t>
            </a:r>
          </a:p>
          <a:p>
            <a:pPr lvl="3">
              <a:lnSpc>
                <a:spcPct val="80000"/>
              </a:lnSpc>
            </a:pPr>
            <a:endParaRPr lang="en-US" sz="1200" dirty="0"/>
          </a:p>
          <a:p>
            <a:pPr lvl="3">
              <a:lnSpc>
                <a:spcPct val="80000"/>
              </a:lnSpc>
            </a:pPr>
            <a:r>
              <a:rPr lang="en-US" sz="1200" dirty="0"/>
              <a:t>In all other cases where a player incurs a penalty for breach of a Rule, the penalty does not apply to his partner. Where the penalty is stated to be loss of hole, the effect is to disqualify the player for that hole.</a:t>
            </a:r>
            <a:endParaRPr lang="en-US" sz="1200" dirty="0" smtClean="0"/>
          </a:p>
        </p:txBody>
      </p:sp>
      <p:sp>
        <p:nvSpPr>
          <p:cNvPr id="5120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1204" name="Picture 8" descr="CGA NEW - Color"/>
          <p:cNvPicPr>
            <a:picLocks noChangeAspect="1" noChangeArrowheads="1"/>
          </p:cNvPicPr>
          <p:nvPr/>
        </p:nvPicPr>
        <p:blipFill>
          <a:blip r:embed="rId3"/>
          <a:srcRect/>
          <a:stretch>
            <a:fillRect/>
          </a:stretch>
        </p:blipFill>
        <p:spPr bwMode="auto">
          <a:xfrm>
            <a:off x="7543800" y="533400"/>
            <a:ext cx="762000" cy="762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fade">
                                      <p:cBhvr>
                                        <p:cTn id="7" dur="20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idx="1"/>
          </p:nvPr>
        </p:nvSpPr>
        <p:spPr>
          <a:xfrm>
            <a:off x="457200" y="1600200"/>
            <a:ext cx="8229600" cy="4267200"/>
          </a:xfrm>
        </p:spPr>
        <p:txBody>
          <a:bodyPr/>
          <a:lstStyle/>
          <a:p>
            <a:pPr marL="990600" lvl="1" indent="-533400" eaLnBrk="1" hangingPunct="1">
              <a:lnSpc>
                <a:spcPct val="80000"/>
              </a:lnSpc>
              <a:defRPr/>
            </a:pPr>
            <a:endParaRPr lang="en-US" sz="2400" dirty="0"/>
          </a:p>
          <a:p>
            <a:pPr marL="0" indent="0">
              <a:lnSpc>
                <a:spcPct val="80000"/>
              </a:lnSpc>
              <a:buNone/>
              <a:defRPr/>
            </a:pPr>
            <a:r>
              <a:rPr lang="en-US" b="1" dirty="0">
                <a:solidFill>
                  <a:prstClr val="black"/>
                </a:solidFill>
              </a:rPr>
              <a:t>Rule #</a:t>
            </a:r>
            <a:r>
              <a:rPr lang="en-US" b="1" dirty="0" smtClean="0">
                <a:solidFill>
                  <a:prstClr val="black"/>
                </a:solidFill>
              </a:rPr>
              <a:t>14 </a:t>
            </a:r>
            <a:r>
              <a:rPr lang="en-US" sz="2800" u="sng" dirty="0" smtClean="0"/>
              <a:t>MATCH </a:t>
            </a:r>
            <a:r>
              <a:rPr lang="en-US" sz="2800" u="sng" dirty="0"/>
              <a:t>PLAY </a:t>
            </a:r>
            <a:r>
              <a:rPr lang="en-US" sz="2800" u="sng" dirty="0" smtClean="0"/>
              <a:t>CLAIMS</a:t>
            </a:r>
          </a:p>
          <a:p>
            <a:pPr marL="0" indent="0">
              <a:lnSpc>
                <a:spcPct val="80000"/>
              </a:lnSpc>
              <a:buNone/>
              <a:defRPr/>
            </a:pPr>
            <a:endParaRPr lang="en-US" sz="2800" u="sng" dirty="0"/>
          </a:p>
          <a:p>
            <a:pPr marL="990600" lvl="1" indent="-533400" eaLnBrk="1" hangingPunct="1">
              <a:lnSpc>
                <a:spcPct val="80000"/>
              </a:lnSpc>
              <a:defRPr/>
            </a:pPr>
            <a:r>
              <a:rPr lang="en-US" sz="2400" dirty="0"/>
              <a:t>must be made before teeing off on next </a:t>
            </a:r>
            <a:r>
              <a:rPr lang="en-US" sz="2400" dirty="0" smtClean="0"/>
              <a:t>hole</a:t>
            </a:r>
          </a:p>
          <a:p>
            <a:pPr marL="990600" lvl="1" indent="-533400" eaLnBrk="1" hangingPunct="1">
              <a:lnSpc>
                <a:spcPct val="80000"/>
              </a:lnSpc>
              <a:defRPr/>
            </a:pPr>
            <a:endParaRPr lang="en-US" sz="2400" dirty="0"/>
          </a:p>
          <a:p>
            <a:pPr marL="990600" lvl="1" indent="-533400" eaLnBrk="1" hangingPunct="1">
              <a:lnSpc>
                <a:spcPct val="80000"/>
              </a:lnSpc>
              <a:defRPr/>
            </a:pPr>
            <a:r>
              <a:rPr lang="en-US" sz="2400" dirty="0"/>
              <a:t>the privilege of playing a 2nd ball </a:t>
            </a:r>
            <a:r>
              <a:rPr lang="en-US" sz="2400" u="sng" dirty="0"/>
              <a:t>does not exist</a:t>
            </a:r>
          </a:p>
        </p:txBody>
      </p:sp>
      <p:sp>
        <p:nvSpPr>
          <p:cNvPr id="5222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222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843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524000"/>
            <a:ext cx="15367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378" y="1481666"/>
            <a:ext cx="1552222" cy="232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2362200"/>
            <a:ext cx="1143000" cy="369332"/>
          </a:xfrm>
          <a:prstGeom prst="rect">
            <a:avLst/>
          </a:prstGeom>
          <a:noFill/>
        </p:spPr>
        <p:txBody>
          <a:bodyPr wrap="square" rtlCol="0">
            <a:spAutoFit/>
          </a:bodyPr>
          <a:lstStyle/>
          <a:p>
            <a:r>
              <a:rPr lang="en-US" dirty="0" smtClean="0"/>
              <a:t>Kim Jett</a:t>
            </a:r>
            <a:endParaRPr lang="en-US" dirty="0"/>
          </a:p>
        </p:txBody>
      </p:sp>
      <p:sp>
        <p:nvSpPr>
          <p:cNvPr id="9" name="TextBox 8"/>
          <p:cNvSpPr txBox="1"/>
          <p:nvPr/>
        </p:nvSpPr>
        <p:spPr>
          <a:xfrm>
            <a:off x="4267200" y="2461166"/>
            <a:ext cx="1676400" cy="369332"/>
          </a:xfrm>
          <a:prstGeom prst="rect">
            <a:avLst/>
          </a:prstGeom>
          <a:noFill/>
        </p:spPr>
        <p:txBody>
          <a:bodyPr wrap="square" rtlCol="0">
            <a:spAutoFit/>
          </a:bodyPr>
          <a:lstStyle/>
          <a:p>
            <a:r>
              <a:rPr lang="en-US" dirty="0" smtClean="0"/>
              <a:t>Torey Johnson</a:t>
            </a:r>
            <a:endParaRPr lang="en-US" dirty="0"/>
          </a:p>
        </p:txBody>
      </p:sp>
    </p:spTree>
    <p:extLst>
      <p:ext uri="{BB962C8B-B14F-4D97-AF65-F5344CB8AC3E}">
        <p14:creationId xmlns:p14="http://schemas.microsoft.com/office/powerpoint/2010/main" val="692892470"/>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idx="1"/>
          </p:nvPr>
        </p:nvSpPr>
        <p:spPr>
          <a:xfrm>
            <a:off x="457200" y="1600200"/>
            <a:ext cx="8229600" cy="5029200"/>
          </a:xfrm>
        </p:spPr>
        <p:txBody>
          <a:bodyPr/>
          <a:lstStyle/>
          <a:p>
            <a:pPr marL="609600" indent="-609600" eaLnBrk="1" hangingPunct="1">
              <a:lnSpc>
                <a:spcPct val="90000"/>
              </a:lnSpc>
              <a:buFontTx/>
              <a:buNone/>
              <a:defRPr/>
            </a:pPr>
            <a:r>
              <a:rPr lang="en-US" sz="2800" b="1" dirty="0" smtClean="0"/>
              <a:t>Rule #17 </a:t>
            </a:r>
            <a:r>
              <a:rPr lang="en-US" sz="2800" u="sng" dirty="0" smtClean="0"/>
              <a:t>POSTPONED / SUSPENDED MATCHES</a:t>
            </a:r>
          </a:p>
          <a:p>
            <a:pPr marL="990600" lvl="1" indent="-533400" eaLnBrk="1" hangingPunct="1">
              <a:lnSpc>
                <a:spcPct val="90000"/>
              </a:lnSpc>
              <a:defRPr/>
            </a:pPr>
            <a:endParaRPr lang="en-US" sz="1200" dirty="0" smtClean="0"/>
          </a:p>
          <a:p>
            <a:pPr marL="990600" lvl="1" indent="-533400" eaLnBrk="1" hangingPunct="1">
              <a:lnSpc>
                <a:spcPct val="90000"/>
              </a:lnSpc>
              <a:spcBef>
                <a:spcPts val="1200"/>
              </a:spcBef>
              <a:spcAft>
                <a:spcPts val="1200"/>
              </a:spcAft>
              <a:defRPr/>
            </a:pPr>
            <a:r>
              <a:rPr lang="en-US" sz="2400" dirty="0" smtClean="0"/>
              <a:t>pertains to both regular season &amp; playoff matches</a:t>
            </a:r>
            <a:endParaRPr lang="en-US" sz="2400" dirty="0"/>
          </a:p>
          <a:p>
            <a:pPr marL="990600" lvl="1" indent="-533400">
              <a:lnSpc>
                <a:spcPct val="90000"/>
              </a:lnSpc>
              <a:spcBef>
                <a:spcPts val="1200"/>
              </a:spcBef>
              <a:spcAft>
                <a:spcPts val="1200"/>
              </a:spcAft>
              <a:defRPr/>
            </a:pPr>
            <a:r>
              <a:rPr lang="en-US" dirty="0" smtClean="0"/>
              <a:t>Postponed - </a:t>
            </a:r>
            <a:r>
              <a:rPr lang="en-US" sz="2400" dirty="0" smtClean="0"/>
              <a:t>rescheduled by both captains</a:t>
            </a:r>
            <a:endParaRPr lang="en-US" sz="1200" dirty="0" smtClean="0"/>
          </a:p>
          <a:p>
            <a:pPr marL="990600" lvl="1" indent="-533400" eaLnBrk="1" hangingPunct="1">
              <a:lnSpc>
                <a:spcPct val="90000"/>
              </a:lnSpc>
              <a:spcBef>
                <a:spcPts val="1200"/>
              </a:spcBef>
              <a:defRPr/>
            </a:pPr>
            <a:r>
              <a:rPr lang="en-US" sz="2400" dirty="0" smtClean="0"/>
              <a:t>Suspended play: </a:t>
            </a:r>
            <a:r>
              <a:rPr lang="en-US" sz="2000" dirty="0" smtClean="0">
                <a:solidFill>
                  <a:srgbClr val="7030A0"/>
                </a:solidFill>
              </a:rPr>
              <a:t>ALL matches NOT completing 9 holes</a:t>
            </a:r>
            <a:r>
              <a:rPr lang="en-US" sz="2000" dirty="0" smtClean="0"/>
              <a:t>;</a:t>
            </a:r>
            <a:endParaRPr lang="en-US" sz="2400" dirty="0" smtClean="0"/>
          </a:p>
          <a:p>
            <a:pPr marL="1371600" lvl="2" indent="-457200" eaLnBrk="1" hangingPunct="1">
              <a:lnSpc>
                <a:spcPct val="90000"/>
              </a:lnSpc>
              <a:spcBef>
                <a:spcPts val="1200"/>
              </a:spcBef>
              <a:spcAft>
                <a:spcPts val="1200"/>
              </a:spcAft>
              <a:defRPr/>
            </a:pPr>
            <a:r>
              <a:rPr lang="en-US" sz="2000" dirty="0" smtClean="0"/>
              <a:t>entire match to be replayed at a later date</a:t>
            </a:r>
          </a:p>
          <a:p>
            <a:pPr marL="990600" lvl="1" indent="-533400" eaLnBrk="1" hangingPunct="1">
              <a:lnSpc>
                <a:spcPct val="90000"/>
              </a:lnSpc>
              <a:spcBef>
                <a:spcPts val="1200"/>
              </a:spcBef>
              <a:defRPr/>
            </a:pPr>
            <a:r>
              <a:rPr lang="en-US" sz="2400" dirty="0" smtClean="0"/>
              <a:t>Suspended play: </a:t>
            </a:r>
            <a:r>
              <a:rPr lang="en-US" sz="2000" dirty="0" smtClean="0">
                <a:solidFill>
                  <a:srgbClr val="7030A0"/>
                </a:solidFill>
              </a:rPr>
              <a:t>ALL matches COMPLETING 9 holes</a:t>
            </a:r>
            <a:r>
              <a:rPr lang="en-US" sz="2000" dirty="0" smtClean="0"/>
              <a:t>;</a:t>
            </a:r>
          </a:p>
          <a:p>
            <a:pPr marL="1371600" lvl="2" indent="-457200" eaLnBrk="1" hangingPunct="1">
              <a:lnSpc>
                <a:spcPct val="90000"/>
              </a:lnSpc>
              <a:spcBef>
                <a:spcPts val="1200"/>
              </a:spcBef>
              <a:spcAft>
                <a:spcPts val="1200"/>
              </a:spcAft>
              <a:defRPr/>
            </a:pPr>
            <a:r>
              <a:rPr lang="en-US" sz="2000" dirty="0" smtClean="0"/>
              <a:t>all matches stand based on the last completed hole at the time play was suspended if continuance is not an option </a:t>
            </a:r>
          </a:p>
          <a:p>
            <a:pPr marL="1371600" lvl="2" indent="-457200" eaLnBrk="1" hangingPunct="1">
              <a:lnSpc>
                <a:spcPct val="90000"/>
              </a:lnSpc>
              <a:defRPr/>
            </a:pPr>
            <a:endParaRPr lang="en-US" sz="1800" dirty="0" smtClean="0"/>
          </a:p>
          <a:p>
            <a:pPr marL="990600" lvl="1" indent="-533400" eaLnBrk="1" hangingPunct="1">
              <a:lnSpc>
                <a:spcPct val="90000"/>
              </a:lnSpc>
              <a:defRPr/>
            </a:pPr>
            <a:endParaRPr lang="en-US" sz="2400" dirty="0" smtClean="0"/>
          </a:p>
        </p:txBody>
      </p:sp>
      <p:sp>
        <p:nvSpPr>
          <p:cNvPr id="5427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4276" name="Picture 9"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idx="1"/>
          </p:nvPr>
        </p:nvSpPr>
        <p:spPr>
          <a:xfrm>
            <a:off x="457200" y="1600200"/>
            <a:ext cx="8534400" cy="4953000"/>
          </a:xfrm>
        </p:spPr>
        <p:txBody>
          <a:bodyPr>
            <a:normAutofit/>
          </a:bodyPr>
          <a:lstStyle/>
          <a:p>
            <a:pPr marL="609600" indent="-609600">
              <a:buNone/>
            </a:pPr>
            <a:r>
              <a:rPr lang="en-US" sz="2400" b="1" dirty="0">
                <a:solidFill>
                  <a:prstClr val="black"/>
                </a:solidFill>
              </a:rPr>
              <a:t>Rule </a:t>
            </a:r>
            <a:r>
              <a:rPr lang="en-US" sz="2400" b="1" dirty="0" smtClean="0">
                <a:solidFill>
                  <a:prstClr val="black"/>
                </a:solidFill>
              </a:rPr>
              <a:t>#20 </a:t>
            </a:r>
            <a:r>
              <a:rPr lang="en-US" sz="2800" u="sng" dirty="0" smtClean="0"/>
              <a:t>PROTESTS</a:t>
            </a:r>
          </a:p>
          <a:p>
            <a:pPr marL="609600" indent="-609600">
              <a:buNone/>
            </a:pPr>
            <a:endParaRPr lang="en-US" sz="1400" u="sng" dirty="0" smtClean="0"/>
          </a:p>
          <a:p>
            <a:pPr marL="990600" lvl="1" indent="-533400" eaLnBrk="1" hangingPunct="1"/>
            <a:r>
              <a:rPr lang="en-US" dirty="0" smtClean="0"/>
              <a:t>reviewed / agreed by both Captains</a:t>
            </a:r>
          </a:p>
          <a:p>
            <a:pPr marL="990600" lvl="1" indent="-533400" eaLnBrk="1" hangingPunct="1"/>
            <a:endParaRPr lang="en-US" sz="1100" dirty="0" smtClean="0"/>
          </a:p>
          <a:p>
            <a:pPr marL="990600" lvl="1" indent="-533400" eaLnBrk="1" hangingPunct="1"/>
            <a:r>
              <a:rPr lang="en-US" dirty="0" smtClean="0"/>
              <a:t>results considered "official", unless a valid protest made</a:t>
            </a:r>
          </a:p>
          <a:p>
            <a:pPr marL="990600" lvl="1" indent="-533400" eaLnBrk="1" hangingPunct="1"/>
            <a:endParaRPr lang="en-US" sz="1000" dirty="0" smtClean="0"/>
          </a:p>
          <a:p>
            <a:pPr marL="990600" lvl="1" indent="-533400" eaLnBrk="1" hangingPunct="1"/>
            <a:r>
              <a:rPr lang="en-US" dirty="0" smtClean="0">
                <a:effectLst>
                  <a:glow rad="228600">
                    <a:schemeClr val="accent6">
                      <a:satMod val="175000"/>
                      <a:alpha val="40000"/>
                    </a:schemeClr>
                  </a:glow>
                </a:effectLst>
              </a:rPr>
              <a:t>protests must be made by the </a:t>
            </a:r>
            <a:r>
              <a:rPr lang="en-US" u="sng" dirty="0" smtClean="0">
                <a:effectLst>
                  <a:glow rad="228600">
                    <a:schemeClr val="accent6">
                      <a:satMod val="175000"/>
                      <a:alpha val="40000"/>
                    </a:schemeClr>
                  </a:glow>
                </a:effectLst>
              </a:rPr>
              <a:t>team Captain</a:t>
            </a:r>
          </a:p>
          <a:p>
            <a:pPr marL="990600" lvl="1" indent="-533400" eaLnBrk="1" hangingPunct="1"/>
            <a:endParaRPr lang="en-US" sz="1000" dirty="0" smtClean="0"/>
          </a:p>
          <a:p>
            <a:pPr marL="990600" lvl="1" indent="-533400" eaLnBrk="1" hangingPunct="1"/>
            <a:r>
              <a:rPr lang="en-US" dirty="0" smtClean="0"/>
              <a:t>must be registered with the opponent's Captain </a:t>
            </a:r>
          </a:p>
          <a:p>
            <a:pPr marL="990600" lvl="1" indent="-533400" eaLnBrk="1" hangingPunct="1"/>
            <a:endParaRPr lang="en-US" sz="1000" dirty="0" smtClean="0"/>
          </a:p>
          <a:p>
            <a:pPr marL="990600" lvl="1" indent="-533400" eaLnBrk="1" hangingPunct="1"/>
            <a:r>
              <a:rPr lang="en-US" dirty="0" smtClean="0"/>
              <a:t>must be submitted in writing (by </a:t>
            </a:r>
            <a:r>
              <a:rPr lang="en-US" i="1" dirty="0" smtClean="0"/>
              <a:t>email</a:t>
            </a:r>
            <a:r>
              <a:rPr lang="en-US" dirty="0" smtClean="0"/>
              <a:t>)</a:t>
            </a:r>
          </a:p>
        </p:txBody>
      </p:sp>
      <p:sp>
        <p:nvSpPr>
          <p:cNvPr id="5632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632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idx="1"/>
          </p:nvPr>
        </p:nvSpPr>
        <p:spPr>
          <a:xfrm>
            <a:off x="457200" y="1600200"/>
            <a:ext cx="8229600" cy="4267200"/>
          </a:xfrm>
        </p:spPr>
        <p:txBody>
          <a:bodyPr/>
          <a:lstStyle/>
          <a:p>
            <a:pPr marL="609600" indent="-609600">
              <a:buNone/>
              <a:defRPr/>
            </a:pPr>
            <a:r>
              <a:rPr lang="en-US" sz="2400" b="1" dirty="0">
                <a:solidFill>
                  <a:prstClr val="black"/>
                </a:solidFill>
              </a:rPr>
              <a:t>Rule </a:t>
            </a:r>
            <a:r>
              <a:rPr lang="en-US" sz="2400" b="1" dirty="0" smtClean="0">
                <a:solidFill>
                  <a:prstClr val="black"/>
                </a:solidFill>
              </a:rPr>
              <a:t>#21 </a:t>
            </a:r>
            <a:r>
              <a:rPr lang="en-US" sz="2800" u="sng" dirty="0" smtClean="0"/>
              <a:t>POD STANDINGS</a:t>
            </a:r>
          </a:p>
          <a:p>
            <a:pPr marL="609600" indent="-609600">
              <a:buNone/>
              <a:defRPr/>
            </a:pPr>
            <a:endParaRPr lang="en-US" sz="2400" u="sng" dirty="0" smtClean="0"/>
          </a:p>
          <a:p>
            <a:pPr marL="990600" lvl="1" indent="-533400" eaLnBrk="1" hangingPunct="1">
              <a:defRPr/>
            </a:pPr>
            <a:r>
              <a:rPr lang="en-US" sz="2400" dirty="0" smtClean="0"/>
              <a:t>determined by “</a:t>
            </a:r>
            <a:r>
              <a:rPr lang="en-US" sz="2400" b="1" u="sng" dirty="0" smtClean="0"/>
              <a:t>Record </a:t>
            </a:r>
            <a:r>
              <a:rPr lang="en-US" b="1" u="sng" dirty="0"/>
              <a:t>P</a:t>
            </a:r>
            <a:r>
              <a:rPr lang="en-US" sz="2400" b="1" u="sng" dirty="0" smtClean="0"/>
              <a:t>oints”</a:t>
            </a:r>
            <a:r>
              <a:rPr lang="en-US" sz="2400" dirty="0" smtClean="0"/>
              <a:t> </a:t>
            </a:r>
            <a:r>
              <a:rPr lang="en-US" sz="2000" dirty="0" smtClean="0"/>
              <a:t>(won/loss/tie record)</a:t>
            </a:r>
          </a:p>
          <a:p>
            <a:pPr marL="1371600" lvl="2" indent="-457200" eaLnBrk="1" hangingPunct="1">
              <a:defRPr/>
            </a:pPr>
            <a:r>
              <a:rPr lang="en-US" sz="2000" dirty="0" smtClean="0"/>
              <a:t>three  (3) points for a team match win </a:t>
            </a:r>
          </a:p>
          <a:p>
            <a:pPr marL="1371600" lvl="2" indent="-457200" eaLnBrk="1" hangingPunct="1">
              <a:defRPr/>
            </a:pPr>
            <a:r>
              <a:rPr lang="en-US" sz="2000" dirty="0" smtClean="0"/>
              <a:t>one    (1) point for a team match tie </a:t>
            </a:r>
          </a:p>
          <a:p>
            <a:pPr marL="1371600" lvl="2" indent="-457200" eaLnBrk="1" hangingPunct="1">
              <a:defRPr/>
            </a:pPr>
            <a:r>
              <a:rPr lang="en-US" sz="2000" dirty="0" smtClean="0"/>
              <a:t>zero   (0) points for a loss</a:t>
            </a:r>
          </a:p>
          <a:p>
            <a:pPr marL="990600" lvl="1" indent="-533400" eaLnBrk="1" hangingPunct="1">
              <a:defRPr/>
            </a:pPr>
            <a:endParaRPr lang="en-US" sz="2400" dirty="0" smtClean="0"/>
          </a:p>
          <a:p>
            <a:pPr marL="990600" lvl="1" indent="-533400" eaLnBrk="1" hangingPunct="1">
              <a:defRPr/>
            </a:pPr>
            <a:r>
              <a:rPr lang="en-US" sz="2400" dirty="0" smtClean="0"/>
              <a:t>accumulated match points used to break ties</a:t>
            </a:r>
          </a:p>
        </p:txBody>
      </p:sp>
      <p:sp>
        <p:nvSpPr>
          <p:cNvPr id="5734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734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idx="1"/>
          </p:nvPr>
        </p:nvSpPr>
        <p:spPr>
          <a:xfrm>
            <a:off x="457200" y="1386840"/>
            <a:ext cx="8229600" cy="5318760"/>
          </a:xfrm>
        </p:spPr>
        <p:txBody>
          <a:bodyPr>
            <a:normAutofit/>
          </a:bodyPr>
          <a:lstStyle/>
          <a:p>
            <a:pPr marL="609600" indent="-609600">
              <a:lnSpc>
                <a:spcPct val="90000"/>
              </a:lnSpc>
              <a:buNone/>
            </a:pPr>
            <a:r>
              <a:rPr lang="en-US" sz="2400" b="1" dirty="0">
                <a:solidFill>
                  <a:prstClr val="black"/>
                </a:solidFill>
              </a:rPr>
              <a:t>Rule </a:t>
            </a:r>
            <a:r>
              <a:rPr lang="en-US" sz="2400" b="1" dirty="0" smtClean="0">
                <a:solidFill>
                  <a:prstClr val="black"/>
                </a:solidFill>
              </a:rPr>
              <a:t>#22 </a:t>
            </a:r>
            <a:r>
              <a:rPr lang="en-US" sz="2800" u="sng" dirty="0" smtClean="0"/>
              <a:t>PLAY-OFF MATCHES</a:t>
            </a:r>
          </a:p>
          <a:p>
            <a:pPr marL="609600" indent="-609600">
              <a:lnSpc>
                <a:spcPct val="90000"/>
              </a:lnSpc>
              <a:buNone/>
            </a:pPr>
            <a:endParaRPr lang="en-US" sz="1800" u="sng" dirty="0" smtClean="0"/>
          </a:p>
          <a:p>
            <a:pPr marL="990600" lvl="1" indent="-533400" eaLnBrk="1" hangingPunct="1">
              <a:lnSpc>
                <a:spcPct val="90000"/>
              </a:lnSpc>
            </a:pPr>
            <a:r>
              <a:rPr lang="en-US" dirty="0" smtClean="0"/>
              <a:t>Minimum 32 teams qualify (</a:t>
            </a:r>
            <a:r>
              <a:rPr lang="en-US" b="1" dirty="0" smtClean="0">
                <a:solidFill>
                  <a:schemeClr val="accent1"/>
                </a:solidFill>
              </a:rPr>
              <a:t>Regular</a:t>
            </a:r>
            <a:r>
              <a:rPr lang="en-US" dirty="0" smtClean="0"/>
              <a:t> &amp; </a:t>
            </a:r>
            <a:r>
              <a:rPr lang="en-US" b="1" dirty="0" smtClean="0">
                <a:solidFill>
                  <a:srgbClr val="FF3300"/>
                </a:solidFill>
              </a:rPr>
              <a:t>Senior</a:t>
            </a:r>
            <a:r>
              <a:rPr lang="en-US" dirty="0" smtClean="0"/>
              <a:t>)</a:t>
            </a:r>
          </a:p>
          <a:p>
            <a:pPr marL="1390650" lvl="2" indent="-533400" eaLnBrk="1" hangingPunct="1">
              <a:lnSpc>
                <a:spcPct val="90000"/>
              </a:lnSpc>
            </a:pPr>
            <a:endParaRPr lang="en-US" sz="2000" dirty="0" smtClean="0"/>
          </a:p>
          <a:p>
            <a:pPr marL="1390650" lvl="2" indent="-533400" eaLnBrk="1" hangingPunct="1">
              <a:lnSpc>
                <a:spcPct val="90000"/>
              </a:lnSpc>
            </a:pPr>
            <a:r>
              <a:rPr lang="en-US" sz="2000" dirty="0" smtClean="0"/>
              <a:t>Pod winners + 2</a:t>
            </a:r>
            <a:r>
              <a:rPr lang="en-US" sz="2000" baseline="30000" dirty="0" smtClean="0"/>
              <a:t>nd</a:t>
            </a:r>
            <a:r>
              <a:rPr lang="en-US" sz="2000" dirty="0" smtClean="0"/>
              <a:t> place teams automatically qualify</a:t>
            </a:r>
          </a:p>
          <a:p>
            <a:pPr marL="1390650" lvl="2" indent="-533400" eaLnBrk="1" hangingPunct="1">
              <a:lnSpc>
                <a:spcPct val="90000"/>
              </a:lnSpc>
            </a:pPr>
            <a:endParaRPr lang="en-US" sz="2000" dirty="0" smtClean="0"/>
          </a:p>
          <a:p>
            <a:pPr marL="1390650" lvl="2" indent="-533400" eaLnBrk="1" hangingPunct="1">
              <a:lnSpc>
                <a:spcPct val="90000"/>
              </a:lnSpc>
            </a:pPr>
            <a:r>
              <a:rPr lang="en-US" sz="2000" dirty="0" smtClean="0"/>
              <a:t>Remaining spots awarded based on records</a:t>
            </a:r>
          </a:p>
          <a:p>
            <a:pPr marL="1390650" lvl="2" indent="-533400" eaLnBrk="1" hangingPunct="1">
              <a:lnSpc>
                <a:spcPct val="90000"/>
              </a:lnSpc>
            </a:pPr>
            <a:endParaRPr lang="en-US" sz="2000" dirty="0" smtClean="0"/>
          </a:p>
          <a:p>
            <a:pPr marL="1390650" lvl="2" indent="-533400" eaLnBrk="1" hangingPunct="1">
              <a:lnSpc>
                <a:spcPct val="90000"/>
              </a:lnSpc>
            </a:pPr>
            <a:r>
              <a:rPr lang="en-US" sz="2000" dirty="0" smtClean="0"/>
              <a:t>Single elimination</a:t>
            </a:r>
          </a:p>
          <a:p>
            <a:pPr marL="1390650" lvl="2" indent="-533400" eaLnBrk="1" hangingPunct="1">
              <a:lnSpc>
                <a:spcPct val="90000"/>
              </a:lnSpc>
            </a:pPr>
            <a:endParaRPr lang="en-US" sz="2000" dirty="0" smtClean="0"/>
          </a:p>
          <a:p>
            <a:pPr marL="1390650" lvl="2" indent="-533400" eaLnBrk="1" hangingPunct="1">
              <a:lnSpc>
                <a:spcPct val="90000"/>
              </a:lnSpc>
            </a:pPr>
            <a:r>
              <a:rPr lang="en-US" sz="2000" dirty="0" smtClean="0"/>
              <a:t>1</a:t>
            </a:r>
            <a:r>
              <a:rPr lang="en-US" sz="2000" baseline="30000" dirty="0" smtClean="0"/>
              <a:t>st</a:t>
            </a:r>
            <a:r>
              <a:rPr lang="en-US" sz="2000" dirty="0" smtClean="0"/>
              <a:t> round avoid same pod match-ups</a:t>
            </a:r>
          </a:p>
          <a:p>
            <a:pPr marL="1390650" lvl="2" indent="-533400" eaLnBrk="1" hangingPunct="1">
              <a:lnSpc>
                <a:spcPct val="90000"/>
              </a:lnSpc>
            </a:pPr>
            <a:endParaRPr lang="en-US" sz="2000" dirty="0" smtClean="0"/>
          </a:p>
          <a:p>
            <a:pPr marL="1390650" lvl="2" indent="-533400" eaLnBrk="1" hangingPunct="1">
              <a:lnSpc>
                <a:spcPct val="90000"/>
              </a:lnSpc>
            </a:pPr>
            <a:r>
              <a:rPr lang="en-US" sz="2000" dirty="0" smtClean="0"/>
              <a:t>Split format in effect (excluding Final Four)</a:t>
            </a:r>
          </a:p>
          <a:p>
            <a:pPr marL="857250" lvl="2" indent="0" eaLnBrk="1" hangingPunct="1">
              <a:lnSpc>
                <a:spcPct val="90000"/>
              </a:lnSpc>
              <a:buNone/>
            </a:pPr>
            <a:r>
              <a:rPr lang="en-US" sz="1600" dirty="0" smtClean="0"/>
              <a:t> </a:t>
            </a:r>
          </a:p>
        </p:txBody>
      </p:sp>
      <p:sp>
        <p:nvSpPr>
          <p:cNvPr id="5837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837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idx="1"/>
          </p:nvPr>
        </p:nvSpPr>
        <p:spPr>
          <a:xfrm>
            <a:off x="457200" y="1600200"/>
            <a:ext cx="8229600" cy="4876800"/>
          </a:xfrm>
        </p:spPr>
        <p:txBody>
          <a:bodyPr/>
          <a:lstStyle/>
          <a:p>
            <a:pPr marL="609600" indent="-609600">
              <a:lnSpc>
                <a:spcPct val="80000"/>
              </a:lnSpc>
              <a:buNone/>
            </a:pPr>
            <a:r>
              <a:rPr lang="en-US" sz="2400" b="1" dirty="0">
                <a:solidFill>
                  <a:prstClr val="black"/>
                </a:solidFill>
              </a:rPr>
              <a:t>Rule </a:t>
            </a:r>
            <a:r>
              <a:rPr lang="en-US" sz="2400" b="1" dirty="0" smtClean="0">
                <a:solidFill>
                  <a:prstClr val="black"/>
                </a:solidFill>
              </a:rPr>
              <a:t>#22 </a:t>
            </a:r>
            <a:r>
              <a:rPr lang="en-US" sz="2000" u="sng" dirty="0" smtClean="0"/>
              <a:t>PLAY-OFF MATCHES (cont’d)</a:t>
            </a:r>
          </a:p>
          <a:p>
            <a:pPr marL="609600" indent="-609600" eaLnBrk="1" hangingPunct="1">
              <a:lnSpc>
                <a:spcPct val="80000"/>
              </a:lnSpc>
              <a:buFontTx/>
              <a:buAutoNum type="arabicPeriod" startAt="22"/>
            </a:pPr>
            <a:endParaRPr lang="en-US" sz="1400" dirty="0" smtClean="0"/>
          </a:p>
          <a:p>
            <a:pPr marL="990600" lvl="1" indent="-533400" eaLnBrk="1" hangingPunct="1">
              <a:lnSpc>
                <a:spcPct val="80000"/>
              </a:lnSpc>
            </a:pPr>
            <a:r>
              <a:rPr lang="en-US" sz="2400" dirty="0" smtClean="0"/>
              <a:t>PLAYERS HANDICAPS</a:t>
            </a:r>
          </a:p>
          <a:p>
            <a:pPr marL="1371600" lvl="2" indent="-457200" eaLnBrk="1" hangingPunct="1">
              <a:lnSpc>
                <a:spcPct val="80000"/>
              </a:lnSpc>
            </a:pPr>
            <a:r>
              <a:rPr lang="en-US" sz="1800" dirty="0" smtClean="0"/>
              <a:t>use </a:t>
            </a:r>
            <a:r>
              <a:rPr lang="en-US" sz="1800" b="1" dirty="0" smtClean="0"/>
              <a:t>home course</a:t>
            </a:r>
            <a:r>
              <a:rPr lang="en-US" sz="1800" dirty="0" smtClean="0"/>
              <a:t> rating/slope when creating lineup</a:t>
            </a:r>
            <a:endParaRPr lang="en-US" sz="1800" i="1" dirty="0" smtClean="0"/>
          </a:p>
          <a:p>
            <a:pPr marL="1371600" lvl="2" indent="-457200" eaLnBrk="1" hangingPunct="1">
              <a:lnSpc>
                <a:spcPct val="80000"/>
              </a:lnSpc>
            </a:pPr>
            <a:endParaRPr lang="en-US" sz="1400" dirty="0" smtClean="0"/>
          </a:p>
          <a:p>
            <a:pPr marL="1371600" lvl="2" indent="-457200" eaLnBrk="1" hangingPunct="1">
              <a:lnSpc>
                <a:spcPct val="80000"/>
              </a:lnSpc>
            </a:pPr>
            <a:r>
              <a:rPr lang="en-US" sz="1800" dirty="0" smtClean="0"/>
              <a:t>allotted strokes may change on away course</a:t>
            </a:r>
          </a:p>
          <a:p>
            <a:pPr marL="1371600" lvl="2" indent="-457200" eaLnBrk="1" hangingPunct="1">
              <a:lnSpc>
                <a:spcPct val="80000"/>
              </a:lnSpc>
            </a:pPr>
            <a:endParaRPr lang="en-US" sz="1800" dirty="0" smtClean="0"/>
          </a:p>
          <a:p>
            <a:pPr marL="1371600" lvl="2" indent="-457200" eaLnBrk="1" hangingPunct="1">
              <a:lnSpc>
                <a:spcPct val="80000"/>
              </a:lnSpc>
            </a:pPr>
            <a:endParaRPr lang="en-US" sz="1800" dirty="0" smtClean="0"/>
          </a:p>
          <a:p>
            <a:pPr marL="990600" lvl="1" indent="-533400" eaLnBrk="1" hangingPunct="1">
              <a:lnSpc>
                <a:spcPct val="80000"/>
              </a:lnSpc>
            </a:pPr>
            <a:r>
              <a:rPr lang="en-US" sz="2400" dirty="0" smtClean="0"/>
              <a:t>PAIRINGS</a:t>
            </a:r>
          </a:p>
          <a:p>
            <a:pPr marL="1371600" lvl="2" indent="-457200" eaLnBrk="1" hangingPunct="1">
              <a:lnSpc>
                <a:spcPct val="80000"/>
              </a:lnSpc>
            </a:pPr>
            <a:r>
              <a:rPr lang="en-US" sz="1800" dirty="0" smtClean="0"/>
              <a:t>paired in sequence from low to high</a:t>
            </a:r>
          </a:p>
          <a:p>
            <a:pPr marL="1371600" lvl="2" indent="-457200" eaLnBrk="1" hangingPunct="1">
              <a:lnSpc>
                <a:spcPct val="80000"/>
              </a:lnSpc>
            </a:pPr>
            <a:endParaRPr lang="en-US" sz="1400" dirty="0" smtClean="0"/>
          </a:p>
          <a:p>
            <a:pPr marL="1371600" lvl="2" indent="-457200" eaLnBrk="1" hangingPunct="1">
              <a:lnSpc>
                <a:spcPct val="80000"/>
              </a:lnSpc>
            </a:pPr>
            <a:r>
              <a:rPr lang="en-US" sz="1800" dirty="0" smtClean="0"/>
              <a:t>player course assignment made by the captain (</a:t>
            </a:r>
            <a:r>
              <a:rPr lang="en-US" sz="1800" u="sng" dirty="0" smtClean="0"/>
              <a:t>see rule 9.F</a:t>
            </a:r>
            <a:r>
              <a:rPr lang="en-US" sz="1800" dirty="0" smtClean="0"/>
              <a:t>)</a:t>
            </a:r>
          </a:p>
          <a:p>
            <a:pPr marL="1828800" lvl="3" indent="-457200" eaLnBrk="1" hangingPunct="1">
              <a:lnSpc>
                <a:spcPct val="80000"/>
              </a:lnSpc>
            </a:pPr>
            <a:endParaRPr lang="en-US" sz="1400" dirty="0" smtClean="0"/>
          </a:p>
          <a:p>
            <a:pPr marL="1371600" lvl="2" indent="-457200" eaLnBrk="1" hangingPunct="1">
              <a:lnSpc>
                <a:spcPct val="80000"/>
              </a:lnSpc>
            </a:pPr>
            <a:r>
              <a:rPr lang="en-US" sz="1800" dirty="0" smtClean="0"/>
              <a:t>late changes will play at the lowest LI if no time to re-pair</a:t>
            </a:r>
          </a:p>
          <a:p>
            <a:pPr marL="990600" lvl="1" indent="-533400" eaLnBrk="1" hangingPunct="1">
              <a:lnSpc>
                <a:spcPct val="80000"/>
              </a:lnSpc>
            </a:pPr>
            <a:endParaRPr lang="en-US" sz="2000" dirty="0" smtClean="0"/>
          </a:p>
          <a:p>
            <a:pPr marL="1371600" lvl="2" indent="-457200" eaLnBrk="1" hangingPunct="1">
              <a:lnSpc>
                <a:spcPct val="80000"/>
              </a:lnSpc>
            </a:pPr>
            <a:endParaRPr lang="en-US" sz="1800" dirty="0" smtClean="0"/>
          </a:p>
        </p:txBody>
      </p:sp>
      <p:sp>
        <p:nvSpPr>
          <p:cNvPr id="59394"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59396"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idx="1"/>
          </p:nvPr>
        </p:nvSpPr>
        <p:spPr>
          <a:xfrm>
            <a:off x="457200" y="1600200"/>
            <a:ext cx="8229600" cy="5029200"/>
          </a:xfrm>
        </p:spPr>
        <p:txBody>
          <a:bodyPr>
            <a:normAutofit/>
          </a:bodyPr>
          <a:lstStyle/>
          <a:p>
            <a:pPr marL="609600" lvl="0" indent="-609600">
              <a:lnSpc>
                <a:spcPct val="80000"/>
              </a:lnSpc>
              <a:buClr>
                <a:srgbClr val="0BD0D9"/>
              </a:buClr>
              <a:buNone/>
            </a:pPr>
            <a:r>
              <a:rPr lang="en-US" sz="2400" b="1" dirty="0">
                <a:solidFill>
                  <a:prstClr val="black"/>
                </a:solidFill>
              </a:rPr>
              <a:t>Rule #22 </a:t>
            </a:r>
            <a:r>
              <a:rPr lang="en-US" sz="2000" u="sng" dirty="0">
                <a:solidFill>
                  <a:prstClr val="black"/>
                </a:solidFill>
              </a:rPr>
              <a:t>PLAY-OFF MATCHES (cont’d)</a:t>
            </a:r>
          </a:p>
          <a:p>
            <a:pPr marL="990600" lvl="1" indent="-533400" eaLnBrk="1" hangingPunct="1">
              <a:lnSpc>
                <a:spcPct val="90000"/>
              </a:lnSpc>
            </a:pPr>
            <a:r>
              <a:rPr lang="en-US" sz="2400" dirty="0" smtClean="0"/>
              <a:t>Ties broken by sudden-death</a:t>
            </a:r>
          </a:p>
          <a:p>
            <a:pPr marL="1371600" lvl="2" indent="-457200" eaLnBrk="1" hangingPunct="1">
              <a:lnSpc>
                <a:spcPct val="90000"/>
              </a:lnSpc>
            </a:pPr>
            <a:r>
              <a:rPr lang="en-US" sz="1800" dirty="0" smtClean="0"/>
              <a:t>involves only the #</a:t>
            </a:r>
            <a:r>
              <a:rPr lang="en-US" sz="1800" dirty="0" smtClean="0">
                <a:latin typeface="Arial" panose="020B0604020202020204" pitchFamily="34" charset="0"/>
                <a:cs typeface="Arial" panose="020B0604020202020204" pitchFamily="34" charset="0"/>
              </a:rPr>
              <a:t>1</a:t>
            </a:r>
            <a:r>
              <a:rPr lang="en-US" sz="1800" dirty="0" smtClean="0"/>
              <a:t> teams at each course </a:t>
            </a:r>
          </a:p>
          <a:p>
            <a:pPr marL="1371600" lvl="2" indent="-457200" eaLnBrk="1" hangingPunct="1">
              <a:lnSpc>
                <a:spcPct val="90000"/>
              </a:lnSpc>
            </a:pPr>
            <a:r>
              <a:rPr lang="en-US" sz="1800" dirty="0" smtClean="0">
                <a:latin typeface="Times New Roman" pitchFamily="18" charset="0"/>
                <a:cs typeface="Times New Roman" pitchFamily="18" charset="0"/>
              </a:rPr>
              <a:t>If a tie of an officially completed match with no possibility of a playoff the tie breaker will be based on Rule 21A-E.</a:t>
            </a:r>
            <a:endParaRPr lang="en-US" sz="1800" dirty="0" smtClean="0"/>
          </a:p>
          <a:p>
            <a:pPr marL="1371600" lvl="2" indent="-457200" eaLnBrk="1" hangingPunct="1">
              <a:lnSpc>
                <a:spcPct val="90000"/>
              </a:lnSpc>
            </a:pPr>
            <a:endParaRPr lang="en-US" sz="1800" dirty="0" smtClean="0"/>
          </a:p>
          <a:p>
            <a:pPr marL="990600" lvl="1" indent="-533400" eaLnBrk="1" hangingPunct="1">
              <a:lnSpc>
                <a:spcPct val="90000"/>
              </a:lnSpc>
            </a:pPr>
            <a:r>
              <a:rPr lang="en-US" sz="2400" dirty="0" smtClean="0"/>
              <a:t>“Final Four”</a:t>
            </a:r>
          </a:p>
          <a:p>
            <a:pPr marL="1371600" lvl="2" indent="-457200">
              <a:lnSpc>
                <a:spcPct val="90000"/>
              </a:lnSpc>
            </a:pPr>
            <a:endParaRPr lang="en-US" sz="1050" dirty="0" smtClean="0">
              <a:solidFill>
                <a:srgbClr val="FF0000"/>
              </a:solidFill>
            </a:endParaRPr>
          </a:p>
          <a:p>
            <a:pPr marL="1371600" lvl="2" indent="-457200">
              <a:lnSpc>
                <a:spcPct val="90000"/>
              </a:lnSpc>
            </a:pPr>
            <a:r>
              <a:rPr lang="en-US" sz="1800" dirty="0" smtClean="0">
                <a:solidFill>
                  <a:srgbClr val="FF0000"/>
                </a:solidFill>
              </a:rPr>
              <a:t>SENIOR </a:t>
            </a:r>
            <a:r>
              <a:rPr lang="en-US" sz="1800" dirty="0"/>
              <a:t>– The Final Four</a:t>
            </a:r>
          </a:p>
          <a:p>
            <a:pPr marL="1645920" lvl="3" indent="-457200">
              <a:lnSpc>
                <a:spcPct val="90000"/>
              </a:lnSpc>
            </a:pPr>
            <a:r>
              <a:rPr lang="en-US" sz="1700" dirty="0"/>
              <a:t>eight (8) players &amp; two (2) alternates</a:t>
            </a:r>
          </a:p>
          <a:p>
            <a:pPr marL="1645920" lvl="3" indent="-457200">
              <a:lnSpc>
                <a:spcPct val="90000"/>
              </a:lnSpc>
            </a:pPr>
            <a:r>
              <a:rPr lang="en-US" sz="1700" dirty="0"/>
              <a:t>TBD </a:t>
            </a:r>
            <a:r>
              <a:rPr lang="en-US" sz="1700" dirty="0" smtClean="0"/>
              <a:t>2018 </a:t>
            </a:r>
            <a:r>
              <a:rPr lang="en-US" sz="1700" dirty="0"/>
              <a:t>- </a:t>
            </a:r>
            <a:r>
              <a:rPr lang="en-US" sz="1700" dirty="0" smtClean="0"/>
              <a:t>TBD</a:t>
            </a:r>
            <a:endParaRPr lang="en-US" sz="1700" dirty="0"/>
          </a:p>
          <a:p>
            <a:pPr marL="1371600" lvl="2" indent="-457200" eaLnBrk="1" hangingPunct="1">
              <a:lnSpc>
                <a:spcPct val="90000"/>
              </a:lnSpc>
            </a:pPr>
            <a:endParaRPr lang="en-US" sz="1800" dirty="0" smtClean="0">
              <a:solidFill>
                <a:srgbClr val="0070C0"/>
              </a:solidFill>
            </a:endParaRPr>
          </a:p>
          <a:p>
            <a:pPr marL="1371600" lvl="2" indent="-457200" eaLnBrk="1" hangingPunct="1">
              <a:lnSpc>
                <a:spcPct val="90000"/>
              </a:lnSpc>
            </a:pPr>
            <a:r>
              <a:rPr lang="en-US" sz="1800" dirty="0" smtClean="0">
                <a:solidFill>
                  <a:srgbClr val="0070C0"/>
                </a:solidFill>
              </a:rPr>
              <a:t>REGULAR </a:t>
            </a:r>
            <a:r>
              <a:rPr lang="en-US" sz="1800" dirty="0" smtClean="0"/>
              <a:t>- The Final Four</a:t>
            </a:r>
          </a:p>
          <a:p>
            <a:pPr marL="1645920" lvl="3" indent="-457200">
              <a:lnSpc>
                <a:spcPct val="90000"/>
              </a:lnSpc>
            </a:pPr>
            <a:r>
              <a:rPr lang="en-US" sz="1700" dirty="0" smtClean="0"/>
              <a:t>twelve (12) players &amp; two (2) alternates</a:t>
            </a:r>
          </a:p>
          <a:p>
            <a:pPr marL="1645920" lvl="3" indent="-457200">
              <a:lnSpc>
                <a:spcPct val="90000"/>
              </a:lnSpc>
            </a:pPr>
            <a:r>
              <a:rPr lang="en-US" sz="1700" dirty="0" smtClean="0"/>
              <a:t>Nov 10/11, 2018 - </a:t>
            </a:r>
            <a:r>
              <a:rPr lang="en-US" sz="1800" dirty="0" smtClean="0"/>
              <a:t>Pinehurst </a:t>
            </a:r>
            <a:r>
              <a:rPr lang="en-US" sz="1800" dirty="0"/>
              <a:t>Country Club (#5)</a:t>
            </a:r>
            <a:endParaRPr lang="en-US" sz="1800" dirty="0" smtClean="0">
              <a:solidFill>
                <a:srgbClr val="FF0000"/>
              </a:solidFill>
            </a:endParaRPr>
          </a:p>
          <a:p>
            <a:pPr marL="1645920" lvl="3" indent="-457200">
              <a:lnSpc>
                <a:spcPct val="90000"/>
              </a:lnSpc>
            </a:pPr>
            <a:endParaRPr lang="en-US" sz="1700" dirty="0" smtClean="0"/>
          </a:p>
          <a:p>
            <a:pPr marL="1371600" lvl="2" indent="-457200" eaLnBrk="1" hangingPunct="1">
              <a:lnSpc>
                <a:spcPct val="90000"/>
              </a:lnSpc>
            </a:pPr>
            <a:endParaRPr lang="en-US" sz="1800" dirty="0" smtClean="0"/>
          </a:p>
          <a:p>
            <a:pPr marL="1371600" lvl="2" indent="-457200" eaLnBrk="1" hangingPunct="1">
              <a:lnSpc>
                <a:spcPct val="90000"/>
              </a:lnSpc>
            </a:pPr>
            <a:endParaRPr lang="en-US" sz="1800" dirty="0" smtClean="0">
              <a:solidFill>
                <a:srgbClr val="FF3300"/>
              </a:solidFill>
            </a:endParaRPr>
          </a:p>
          <a:p>
            <a:pPr marL="990600" lvl="1" indent="-533400" eaLnBrk="1" hangingPunct="1">
              <a:lnSpc>
                <a:spcPct val="90000"/>
              </a:lnSpc>
            </a:pPr>
            <a:endParaRPr lang="en-US" sz="2400" dirty="0" smtClean="0">
              <a:solidFill>
                <a:srgbClr val="FF3300"/>
              </a:solidFill>
            </a:endParaRPr>
          </a:p>
        </p:txBody>
      </p:sp>
      <p:sp>
        <p:nvSpPr>
          <p:cNvPr id="61442" name="Text Box 3"/>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1444"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74638"/>
            <a:ext cx="8229600" cy="411162"/>
          </a:xfrm>
        </p:spPr>
        <p:txBody>
          <a:bodyPr>
            <a:normAutofit fontScale="90000"/>
          </a:bodyPr>
          <a:lstStyle/>
          <a:p>
            <a:r>
              <a:rPr lang="en-US" sz="2000" b="1" u="sng" dirty="0" smtClean="0"/>
              <a:t>- Captains Checklist -</a:t>
            </a:r>
            <a:r>
              <a:rPr lang="en-US" sz="4000" dirty="0" smtClean="0"/>
              <a:t> </a:t>
            </a:r>
          </a:p>
        </p:txBody>
      </p:sp>
      <p:sp>
        <p:nvSpPr>
          <p:cNvPr id="121859" name="Rectangle 3"/>
          <p:cNvSpPr>
            <a:spLocks noGrp="1" noChangeArrowheads="1"/>
          </p:cNvSpPr>
          <p:nvPr>
            <p:ph idx="1"/>
          </p:nvPr>
        </p:nvSpPr>
        <p:spPr>
          <a:xfrm>
            <a:off x="457200" y="838200"/>
            <a:ext cx="8229600" cy="5715000"/>
          </a:xfrm>
        </p:spPr>
        <p:txBody>
          <a:bodyPr/>
          <a:lstStyle/>
          <a:p>
            <a:pPr algn="ctr">
              <a:lnSpc>
                <a:spcPct val="90000"/>
              </a:lnSpc>
              <a:buFontTx/>
              <a:buNone/>
            </a:pPr>
            <a:r>
              <a:rPr lang="en-US" sz="2400" b="1" u="sng" dirty="0" smtClean="0"/>
              <a:t>BEFORE SEASON BEGINS</a:t>
            </a:r>
            <a:endParaRPr lang="en-US" sz="2400" dirty="0" smtClean="0"/>
          </a:p>
          <a:p>
            <a:pPr>
              <a:lnSpc>
                <a:spcPct val="90000"/>
              </a:lnSpc>
            </a:pPr>
            <a:endParaRPr lang="en-US" sz="1000" dirty="0" smtClean="0"/>
          </a:p>
          <a:p>
            <a:pPr>
              <a:lnSpc>
                <a:spcPct val="90000"/>
              </a:lnSpc>
            </a:pPr>
            <a:r>
              <a:rPr lang="en-US" sz="2400" dirty="0" smtClean="0"/>
              <a:t>Submit Team entry (include other confirmed Pod teams)</a:t>
            </a:r>
          </a:p>
          <a:p>
            <a:pPr>
              <a:lnSpc>
                <a:spcPct val="90000"/>
              </a:lnSpc>
            </a:pPr>
            <a:endParaRPr lang="en-US" sz="1200" dirty="0"/>
          </a:p>
          <a:p>
            <a:pPr>
              <a:lnSpc>
                <a:spcPct val="90000"/>
              </a:lnSpc>
            </a:pPr>
            <a:r>
              <a:rPr lang="en-US" sz="2400" dirty="0" smtClean="0"/>
              <a:t>Attend Captains Meeting</a:t>
            </a:r>
          </a:p>
          <a:p>
            <a:pPr>
              <a:lnSpc>
                <a:spcPct val="90000"/>
              </a:lnSpc>
            </a:pPr>
            <a:endParaRPr lang="en-US" sz="1200" dirty="0" smtClean="0"/>
          </a:p>
          <a:p>
            <a:pPr>
              <a:lnSpc>
                <a:spcPct val="90000"/>
              </a:lnSpc>
            </a:pPr>
            <a:r>
              <a:rPr lang="en-US" sz="2400" dirty="0" smtClean="0"/>
              <a:t>Meet with Pod Captains to:</a:t>
            </a:r>
          </a:p>
          <a:p>
            <a:pPr lvl="1">
              <a:lnSpc>
                <a:spcPct val="90000"/>
              </a:lnSpc>
            </a:pPr>
            <a:r>
              <a:rPr lang="en-US" sz="2000" dirty="0" smtClean="0"/>
              <a:t>Set regular season schedules</a:t>
            </a:r>
          </a:p>
          <a:p>
            <a:pPr lvl="1">
              <a:lnSpc>
                <a:spcPct val="90000"/>
              </a:lnSpc>
            </a:pPr>
            <a:r>
              <a:rPr lang="en-US" sz="2000" dirty="0" smtClean="0"/>
              <a:t>Coordinate social plans &amp; cart fees</a:t>
            </a:r>
          </a:p>
          <a:p>
            <a:pPr>
              <a:lnSpc>
                <a:spcPct val="90000"/>
              </a:lnSpc>
            </a:pPr>
            <a:endParaRPr lang="en-US" sz="1200" dirty="0" smtClean="0"/>
          </a:p>
          <a:p>
            <a:pPr>
              <a:lnSpc>
                <a:spcPct val="90000"/>
              </a:lnSpc>
            </a:pPr>
            <a:r>
              <a:rPr lang="en-US" sz="2400" dirty="0" smtClean="0"/>
              <a:t>Secure TPP logon ID and password to;</a:t>
            </a:r>
          </a:p>
          <a:p>
            <a:pPr lvl="1">
              <a:lnSpc>
                <a:spcPct val="90000"/>
              </a:lnSpc>
            </a:pPr>
            <a:r>
              <a:rPr lang="en-US" sz="2000" dirty="0" smtClean="0"/>
              <a:t>Set-up team &amp; match rosters on TPP </a:t>
            </a:r>
          </a:p>
          <a:p>
            <a:pPr lvl="1">
              <a:lnSpc>
                <a:spcPct val="90000"/>
              </a:lnSpc>
            </a:pPr>
            <a:r>
              <a:rPr lang="en-US" sz="2000" dirty="0" smtClean="0"/>
              <a:t>Set regular season match dates on TPP</a:t>
            </a:r>
          </a:p>
          <a:p>
            <a:pPr lvl="1">
              <a:lnSpc>
                <a:spcPct val="90000"/>
              </a:lnSpc>
            </a:pPr>
            <a:r>
              <a:rPr lang="en-US" sz="2000" dirty="0" smtClean="0"/>
              <a:t>Set tees used for home matches on TPP</a:t>
            </a:r>
          </a:p>
          <a:p>
            <a:pPr lvl="3">
              <a:lnSpc>
                <a:spcPct val="90000"/>
              </a:lnSpc>
            </a:pPr>
            <a:endParaRPr lang="en-US" sz="1600" dirty="0" smtClean="0"/>
          </a:p>
          <a:p>
            <a:pPr>
              <a:lnSpc>
                <a:spcPct val="90000"/>
              </a:lnSpc>
            </a:pPr>
            <a:r>
              <a:rPr lang="en-US" sz="2400" dirty="0" smtClean="0"/>
              <a:t>Hold team meeting to review: format, match play rules, schedule, etc.</a:t>
            </a:r>
            <a:endParaRPr lang="en-US" sz="2400" b="1" u="sng"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185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autoUpdateAnimBg="0"/>
      <p:bldP spid="12185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74638"/>
            <a:ext cx="8229600" cy="411162"/>
          </a:xfrm>
        </p:spPr>
        <p:txBody>
          <a:bodyPr>
            <a:normAutofit fontScale="90000"/>
          </a:bodyPr>
          <a:lstStyle/>
          <a:p>
            <a:r>
              <a:rPr lang="en-US" sz="2000" b="1" u="sng" smtClean="0"/>
              <a:t>- Captains Checklist -</a:t>
            </a:r>
            <a:r>
              <a:rPr lang="en-US" sz="4000" smtClean="0"/>
              <a:t> </a:t>
            </a:r>
          </a:p>
        </p:txBody>
      </p:sp>
      <p:sp>
        <p:nvSpPr>
          <p:cNvPr id="122883" name="Rectangle 3"/>
          <p:cNvSpPr>
            <a:spLocks noGrp="1" noChangeArrowheads="1"/>
          </p:cNvSpPr>
          <p:nvPr>
            <p:ph idx="1"/>
          </p:nvPr>
        </p:nvSpPr>
        <p:spPr>
          <a:xfrm>
            <a:off x="457200" y="838200"/>
            <a:ext cx="8229600" cy="5562600"/>
          </a:xfrm>
        </p:spPr>
        <p:txBody>
          <a:bodyPr/>
          <a:lstStyle/>
          <a:p>
            <a:pPr algn="ctr">
              <a:lnSpc>
                <a:spcPct val="80000"/>
              </a:lnSpc>
              <a:buFontTx/>
              <a:buNone/>
            </a:pPr>
            <a:r>
              <a:rPr lang="en-US" sz="1800" b="1" u="sng" dirty="0" smtClean="0"/>
              <a:t>BEFORE EVERY MATCH</a:t>
            </a:r>
            <a:endParaRPr lang="en-US" sz="1800" b="1" i="1" u="sng" dirty="0" smtClean="0"/>
          </a:p>
          <a:p>
            <a:pPr>
              <a:lnSpc>
                <a:spcPct val="80000"/>
              </a:lnSpc>
            </a:pPr>
            <a:endParaRPr lang="en-US" sz="1800" b="1" i="1" u="sng" dirty="0" smtClean="0"/>
          </a:p>
          <a:p>
            <a:pPr>
              <a:lnSpc>
                <a:spcPct val="80000"/>
              </a:lnSpc>
            </a:pPr>
            <a:r>
              <a:rPr lang="en-US" sz="1800" b="1" i="1" u="sng" dirty="0" smtClean="0"/>
              <a:t>1 Week Prior to a Match;</a:t>
            </a:r>
            <a:endParaRPr lang="en-US" sz="1800" dirty="0" smtClean="0"/>
          </a:p>
          <a:p>
            <a:pPr>
              <a:lnSpc>
                <a:spcPct val="80000"/>
              </a:lnSpc>
            </a:pPr>
            <a:r>
              <a:rPr lang="en-US" sz="1800" dirty="0" smtClean="0"/>
              <a:t>Confirm match schedule </a:t>
            </a:r>
            <a:r>
              <a:rPr lang="en-US" sz="1400" b="1" dirty="0" smtClean="0"/>
              <a:t>(NOTE: If  re-scheduled, edit in TPP)</a:t>
            </a:r>
          </a:p>
          <a:p>
            <a:pPr>
              <a:lnSpc>
                <a:spcPct val="80000"/>
              </a:lnSpc>
            </a:pPr>
            <a:r>
              <a:rPr lang="en-US" sz="1800" dirty="0" smtClean="0"/>
              <a:t>Prepare a 12 man team match roster in TPP </a:t>
            </a:r>
            <a:r>
              <a:rPr lang="en-US" sz="1800" i="1" dirty="0" smtClean="0">
                <a:solidFill>
                  <a:srgbClr val="FF0000"/>
                </a:solidFill>
              </a:rPr>
              <a:t>(48 hours prior to a match)</a:t>
            </a:r>
            <a:endParaRPr lang="en-US" sz="1800" dirty="0" smtClean="0"/>
          </a:p>
          <a:p>
            <a:pPr lvl="1">
              <a:lnSpc>
                <a:spcPct val="80000"/>
              </a:lnSpc>
            </a:pPr>
            <a:r>
              <a:rPr lang="en-US" sz="1600" dirty="0" smtClean="0"/>
              <a:t>List players in correct handicap order (refer to Rule 9.F)</a:t>
            </a:r>
          </a:p>
          <a:p>
            <a:pPr lvl="1">
              <a:lnSpc>
                <a:spcPct val="80000"/>
              </a:lnSpc>
            </a:pPr>
            <a:r>
              <a:rPr lang="en-US" sz="1600" dirty="0" smtClean="0"/>
              <a:t>Exchange Rosters (via TPP generated email)</a:t>
            </a:r>
          </a:p>
          <a:p>
            <a:pPr>
              <a:lnSpc>
                <a:spcPct val="80000"/>
              </a:lnSpc>
            </a:pPr>
            <a:r>
              <a:rPr lang="en-US" sz="1800" dirty="0" smtClean="0"/>
              <a:t>Verify opposing team’s lineup (eligibility, correct order, etc.)</a:t>
            </a:r>
          </a:p>
          <a:p>
            <a:pPr>
              <a:lnSpc>
                <a:spcPct val="80000"/>
              </a:lnSpc>
            </a:pPr>
            <a:r>
              <a:rPr lang="en-US" sz="1800" dirty="0" smtClean="0"/>
              <a:t>Contact opposing captain with questions/inquiries</a:t>
            </a:r>
          </a:p>
          <a:p>
            <a:pPr lvl="1">
              <a:lnSpc>
                <a:spcPct val="80000"/>
              </a:lnSpc>
            </a:pPr>
            <a:r>
              <a:rPr lang="en-US" sz="1600" dirty="0" smtClean="0"/>
              <a:t>If necessary, notify CGA Interclub Administrator with questions for resolution</a:t>
            </a:r>
            <a:endParaRPr lang="en-US" sz="1600" b="1" i="1" u="sng" dirty="0" smtClean="0"/>
          </a:p>
          <a:p>
            <a:pPr>
              <a:lnSpc>
                <a:spcPct val="80000"/>
              </a:lnSpc>
            </a:pPr>
            <a:endParaRPr lang="en-US" sz="1800" b="1" i="1" u="sng" dirty="0" smtClean="0"/>
          </a:p>
          <a:p>
            <a:pPr>
              <a:lnSpc>
                <a:spcPct val="80000"/>
              </a:lnSpc>
            </a:pPr>
            <a:r>
              <a:rPr lang="en-US" sz="1800" b="1" i="1" u="sng" dirty="0" smtClean="0"/>
              <a:t>1 or 2 Days Prior to the Match, the Host Captain should;</a:t>
            </a:r>
            <a:endParaRPr lang="en-US" sz="1800" dirty="0" smtClean="0"/>
          </a:p>
          <a:p>
            <a:pPr>
              <a:lnSpc>
                <a:spcPct val="80000"/>
              </a:lnSpc>
            </a:pPr>
            <a:r>
              <a:rPr lang="en-US" sz="1800" dirty="0" smtClean="0"/>
              <a:t>Coordinate all activities with the host pro:</a:t>
            </a:r>
          </a:p>
          <a:p>
            <a:pPr lvl="1">
              <a:lnSpc>
                <a:spcPct val="80000"/>
              </a:lnSpc>
            </a:pPr>
            <a:r>
              <a:rPr lang="en-US" sz="1600" dirty="0" smtClean="0"/>
              <a:t>Discuss local rules </a:t>
            </a:r>
            <a:r>
              <a:rPr lang="en-US" sz="1400" dirty="0" smtClean="0"/>
              <a:t>(document &amp; prepare hard copies per group for both teams)</a:t>
            </a:r>
          </a:p>
          <a:p>
            <a:pPr lvl="1">
              <a:lnSpc>
                <a:spcPct val="80000"/>
              </a:lnSpc>
            </a:pPr>
            <a:r>
              <a:rPr lang="en-US" sz="1600" dirty="0" smtClean="0"/>
              <a:t>Ensure tees for the competition have been or will be set correctly</a:t>
            </a:r>
          </a:p>
          <a:p>
            <a:pPr lvl="1">
              <a:lnSpc>
                <a:spcPct val="80000"/>
              </a:lnSpc>
            </a:pPr>
            <a:r>
              <a:rPr lang="en-US" sz="1600" dirty="0" smtClean="0"/>
              <a:t>Discuss social activities (if any) following play</a:t>
            </a:r>
          </a:p>
          <a:p>
            <a:pPr lvl="1">
              <a:lnSpc>
                <a:spcPct val="80000"/>
              </a:lnSpc>
            </a:pPr>
            <a:r>
              <a:rPr lang="en-US" sz="1600" dirty="0" smtClean="0"/>
              <a:t>Provide staff with pairings for scoreboard and (optional) cart signs</a:t>
            </a:r>
          </a:p>
          <a:p>
            <a:pPr>
              <a:lnSpc>
                <a:spcPct val="80000"/>
              </a:lnSpc>
            </a:pPr>
            <a:r>
              <a:rPr lang="en-US" sz="1800" dirty="0" smtClean="0"/>
              <a:t>Generate scorecards for each foursome </a:t>
            </a:r>
          </a:p>
          <a:p>
            <a:pPr lvl="1">
              <a:lnSpc>
                <a:spcPct val="80000"/>
              </a:lnSpc>
            </a:pPr>
            <a:r>
              <a:rPr lang="en-US" sz="1600" dirty="0" smtClean="0"/>
              <a:t>Four-Ball format (play off the low handicap) </a:t>
            </a:r>
          </a:p>
          <a:p>
            <a:pPr lvl="1">
              <a:lnSpc>
                <a:spcPct val="80000"/>
              </a:lnSpc>
            </a:pPr>
            <a:r>
              <a:rPr lang="en-US" sz="1600" dirty="0" smtClean="0"/>
              <a:t>Make two sets (one for each cart)</a:t>
            </a:r>
            <a:endParaRPr lang="en-US" sz="1600" b="1" u="sng"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288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2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utoUpdateAnimBg="0"/>
      <p:bldP spid="12288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411162"/>
          </a:xfrm>
        </p:spPr>
        <p:txBody>
          <a:bodyPr>
            <a:normAutofit fontScale="90000"/>
          </a:bodyPr>
          <a:lstStyle/>
          <a:p>
            <a:r>
              <a:rPr lang="en-US" sz="2000" b="1" u="sng" smtClean="0"/>
              <a:t>- Captains Checklist -</a:t>
            </a:r>
            <a:r>
              <a:rPr lang="en-US" sz="4000" smtClean="0"/>
              <a:t> </a:t>
            </a:r>
          </a:p>
        </p:txBody>
      </p:sp>
      <p:sp>
        <p:nvSpPr>
          <p:cNvPr id="123907" name="Rectangle 3"/>
          <p:cNvSpPr>
            <a:spLocks noGrp="1" noChangeArrowheads="1"/>
          </p:cNvSpPr>
          <p:nvPr>
            <p:ph idx="1"/>
          </p:nvPr>
        </p:nvSpPr>
        <p:spPr>
          <a:xfrm>
            <a:off x="457200" y="838200"/>
            <a:ext cx="8229600" cy="5638800"/>
          </a:xfrm>
        </p:spPr>
        <p:txBody>
          <a:bodyPr/>
          <a:lstStyle/>
          <a:p>
            <a:pPr algn="ctr">
              <a:lnSpc>
                <a:spcPct val="90000"/>
              </a:lnSpc>
              <a:buFontTx/>
              <a:buNone/>
            </a:pPr>
            <a:r>
              <a:rPr lang="en-US" sz="2800" b="1" u="sng" dirty="0" smtClean="0"/>
              <a:t>DAY OF MATCH</a:t>
            </a:r>
            <a:endParaRPr lang="en-US" sz="2800" dirty="0" smtClean="0"/>
          </a:p>
          <a:p>
            <a:pPr>
              <a:lnSpc>
                <a:spcPct val="90000"/>
              </a:lnSpc>
            </a:pPr>
            <a:r>
              <a:rPr lang="en-US" sz="2400" dirty="0" smtClean="0"/>
              <a:t>Captains re-confirm rosters</a:t>
            </a:r>
          </a:p>
          <a:p>
            <a:pPr>
              <a:lnSpc>
                <a:spcPct val="90000"/>
              </a:lnSpc>
            </a:pPr>
            <a:r>
              <a:rPr lang="en-US" sz="2400" dirty="0" smtClean="0"/>
              <a:t>Adjust lineups / scorecards accordingly</a:t>
            </a:r>
            <a:endParaRPr lang="en-US" sz="2400" b="1" dirty="0" smtClean="0"/>
          </a:p>
          <a:p>
            <a:pPr>
              <a:lnSpc>
                <a:spcPct val="90000"/>
              </a:lnSpc>
            </a:pPr>
            <a:r>
              <a:rPr lang="en-US" sz="2400" dirty="0" smtClean="0"/>
              <a:t>Communicate local rules</a:t>
            </a:r>
          </a:p>
          <a:p>
            <a:pPr lvl="1">
              <a:lnSpc>
                <a:spcPct val="90000"/>
              </a:lnSpc>
            </a:pPr>
            <a:r>
              <a:rPr lang="en-US" sz="2000" dirty="0" smtClean="0"/>
              <a:t>(i.e., playing the ball down, tees, GUR, etc.)</a:t>
            </a:r>
          </a:p>
          <a:p>
            <a:pPr lvl="1">
              <a:lnSpc>
                <a:spcPct val="90000"/>
              </a:lnSpc>
            </a:pPr>
            <a:r>
              <a:rPr lang="en-US" sz="2000" dirty="0" smtClean="0"/>
              <a:t>to ALL players</a:t>
            </a:r>
          </a:p>
          <a:p>
            <a:pPr lvl="1">
              <a:lnSpc>
                <a:spcPct val="90000"/>
              </a:lnSpc>
            </a:pPr>
            <a:r>
              <a:rPr lang="en-US" sz="2000" dirty="0" smtClean="0"/>
              <a:t>remind players to post hole by hole (ESC) scores</a:t>
            </a:r>
          </a:p>
          <a:p>
            <a:pPr lvl="1">
              <a:lnSpc>
                <a:spcPct val="90000"/>
              </a:lnSpc>
            </a:pPr>
            <a:r>
              <a:rPr lang="en-US" sz="2000" dirty="0"/>
              <a:t>r</a:t>
            </a:r>
            <a:r>
              <a:rPr lang="en-US" sz="2000" dirty="0" smtClean="0"/>
              <a:t>emind players to return scorecards for posting</a:t>
            </a:r>
          </a:p>
          <a:p>
            <a:pPr lvl="1">
              <a:lnSpc>
                <a:spcPct val="90000"/>
              </a:lnSpc>
            </a:pPr>
            <a:endParaRPr lang="en-US" sz="2000" b="1" u="sng" dirty="0" smtClean="0"/>
          </a:p>
          <a:p>
            <a:pPr>
              <a:lnSpc>
                <a:spcPct val="90000"/>
              </a:lnSpc>
            </a:pPr>
            <a:r>
              <a:rPr lang="en-US" sz="2400" dirty="0" smtClean="0">
                <a:solidFill>
                  <a:srgbClr val="FF3300"/>
                </a:solidFill>
              </a:rPr>
              <a:t>NOTE: CLAIMS regarding HANDICAPS and PLAYER ELIGIBILITY MUST BE MADE PRIOR to the PLAYER TEEING OFF. ONCE a MATCH has STARTED, HANDICAP and/or ELIGIBILITY CLAIMS are INVALID UNLESS a PLAYER knowingly begins the MATCH with INCORRECT INFORMATION (USGA Rule 6-2a/5).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390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utoUpdateAnimBg="0"/>
      <p:bldP spid="123907"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8"/>
            <a:ext cx="8229600" cy="411162"/>
          </a:xfrm>
        </p:spPr>
        <p:txBody>
          <a:bodyPr>
            <a:normAutofit fontScale="90000"/>
          </a:bodyPr>
          <a:lstStyle/>
          <a:p>
            <a:r>
              <a:rPr lang="en-US" sz="2000" b="1" u="sng" smtClean="0"/>
              <a:t>- Captains Checklist -</a:t>
            </a:r>
            <a:r>
              <a:rPr lang="en-US" sz="4000" smtClean="0"/>
              <a:t> </a:t>
            </a:r>
          </a:p>
        </p:txBody>
      </p:sp>
      <p:sp>
        <p:nvSpPr>
          <p:cNvPr id="124931" name="Rectangle 3"/>
          <p:cNvSpPr>
            <a:spLocks noGrp="1" noChangeArrowheads="1"/>
          </p:cNvSpPr>
          <p:nvPr>
            <p:ph idx="1"/>
          </p:nvPr>
        </p:nvSpPr>
        <p:spPr>
          <a:xfrm>
            <a:off x="457200" y="838200"/>
            <a:ext cx="8534400" cy="5410200"/>
          </a:xfrm>
        </p:spPr>
        <p:txBody>
          <a:bodyPr/>
          <a:lstStyle/>
          <a:p>
            <a:pPr>
              <a:buFontTx/>
              <a:buNone/>
            </a:pPr>
            <a:endParaRPr lang="en-US" b="1" u="sng" dirty="0" smtClean="0"/>
          </a:p>
          <a:p>
            <a:r>
              <a:rPr lang="en-US" sz="2800" b="1" u="sng" dirty="0" smtClean="0"/>
              <a:t>FOLLOWING EACH MATCH </a:t>
            </a:r>
            <a:r>
              <a:rPr lang="en-US" sz="2400" b="1" u="sng" dirty="0" smtClean="0"/>
              <a:t>(Host Captain)</a:t>
            </a:r>
            <a:r>
              <a:rPr lang="en-US" sz="2800" b="1" u="sng" dirty="0" smtClean="0"/>
              <a:t>:</a:t>
            </a:r>
            <a:endParaRPr lang="en-US" sz="2800" dirty="0" smtClean="0"/>
          </a:p>
          <a:p>
            <a:pPr lvl="1"/>
            <a:endParaRPr lang="en-US" sz="2400" dirty="0" smtClean="0"/>
          </a:p>
          <a:p>
            <a:pPr lvl="1"/>
            <a:r>
              <a:rPr lang="en-US" sz="2400" dirty="0" smtClean="0"/>
              <a:t>collect scorecards</a:t>
            </a:r>
          </a:p>
          <a:p>
            <a:pPr lvl="1"/>
            <a:endParaRPr lang="en-US" sz="2400" dirty="0" smtClean="0"/>
          </a:p>
          <a:p>
            <a:pPr lvl="1"/>
            <a:r>
              <a:rPr lang="en-US" sz="2400" b="1" dirty="0" smtClean="0">
                <a:solidFill>
                  <a:srgbClr val="FF3300"/>
                </a:solidFill>
              </a:rPr>
              <a:t>verify each players adjusted gross score</a:t>
            </a:r>
            <a:r>
              <a:rPr lang="en-US" sz="2400" dirty="0" smtClean="0"/>
              <a:t> </a:t>
            </a:r>
          </a:p>
          <a:p>
            <a:pPr lvl="1"/>
            <a:endParaRPr lang="en-US" sz="2400" dirty="0" smtClean="0"/>
          </a:p>
          <a:p>
            <a:pPr lvl="1"/>
            <a:r>
              <a:rPr lang="en-US" sz="2400" dirty="0" smtClean="0"/>
              <a:t>submit match results and players ESC gross score in TPP (Scores will post automatically)</a:t>
            </a:r>
          </a:p>
          <a:p>
            <a:pPr lvl="1"/>
            <a:endParaRPr lang="en-US" sz="2400" dirty="0" smtClean="0"/>
          </a:p>
          <a:p>
            <a:pPr lvl="1"/>
            <a:r>
              <a:rPr lang="en-US" sz="2400" dirty="0" smtClean="0"/>
              <a:t>Retain scorecards for 1 week</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4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idx="1"/>
          </p:nvPr>
        </p:nvSpPr>
        <p:spPr>
          <a:xfrm>
            <a:off x="304800" y="1447800"/>
            <a:ext cx="8534400" cy="4525963"/>
          </a:xfrm>
        </p:spPr>
        <p:txBody>
          <a:bodyPr>
            <a:normAutofit fontScale="85000" lnSpcReduction="20000"/>
          </a:bodyPr>
          <a:lstStyle/>
          <a:p>
            <a:pPr algn="ctr">
              <a:buClr>
                <a:srgbClr val="0BD0D9"/>
              </a:buClr>
              <a:buNone/>
              <a:defRPr/>
            </a:pPr>
            <a:r>
              <a:rPr lang="en-US" sz="6600" b="1" i="1" kern="1200" dirty="0" smtClean="0">
                <a:solidFill>
                  <a:prstClr val="black"/>
                </a:solidFill>
                <a:effectLst>
                  <a:outerShdw blurRad="38100" dist="38100" dir="2700000" algn="tl">
                    <a:srgbClr val="C0C0C0"/>
                  </a:outerShdw>
                </a:effectLst>
                <a:latin typeface="Constantia"/>
              </a:rPr>
              <a:t>21</a:t>
            </a:r>
            <a:r>
              <a:rPr lang="en-US" sz="6600" b="1" i="1" kern="1200" baseline="30000" dirty="0" smtClean="0">
                <a:solidFill>
                  <a:prstClr val="black"/>
                </a:solidFill>
                <a:effectLst>
                  <a:outerShdw blurRad="38100" dist="38100" dir="2700000" algn="tl">
                    <a:srgbClr val="C0C0C0"/>
                  </a:outerShdw>
                </a:effectLst>
                <a:latin typeface="Constantia"/>
              </a:rPr>
              <a:t>st</a:t>
            </a:r>
            <a:r>
              <a:rPr lang="en-US" sz="6600" b="1" i="1" kern="1200" dirty="0" smtClean="0">
                <a:solidFill>
                  <a:prstClr val="black"/>
                </a:solidFill>
                <a:effectLst>
                  <a:outerShdw blurRad="38100" dist="38100" dir="2700000" algn="tl">
                    <a:srgbClr val="C0C0C0"/>
                  </a:outerShdw>
                </a:effectLst>
                <a:latin typeface="Constantia"/>
              </a:rPr>
              <a:t> Season </a:t>
            </a:r>
            <a:r>
              <a:rPr lang="en-US" sz="6000" b="1" i="1" kern="1200" dirty="0" smtClean="0">
                <a:solidFill>
                  <a:prstClr val="black"/>
                </a:solidFill>
                <a:effectLst>
                  <a:outerShdw blurRad="38100" dist="38100" dir="2700000" algn="tl">
                    <a:srgbClr val="C0C0C0"/>
                  </a:outerShdw>
                </a:effectLst>
                <a:latin typeface="Constantia"/>
              </a:rPr>
              <a:t>(</a:t>
            </a:r>
            <a:r>
              <a:rPr lang="en-US" sz="6000" b="1" i="1" kern="1200" dirty="0" smtClean="0">
                <a:solidFill>
                  <a:srgbClr val="0070C0"/>
                </a:solidFill>
                <a:effectLst>
                  <a:outerShdw blurRad="38100" dist="38100" dir="2700000" algn="tl">
                    <a:srgbClr val="C0C0C0"/>
                  </a:outerShdw>
                </a:effectLst>
                <a:latin typeface="Constantia"/>
              </a:rPr>
              <a:t>Regular</a:t>
            </a:r>
            <a:r>
              <a:rPr lang="en-US" sz="6000" b="1" i="1" dirty="0">
                <a:solidFill>
                  <a:prstClr val="black"/>
                </a:solidFill>
                <a:effectLst>
                  <a:outerShdw blurRad="38100" dist="38100" dir="2700000" algn="tl">
                    <a:srgbClr val="C0C0C0"/>
                  </a:outerShdw>
                </a:effectLst>
              </a:rPr>
              <a:t>) Competition</a:t>
            </a:r>
          </a:p>
          <a:p>
            <a:pPr marL="274320" lvl="0" indent="-274320" algn="ctr" eaLnBrk="1" fontAlgn="auto" hangingPunct="1">
              <a:spcAft>
                <a:spcPts val="0"/>
              </a:spcAft>
              <a:buClr>
                <a:srgbClr val="0BD0D9"/>
              </a:buClr>
              <a:buSzPct val="95000"/>
              <a:buNone/>
              <a:defRPr/>
            </a:pPr>
            <a:endParaRPr lang="en-US" sz="6000" b="1" i="1" kern="1200" dirty="0">
              <a:solidFill>
                <a:prstClr val="black"/>
              </a:solidFill>
              <a:effectLst>
                <a:outerShdw blurRad="38100" dist="38100" dir="2700000" algn="tl">
                  <a:srgbClr val="C0C0C0"/>
                </a:outerShdw>
              </a:effectLst>
              <a:latin typeface="Constantia"/>
            </a:endParaRPr>
          </a:p>
          <a:p>
            <a:pPr marL="274320" lvl="0" indent="-274320" algn="ctr" eaLnBrk="1" fontAlgn="auto" hangingPunct="1">
              <a:spcAft>
                <a:spcPts val="0"/>
              </a:spcAft>
              <a:buClr>
                <a:srgbClr val="0BD0D9"/>
              </a:buClr>
              <a:buSzPct val="95000"/>
              <a:buNone/>
              <a:defRPr/>
            </a:pPr>
            <a:endParaRPr lang="en-US" sz="2400" b="1" i="1" kern="1200" dirty="0">
              <a:solidFill>
                <a:prstClr val="black"/>
              </a:solidFill>
              <a:effectLst>
                <a:outerShdw blurRad="38100" dist="38100" dir="2700000" algn="tl">
                  <a:srgbClr val="C0C0C0"/>
                </a:outerShdw>
              </a:effectLst>
              <a:latin typeface="Constantia"/>
            </a:endParaRPr>
          </a:p>
          <a:p>
            <a:pPr marL="274320" lvl="0" indent="-274320" algn="ctr" eaLnBrk="1" fontAlgn="auto" hangingPunct="1">
              <a:spcAft>
                <a:spcPts val="0"/>
              </a:spcAft>
              <a:buClr>
                <a:srgbClr val="0BD0D9"/>
              </a:buClr>
              <a:buSzPct val="95000"/>
              <a:buNone/>
              <a:defRPr/>
            </a:pPr>
            <a:r>
              <a:rPr lang="en-US" sz="6600" b="1" i="1" kern="1200" dirty="0" smtClean="0">
                <a:solidFill>
                  <a:prstClr val="black"/>
                </a:solidFill>
                <a:effectLst>
                  <a:outerShdw blurRad="38100" dist="38100" dir="2700000" algn="tl">
                    <a:srgbClr val="C0C0C0"/>
                  </a:outerShdw>
                </a:effectLst>
                <a:latin typeface="Constantia"/>
              </a:rPr>
              <a:t>3</a:t>
            </a:r>
            <a:r>
              <a:rPr lang="en-US" sz="6600" b="1" i="1" kern="1200" baseline="30000" dirty="0" smtClean="0">
                <a:solidFill>
                  <a:prstClr val="black"/>
                </a:solidFill>
                <a:effectLst>
                  <a:outerShdw blurRad="38100" dist="38100" dir="2700000" algn="tl">
                    <a:srgbClr val="C0C0C0"/>
                  </a:outerShdw>
                </a:effectLst>
                <a:latin typeface="Constantia"/>
              </a:rPr>
              <a:t>rd</a:t>
            </a:r>
            <a:r>
              <a:rPr lang="en-US" sz="6600" b="1" i="1" kern="1200" dirty="0" smtClean="0">
                <a:solidFill>
                  <a:prstClr val="black"/>
                </a:solidFill>
                <a:effectLst>
                  <a:outerShdw blurRad="38100" dist="38100" dir="2700000" algn="tl">
                    <a:srgbClr val="C0C0C0"/>
                  </a:outerShdw>
                </a:effectLst>
                <a:latin typeface="Constantia"/>
              </a:rPr>
              <a:t> Annual (</a:t>
            </a:r>
            <a:r>
              <a:rPr lang="en-US" sz="6600" b="1" i="1" kern="1200" dirty="0" smtClean="0">
                <a:solidFill>
                  <a:srgbClr val="FF0000"/>
                </a:solidFill>
                <a:effectLst>
                  <a:outerShdw blurRad="38100" dist="38100" dir="2700000" algn="tl">
                    <a:srgbClr val="C0C0C0"/>
                  </a:outerShdw>
                </a:effectLst>
                <a:latin typeface="Constantia"/>
              </a:rPr>
              <a:t>Senior</a:t>
            </a:r>
            <a:r>
              <a:rPr lang="en-US" sz="6600" b="1" i="1" kern="1200" dirty="0" smtClean="0">
                <a:solidFill>
                  <a:prstClr val="black"/>
                </a:solidFill>
                <a:effectLst>
                  <a:outerShdw blurRad="38100" dist="38100" dir="2700000" algn="tl">
                    <a:srgbClr val="C0C0C0"/>
                  </a:outerShdw>
                </a:effectLst>
                <a:latin typeface="Constantia"/>
              </a:rPr>
              <a:t>)</a:t>
            </a:r>
            <a:endParaRPr lang="en-US" sz="6600" b="1" i="1" kern="1200" dirty="0">
              <a:solidFill>
                <a:prstClr val="black"/>
              </a:solidFill>
              <a:effectLst>
                <a:outerShdw blurRad="38100" dist="38100" dir="2700000" algn="tl">
                  <a:srgbClr val="C0C0C0"/>
                </a:outerShdw>
              </a:effectLst>
              <a:latin typeface="Constantia"/>
            </a:endParaRPr>
          </a:p>
          <a:p>
            <a:pPr marL="274320" lvl="0" indent="-274320" algn="ctr" eaLnBrk="1" fontAlgn="auto" hangingPunct="1">
              <a:spcAft>
                <a:spcPts val="0"/>
              </a:spcAft>
              <a:buClr>
                <a:srgbClr val="0BD0D9"/>
              </a:buClr>
              <a:buSzPct val="95000"/>
              <a:buNone/>
              <a:defRPr/>
            </a:pPr>
            <a:r>
              <a:rPr lang="en-US" sz="6000" b="1" i="1" kern="1200" dirty="0" smtClean="0">
                <a:solidFill>
                  <a:prstClr val="black"/>
                </a:solidFill>
                <a:effectLst>
                  <a:outerShdw blurRad="38100" dist="38100" dir="2700000" algn="tl">
                    <a:srgbClr val="C0C0C0"/>
                  </a:outerShdw>
                </a:effectLst>
                <a:latin typeface="Constantia"/>
              </a:rPr>
              <a:t>Competition</a:t>
            </a:r>
            <a:endParaRPr lang="en-US" sz="6000" b="1" i="1" kern="1200" dirty="0">
              <a:solidFill>
                <a:prstClr val="black"/>
              </a:solidFill>
              <a:effectLst>
                <a:outerShdw blurRad="38100" dist="38100" dir="2700000" algn="tl">
                  <a:srgbClr val="C0C0C0"/>
                </a:outerShdw>
              </a:effectLst>
              <a:latin typeface="Constantia"/>
            </a:endParaRPr>
          </a:p>
        </p:txBody>
      </p:sp>
      <p:sp>
        <p:nvSpPr>
          <p:cNvPr id="16386" name="Text Box 7"/>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6387" name="Picture 14" descr="CGA NEW - Color"/>
          <p:cNvPicPr>
            <a:picLocks noChangeAspect="1" noChangeArrowheads="1"/>
          </p:cNvPicPr>
          <p:nvPr/>
        </p:nvPicPr>
        <p:blipFill>
          <a:blip r:embed="rId3"/>
          <a:srcRect/>
          <a:stretch>
            <a:fillRect/>
          </a:stretch>
        </p:blipFill>
        <p:spPr bwMode="auto">
          <a:xfrm>
            <a:off x="457200" y="381000"/>
            <a:ext cx="1066800" cy="1066800"/>
          </a:xfrm>
          <a:prstGeom prst="rect">
            <a:avLst/>
          </a:prstGeom>
          <a:noFill/>
          <a:ln w="9525">
            <a:noFill/>
            <a:miter lim="800000"/>
            <a:headEnd/>
            <a:tailEnd/>
          </a:ln>
        </p:spPr>
      </p:pic>
    </p:spTree>
    <p:extLst>
      <p:ext uri="{BB962C8B-B14F-4D97-AF65-F5344CB8AC3E}">
        <p14:creationId xmlns:p14="http://schemas.microsoft.com/office/powerpoint/2010/main" val="322613720"/>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idx="1"/>
          </p:nvPr>
        </p:nvSpPr>
        <p:spPr/>
        <p:txBody>
          <a:bodyPr/>
          <a:lstStyle/>
          <a:p>
            <a:pPr algn="ctr" eaLnBrk="1" hangingPunct="1">
              <a:buFontTx/>
              <a:buNone/>
              <a:defRPr/>
            </a:pPr>
            <a:r>
              <a:rPr lang="en-US" sz="40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Available Forms+ on the web:</a:t>
            </a:r>
          </a:p>
          <a:p>
            <a:pPr>
              <a:defRPr/>
            </a:pPr>
            <a:r>
              <a:rPr lang="en-US" sz="40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Regular Schedule worksheet</a:t>
            </a:r>
          </a:p>
          <a:p>
            <a:pPr>
              <a:defRPr/>
            </a:pPr>
            <a:r>
              <a:rPr lang="en-US" sz="40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Blank Scoreboard</a:t>
            </a:r>
          </a:p>
          <a:p>
            <a:pPr>
              <a:defRPr/>
            </a:pPr>
            <a:r>
              <a:rPr lang="en-US" sz="40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Sample Local Rules</a:t>
            </a:r>
          </a:p>
          <a:p>
            <a:pPr>
              <a:defRPr/>
            </a:pPr>
            <a:r>
              <a:rPr lang="en-US" sz="40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This presentation</a:t>
            </a:r>
          </a:p>
        </p:txBody>
      </p:sp>
      <p:sp>
        <p:nvSpPr>
          <p:cNvPr id="11571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571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dirty="0"/>
              <a:t>CGA Interclub Competition </a:t>
            </a:r>
            <a:r>
              <a:rPr lang="en-US" sz="3200" b="1" i="1" dirty="0" smtClean="0"/>
              <a:t>2018</a:t>
            </a:r>
            <a:endParaRPr lang="en-US" sz="3200" b="1" i="1" dirty="0"/>
          </a:p>
        </p:txBody>
      </p:sp>
      <p:pic>
        <p:nvPicPr>
          <p:cNvPr id="11571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28436496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8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idx="1"/>
          </p:nvPr>
        </p:nvSpPr>
        <p:spPr/>
        <p:txBody>
          <a:bodyPr/>
          <a:lstStyle/>
          <a:p>
            <a:pPr algn="ctr" eaLnBrk="1" hangingPunct="1">
              <a:buFontTx/>
              <a:buNone/>
              <a:defRPr/>
            </a:pPr>
            <a:r>
              <a:rPr lang="en-US" sz="4000" smtClean="0">
                <a:effectLst>
                  <a:outerShdw blurRad="38100" dist="38100" dir="2700000" algn="tl">
                    <a:srgbClr val="C0C0C0"/>
                  </a:outerShdw>
                </a:effectLst>
              </a:rPr>
              <a:t>Any questions?</a:t>
            </a:r>
          </a:p>
        </p:txBody>
      </p:sp>
      <p:sp>
        <p:nvSpPr>
          <p:cNvPr id="115714"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5715" name="Text Box 5"/>
          <p:cNvSpPr txBox="1">
            <a:spLocks noChangeArrowheads="1"/>
          </p:cNvSpPr>
          <p:nvPr/>
        </p:nvSpPr>
        <p:spPr bwMode="auto">
          <a:xfrm>
            <a:off x="2057400" y="381000"/>
            <a:ext cx="6629400" cy="584200"/>
          </a:xfrm>
          <a:prstGeom prst="rect">
            <a:avLst/>
          </a:prstGeom>
          <a:noFill/>
          <a:ln w="9525">
            <a:noFill/>
            <a:miter lim="800000"/>
            <a:headEnd/>
            <a:tailEnd/>
          </a:ln>
        </p:spPr>
        <p:txBody>
          <a:bodyPr>
            <a:spAutoFit/>
          </a:bodyPr>
          <a:lstStyle/>
          <a:p>
            <a:pPr algn="ctr" eaLnBrk="0" hangingPunct="0">
              <a:spcBef>
                <a:spcPct val="50000"/>
              </a:spcBef>
            </a:pPr>
            <a:r>
              <a:rPr lang="en-US" sz="3200" b="1" i="1" dirty="0"/>
              <a:t>CGA Interclub Competition </a:t>
            </a:r>
            <a:r>
              <a:rPr lang="en-US" sz="3200" b="1" i="1" dirty="0" smtClean="0"/>
              <a:t>2018</a:t>
            </a:r>
            <a:endParaRPr lang="en-US" sz="3200" b="1" i="1" dirty="0"/>
          </a:p>
        </p:txBody>
      </p:sp>
      <p:pic>
        <p:nvPicPr>
          <p:cNvPr id="115716"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15717" name="Picture 11" descr="MPj04395360000[1]"/>
          <p:cNvPicPr>
            <a:picLocks noChangeAspect="1" noChangeArrowheads="1"/>
          </p:cNvPicPr>
          <p:nvPr/>
        </p:nvPicPr>
        <p:blipFill>
          <a:blip r:embed="rId3"/>
          <a:srcRect/>
          <a:stretch>
            <a:fillRect/>
          </a:stretch>
        </p:blipFill>
        <p:spPr bwMode="auto">
          <a:xfrm>
            <a:off x="1524000" y="2514600"/>
            <a:ext cx="6400800" cy="3444875"/>
          </a:xfrm>
          <a:prstGeom prst="rect">
            <a:avLst/>
          </a:prstGeom>
          <a:noFill/>
          <a:ln w="9525">
            <a:noFill/>
            <a:miter lim="800000"/>
            <a:headEnd/>
            <a:tailEnd/>
          </a:ln>
        </p:spPr>
      </p:pic>
    </p:spTree>
    <p:extLst>
      <p:ext uri="{BB962C8B-B14F-4D97-AF65-F5344CB8AC3E}">
        <p14:creationId xmlns:p14="http://schemas.microsoft.com/office/powerpoint/2010/main" val="1807810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8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idx="1"/>
          </p:nvPr>
        </p:nvSpPr>
        <p:spPr>
          <a:xfrm>
            <a:off x="457200" y="1600200"/>
            <a:ext cx="8229600" cy="4876800"/>
          </a:xfrm>
        </p:spPr>
        <p:txBody>
          <a:bodyPr/>
          <a:lstStyle/>
          <a:p>
            <a:pPr marL="609600" indent="-609600" algn="ctr">
              <a:buFontTx/>
              <a:buNone/>
            </a:pPr>
            <a:r>
              <a:rPr lang="en-US" sz="6600" b="1" dirty="0" smtClean="0"/>
              <a:t>TPP</a:t>
            </a:r>
          </a:p>
          <a:p>
            <a:pPr marL="609600" indent="-609600" algn="ctr">
              <a:buFontTx/>
              <a:buNone/>
            </a:pPr>
            <a:r>
              <a:rPr lang="en-US" sz="6600" b="1" dirty="0" smtClean="0"/>
              <a:t>ADMINISTRATIVE</a:t>
            </a:r>
          </a:p>
          <a:p>
            <a:pPr marL="609600" indent="-609600" algn="ctr">
              <a:buFontTx/>
              <a:buNone/>
            </a:pPr>
            <a:r>
              <a:rPr lang="en-US" sz="6600" b="1" dirty="0" smtClean="0"/>
              <a:t>PROCEDURES</a:t>
            </a:r>
            <a:r>
              <a:rPr lang="en-US" sz="6600" dirty="0" smtClean="0"/>
              <a:t> </a:t>
            </a:r>
          </a:p>
          <a:p>
            <a:pPr marL="609600" indent="-609600">
              <a:buFontTx/>
              <a:buNone/>
            </a:pPr>
            <a:r>
              <a:rPr lang="en-US" sz="1400" dirty="0" smtClean="0"/>
              <a:t>  </a:t>
            </a:r>
          </a:p>
          <a:p>
            <a:pPr marL="609600" indent="-609600">
              <a:buFontTx/>
              <a:buNone/>
            </a:pPr>
            <a:endParaRPr lang="en-US" sz="2400" dirty="0" smtClean="0"/>
          </a:p>
          <a:p>
            <a:pPr marL="609600" indent="-609600">
              <a:buFontTx/>
              <a:buNone/>
            </a:pPr>
            <a:r>
              <a:rPr lang="en-US" sz="1400" b="1" dirty="0" smtClean="0"/>
              <a:t> </a:t>
            </a:r>
            <a:endParaRPr lang="en-US" sz="1400" dirty="0" smtClean="0"/>
          </a:p>
          <a:p>
            <a:pPr marL="609600" indent="-609600">
              <a:buFontTx/>
              <a:buNone/>
            </a:pPr>
            <a:endParaRPr lang="en-US" sz="1400" b="1" dirty="0" smtClean="0">
              <a:latin typeface="Times New Roman" pitchFamily="18" charset="0"/>
              <a:cs typeface="Times New Roman" pitchFamily="18" charset="0"/>
            </a:endParaRPr>
          </a:p>
        </p:txBody>
      </p:sp>
      <p:sp>
        <p:nvSpPr>
          <p:cNvPr id="6758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758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3662026057"/>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idx="1"/>
          </p:nvPr>
        </p:nvSpPr>
        <p:spPr>
          <a:xfrm>
            <a:off x="457200" y="1600200"/>
            <a:ext cx="8229600" cy="4876800"/>
          </a:xfrm>
        </p:spPr>
        <p:txBody>
          <a:bodyPr/>
          <a:lstStyle/>
          <a:p>
            <a:pPr marL="609600" indent="-609600">
              <a:buFontTx/>
              <a:buNone/>
            </a:pPr>
            <a:r>
              <a:rPr lang="en-US" sz="2800" b="1" u="sng" smtClean="0"/>
              <a:t>TPP ADMINISTRATIVE PROCEDURES</a:t>
            </a:r>
            <a:r>
              <a:rPr lang="en-US" sz="2800" smtClean="0"/>
              <a:t> </a:t>
            </a:r>
          </a:p>
          <a:p>
            <a:pPr marL="609600" indent="-609600">
              <a:buFontTx/>
              <a:buNone/>
            </a:pPr>
            <a:r>
              <a:rPr lang="en-US" sz="1400" smtClean="0"/>
              <a:t>  </a:t>
            </a:r>
          </a:p>
          <a:p>
            <a:pPr marL="609600" indent="-609600">
              <a:buFontTx/>
              <a:buNone/>
            </a:pPr>
            <a:r>
              <a:rPr lang="en-US" sz="2400" smtClean="0"/>
              <a:t>Captains will use TPP (Tournament Pairing Program) to:</a:t>
            </a:r>
          </a:p>
          <a:p>
            <a:pPr marL="609600" indent="-609600">
              <a:buFontTx/>
              <a:buNone/>
            </a:pPr>
            <a:endParaRPr lang="en-US" sz="2400" smtClean="0"/>
          </a:p>
          <a:p>
            <a:pPr marL="609600" indent="-609600">
              <a:buFontTx/>
              <a:buAutoNum type="arabicPeriod"/>
            </a:pPr>
            <a:r>
              <a:rPr lang="en-US" sz="2200" smtClean="0">
                <a:solidFill>
                  <a:srgbClr val="FF3300"/>
                </a:solidFill>
              </a:rPr>
              <a:t>Set Team Rosters</a:t>
            </a:r>
          </a:p>
          <a:p>
            <a:pPr marL="609600" indent="-609600">
              <a:buFontTx/>
              <a:buAutoNum type="arabicPeriod"/>
            </a:pPr>
            <a:endParaRPr lang="en-US" sz="2200" smtClean="0">
              <a:solidFill>
                <a:srgbClr val="FF3300"/>
              </a:solidFill>
            </a:endParaRPr>
          </a:p>
          <a:p>
            <a:pPr marL="990600" lvl="1" indent="-533400">
              <a:buFontTx/>
              <a:buAutoNum type="arabicPeriod" startAt="2"/>
            </a:pPr>
            <a:r>
              <a:rPr lang="en-US" sz="2200" smtClean="0"/>
              <a:t>Set Home Tees</a:t>
            </a:r>
          </a:p>
          <a:p>
            <a:pPr marL="990600" lvl="1" indent="-533400">
              <a:buFontTx/>
              <a:buAutoNum type="arabicPeriod" startAt="2"/>
            </a:pPr>
            <a:endParaRPr lang="en-US" sz="2200" smtClean="0"/>
          </a:p>
          <a:p>
            <a:pPr marL="1371600" lvl="2" indent="-457200">
              <a:buFontTx/>
              <a:buAutoNum type="arabicPeriod" startAt="3"/>
            </a:pPr>
            <a:r>
              <a:rPr lang="en-US" sz="2200" smtClean="0">
                <a:solidFill>
                  <a:srgbClr val="FF3300"/>
                </a:solidFill>
              </a:rPr>
              <a:t>Prepare Match Rosters</a:t>
            </a:r>
          </a:p>
          <a:p>
            <a:pPr marL="1371600" lvl="2" indent="-457200">
              <a:buFontTx/>
              <a:buAutoNum type="arabicPeriod" startAt="3"/>
            </a:pPr>
            <a:endParaRPr lang="en-US" sz="2200" smtClean="0">
              <a:solidFill>
                <a:srgbClr val="FF3300"/>
              </a:solidFill>
            </a:endParaRPr>
          </a:p>
          <a:p>
            <a:pPr marL="1752600" lvl="3" indent="-381000">
              <a:buFontTx/>
              <a:buAutoNum type="arabicPeriod" startAt="4"/>
            </a:pPr>
            <a:r>
              <a:rPr lang="en-US" sz="2200" smtClean="0"/>
              <a:t>Submit Match Results with (Players ESC) scores</a:t>
            </a:r>
          </a:p>
          <a:p>
            <a:pPr marL="609600" indent="-609600">
              <a:buFontTx/>
              <a:buNone/>
            </a:pPr>
            <a:r>
              <a:rPr lang="en-US" sz="1400" b="1" smtClean="0"/>
              <a:t> </a:t>
            </a:r>
            <a:endParaRPr lang="en-US" sz="1400" smtClean="0"/>
          </a:p>
          <a:p>
            <a:pPr marL="609600" indent="-609600">
              <a:buFontTx/>
              <a:buNone/>
            </a:pPr>
            <a:endParaRPr lang="en-US" sz="1400" b="1" smtClean="0">
              <a:latin typeface="Times New Roman" pitchFamily="18" charset="0"/>
              <a:cs typeface="Times New Roman" pitchFamily="18" charset="0"/>
            </a:endParaRPr>
          </a:p>
        </p:txBody>
      </p:sp>
      <p:sp>
        <p:nvSpPr>
          <p:cNvPr id="67586"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7588"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3133488878"/>
      </p:ext>
    </p:extLst>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idx="1"/>
          </p:nvPr>
        </p:nvSpPr>
        <p:spPr>
          <a:xfrm>
            <a:off x="457200" y="1600200"/>
            <a:ext cx="8534400" cy="5029200"/>
          </a:xfrm>
        </p:spPr>
        <p:txBody>
          <a:bodyPr/>
          <a:lstStyle/>
          <a:p>
            <a:pPr marL="0" indent="0">
              <a:lnSpc>
                <a:spcPct val="80000"/>
              </a:lnSpc>
              <a:buFontTx/>
              <a:buNone/>
            </a:pPr>
            <a:r>
              <a:rPr lang="en-US" sz="2000" b="1" u="sng" dirty="0" smtClean="0"/>
              <a:t>TO GET STARTED</a:t>
            </a:r>
          </a:p>
          <a:p>
            <a:pPr marL="0" indent="0">
              <a:lnSpc>
                <a:spcPct val="80000"/>
              </a:lnSpc>
              <a:buFontTx/>
              <a:buNone/>
            </a:pPr>
            <a:endParaRPr lang="en-US" sz="900" dirty="0" smtClean="0"/>
          </a:p>
          <a:p>
            <a:pPr marL="0" indent="0">
              <a:lnSpc>
                <a:spcPct val="80000"/>
              </a:lnSpc>
            </a:pPr>
            <a:r>
              <a:rPr lang="en-US" sz="1800" dirty="0" smtClean="0"/>
              <a:t> Login to </a:t>
            </a:r>
            <a:r>
              <a:rPr lang="en-US" sz="1800" b="1" u="sng" dirty="0" smtClean="0"/>
              <a:t>Captains Management Sight (TPP)</a:t>
            </a:r>
            <a:r>
              <a:rPr lang="en-US" sz="1800" dirty="0" smtClean="0"/>
              <a:t> using the link</a:t>
            </a:r>
            <a:r>
              <a:rPr lang="en-US" sz="1800" dirty="0"/>
              <a:t> </a:t>
            </a:r>
            <a:r>
              <a:rPr lang="en-US" sz="1800" dirty="0" smtClean="0"/>
              <a:t>on the web site </a:t>
            </a:r>
          </a:p>
          <a:p>
            <a:pPr marL="0" indent="0">
              <a:lnSpc>
                <a:spcPct val="80000"/>
              </a:lnSpc>
              <a:buFontTx/>
              <a:buNone/>
            </a:pPr>
            <a:endParaRPr lang="en-US" sz="800" u="sng" dirty="0" smtClean="0"/>
          </a:p>
          <a:p>
            <a:pPr marL="0" indent="0">
              <a:lnSpc>
                <a:spcPct val="80000"/>
              </a:lnSpc>
              <a:buFontTx/>
              <a:buNone/>
            </a:pPr>
            <a:r>
              <a:rPr lang="en-US" sz="1800" u="sng" dirty="0">
                <a:hlinkClick r:id="rId2"/>
              </a:rPr>
              <a:t>https://www.ghintpp.com/carolinasgolf/TPPTeamClubPlay/logon.aspx?ReturnUrl=%</a:t>
            </a:r>
            <a:r>
              <a:rPr lang="en-US" sz="1800" u="sng" dirty="0" smtClean="0">
                <a:hlinkClick r:id="rId2"/>
              </a:rPr>
              <a:t>2fcarolinasgolf%2fTPPTeamClubPlay%2fLeagueSelect.aspx</a:t>
            </a:r>
            <a:endParaRPr lang="en-US" sz="1800" u="sng" dirty="0" smtClean="0"/>
          </a:p>
          <a:p>
            <a:pPr marL="0" indent="0">
              <a:lnSpc>
                <a:spcPct val="80000"/>
              </a:lnSpc>
            </a:pPr>
            <a:endParaRPr lang="en-US" sz="1800" dirty="0" smtClean="0"/>
          </a:p>
          <a:p>
            <a:pPr marL="0" indent="0">
              <a:lnSpc>
                <a:spcPct val="80000"/>
              </a:lnSpc>
            </a:pPr>
            <a:endParaRPr lang="en-US" sz="1800" dirty="0" smtClean="0"/>
          </a:p>
          <a:p>
            <a:pPr marL="0" indent="0">
              <a:lnSpc>
                <a:spcPct val="80000"/>
              </a:lnSpc>
            </a:pPr>
            <a:r>
              <a:rPr lang="en-US" sz="1800" dirty="0" smtClean="0"/>
              <a:t> </a:t>
            </a:r>
            <a:r>
              <a:rPr lang="en-US" sz="1800" u="sng" dirty="0" smtClean="0"/>
              <a:t>User ID</a:t>
            </a:r>
            <a:r>
              <a:rPr lang="en-US" sz="1800" dirty="0" smtClean="0"/>
              <a:t> and </a:t>
            </a:r>
            <a:r>
              <a:rPr lang="en-US" sz="1800" u="sng" dirty="0" smtClean="0"/>
              <a:t>Password</a:t>
            </a:r>
            <a:r>
              <a:rPr lang="en-US" sz="1800" dirty="0" smtClean="0"/>
              <a:t> pre-assigned:</a:t>
            </a:r>
          </a:p>
          <a:p>
            <a:pPr lvl="1">
              <a:lnSpc>
                <a:spcPct val="80000"/>
              </a:lnSpc>
            </a:pPr>
            <a:r>
              <a:rPr lang="en-US" sz="1600" dirty="0" smtClean="0"/>
              <a:t>call Chris (910-687-6868), or Tom (336-575-0447) or</a:t>
            </a:r>
          </a:p>
          <a:p>
            <a:pPr lvl="1">
              <a:lnSpc>
                <a:spcPct val="80000"/>
              </a:lnSpc>
            </a:pPr>
            <a:r>
              <a:rPr lang="en-US" sz="1600" dirty="0" smtClean="0"/>
              <a:t>email: </a:t>
            </a:r>
            <a:r>
              <a:rPr lang="en-US" sz="1600" u="sng" dirty="0" smtClean="0">
                <a:solidFill>
                  <a:srgbClr val="FF3300"/>
                </a:solidFill>
              </a:rPr>
              <a:t>chris.zeh@carolinasgolf.org</a:t>
            </a:r>
            <a:r>
              <a:rPr lang="en-US" sz="1600" dirty="0" smtClean="0"/>
              <a:t>, or </a:t>
            </a:r>
            <a:r>
              <a:rPr lang="en-US" sz="1600" u="sng" dirty="0" smtClean="0">
                <a:solidFill>
                  <a:srgbClr val="FF3300"/>
                </a:solidFill>
              </a:rPr>
              <a:t>tthorpe@carolinasgolf.org</a:t>
            </a:r>
            <a:r>
              <a:rPr lang="en-US" sz="1600" dirty="0" smtClean="0"/>
              <a:t>.</a:t>
            </a:r>
          </a:p>
          <a:p>
            <a:pPr marL="0" indent="0">
              <a:lnSpc>
                <a:spcPct val="80000"/>
              </a:lnSpc>
              <a:buFontTx/>
              <a:buNone/>
            </a:pPr>
            <a:r>
              <a:rPr lang="en-US" sz="1800" dirty="0" smtClean="0"/>
              <a:t> </a:t>
            </a:r>
          </a:p>
          <a:p>
            <a:pPr marL="0" indent="0">
              <a:lnSpc>
                <a:spcPct val="80000"/>
              </a:lnSpc>
              <a:buFontTx/>
              <a:buNone/>
            </a:pPr>
            <a:endParaRPr lang="en-US" sz="1800" dirty="0" smtClean="0"/>
          </a:p>
          <a:p>
            <a:pPr marL="0" indent="0">
              <a:lnSpc>
                <a:spcPct val="80000"/>
              </a:lnSpc>
            </a:pPr>
            <a:r>
              <a:rPr lang="en-US" sz="1800" dirty="0" smtClean="0"/>
              <a:t> Follow instructions listed in the </a:t>
            </a:r>
            <a:r>
              <a:rPr lang="en-US" sz="1800" b="1" dirty="0" smtClean="0"/>
              <a:t>ADMINISTRATIVE PROCEDURES</a:t>
            </a:r>
            <a:r>
              <a:rPr lang="en-US" sz="1800" dirty="0" smtClean="0"/>
              <a:t> document.</a:t>
            </a:r>
          </a:p>
          <a:p>
            <a:pPr marL="0" indent="0">
              <a:lnSpc>
                <a:spcPct val="80000"/>
              </a:lnSpc>
            </a:pPr>
            <a:endParaRPr lang="en-US" sz="1800" dirty="0" smtClean="0"/>
          </a:p>
          <a:p>
            <a:pPr marL="0" indent="0">
              <a:lnSpc>
                <a:spcPct val="80000"/>
              </a:lnSpc>
            </a:pPr>
            <a:endParaRPr lang="en-US" sz="1800" dirty="0" smtClean="0"/>
          </a:p>
          <a:p>
            <a:pPr marL="0" indent="0" algn="ctr">
              <a:lnSpc>
                <a:spcPct val="80000"/>
              </a:lnSpc>
              <a:buFontTx/>
              <a:buNone/>
            </a:pPr>
            <a:r>
              <a:rPr lang="en-US" sz="1800" b="1" dirty="0" smtClean="0"/>
              <a:t> </a:t>
            </a:r>
            <a:endParaRPr lang="en-US" sz="1800" dirty="0" smtClean="0"/>
          </a:p>
          <a:p>
            <a:pPr marL="0" indent="0">
              <a:lnSpc>
                <a:spcPct val="80000"/>
              </a:lnSpc>
              <a:buFontTx/>
              <a:buNone/>
            </a:pPr>
            <a:endParaRPr lang="en-US" sz="1800" b="1" dirty="0" smtClean="0">
              <a:latin typeface="Times New Roman" pitchFamily="18" charset="0"/>
              <a:cs typeface="Times New Roman" pitchFamily="18" charset="0"/>
            </a:endParaRPr>
          </a:p>
        </p:txBody>
      </p:sp>
      <p:sp>
        <p:nvSpPr>
          <p:cNvPr id="6861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8612" name="Picture 8" descr="CGA NEW - Color"/>
          <p:cNvPicPr>
            <a:picLocks noChangeAspect="1" noChangeArrowheads="1"/>
          </p:cNvPicPr>
          <p:nvPr/>
        </p:nvPicPr>
        <p:blipFill>
          <a:blip r:embed="rId3"/>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263131881"/>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861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873289"/>
            <a:ext cx="7102475" cy="581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7162800" y="2514600"/>
            <a:ext cx="1752600" cy="149233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721333"/>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68612"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473200"/>
            <a:ext cx="8585200"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571500" y="5747544"/>
            <a:ext cx="8153400" cy="646331"/>
          </a:xfrm>
          <a:prstGeom prst="rect">
            <a:avLst/>
          </a:prstGeom>
          <a:noFill/>
          <a:ln w="9525">
            <a:noFill/>
            <a:miter lim="800000"/>
            <a:headEnd/>
            <a:tailEnd/>
          </a:ln>
        </p:spPr>
        <p:txBody>
          <a:bodyPr>
            <a:spAutoFit/>
          </a:bodyPr>
          <a:lstStyle/>
          <a:p>
            <a:r>
              <a:rPr lang="en-US" dirty="0"/>
              <a:t>Use your assigned Interclub login </a:t>
            </a:r>
            <a:r>
              <a:rPr lang="en-US" dirty="0" smtClean="0"/>
              <a:t>ID and Password. </a:t>
            </a:r>
            <a:r>
              <a:rPr lang="en-US" dirty="0"/>
              <a:t>If you don’t have one, call or text</a:t>
            </a:r>
            <a:r>
              <a:rPr lang="en-US" dirty="0" smtClean="0"/>
              <a:t>: Tom </a:t>
            </a:r>
            <a:r>
              <a:rPr lang="en-US" dirty="0"/>
              <a:t>Thorpe @ 336-575-0447 or Chris Zeh @ 910-687-6868</a:t>
            </a:r>
          </a:p>
        </p:txBody>
      </p:sp>
      <p:cxnSp>
        <p:nvCxnSpPr>
          <p:cNvPr id="6" name="Straight Arrow Connector 5"/>
          <p:cNvCxnSpPr/>
          <p:nvPr/>
        </p:nvCxnSpPr>
        <p:spPr>
          <a:xfrm flipH="1" flipV="1">
            <a:off x="4267200" y="3429000"/>
            <a:ext cx="152400" cy="228467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832434"/>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2362200" y="381000"/>
            <a:ext cx="4572000" cy="366713"/>
          </a:xfrm>
          <a:prstGeom prst="rect">
            <a:avLst/>
          </a:prstGeom>
          <a:noFill/>
          <a:ln w="9525">
            <a:noFill/>
            <a:miter lim="800000"/>
            <a:headEnd/>
            <a:tailEnd/>
          </a:ln>
        </p:spPr>
        <p:txBody>
          <a:bodyPr>
            <a:spAutoFit/>
          </a:bodyPr>
          <a:lstStyle/>
          <a:p>
            <a:pPr algn="ctr"/>
            <a:r>
              <a:rPr lang="en-US" b="1"/>
              <a:t>HOW TO SET TEAM ROSTERS </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285875"/>
            <a:ext cx="86487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447800" y="4845132"/>
            <a:ext cx="2311400" cy="94606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67200" y="5212332"/>
            <a:ext cx="1066800" cy="13546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447800" y="2819400"/>
            <a:ext cx="76200" cy="2971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14400" y="5867400"/>
            <a:ext cx="7239000" cy="369332"/>
          </a:xfrm>
          <a:prstGeom prst="rect">
            <a:avLst/>
          </a:prstGeom>
          <a:noFill/>
        </p:spPr>
        <p:txBody>
          <a:bodyPr wrap="square" rtlCol="0">
            <a:spAutoFit/>
          </a:bodyPr>
          <a:lstStyle/>
          <a:p>
            <a:r>
              <a:rPr lang="en-US" dirty="0" smtClean="0"/>
              <a:t>Select the correct league to administer your teams info </a:t>
            </a:r>
            <a:endParaRPr lang="en-US" dirty="0"/>
          </a:p>
        </p:txBody>
      </p:sp>
    </p:spTree>
    <p:extLst>
      <p:ext uri="{BB962C8B-B14F-4D97-AF65-F5344CB8AC3E}">
        <p14:creationId xmlns:p14="http://schemas.microsoft.com/office/powerpoint/2010/main" val="239214426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2362200" y="381000"/>
            <a:ext cx="4572000" cy="366713"/>
          </a:xfrm>
          <a:prstGeom prst="rect">
            <a:avLst/>
          </a:prstGeom>
          <a:noFill/>
          <a:ln w="9525">
            <a:noFill/>
            <a:miter lim="800000"/>
            <a:headEnd/>
            <a:tailEnd/>
          </a:ln>
        </p:spPr>
        <p:txBody>
          <a:bodyPr>
            <a:spAutoFit/>
          </a:bodyPr>
          <a:lstStyle/>
          <a:p>
            <a:pPr algn="ctr"/>
            <a:r>
              <a:rPr lang="en-US" b="1"/>
              <a:t>HOW TO SET TEAM ROSTERS </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940800" cy="458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571500" y="5747544"/>
            <a:ext cx="8153400" cy="369888"/>
          </a:xfrm>
          <a:prstGeom prst="rect">
            <a:avLst/>
          </a:prstGeom>
          <a:noFill/>
          <a:ln w="9525">
            <a:noFill/>
            <a:miter lim="800000"/>
            <a:headEnd/>
            <a:tailEnd/>
          </a:ln>
        </p:spPr>
        <p:txBody>
          <a:bodyPr>
            <a:spAutoFit/>
          </a:bodyPr>
          <a:lstStyle/>
          <a:p>
            <a:pPr marL="342900" indent="-342900">
              <a:buFont typeface="+mj-lt"/>
              <a:buAutoNum type="arabicPeriod"/>
            </a:pPr>
            <a:r>
              <a:rPr lang="en-US" dirty="0"/>
              <a:t>Under the </a:t>
            </a:r>
            <a:r>
              <a:rPr lang="en-US" b="1" dirty="0"/>
              <a:t>Teams </a:t>
            </a:r>
            <a:r>
              <a:rPr lang="en-US" dirty="0"/>
              <a:t>tab in the top left, </a:t>
            </a:r>
            <a:r>
              <a:rPr lang="en-US" dirty="0" smtClean="0"/>
              <a:t>. . . . . . </a:t>
            </a:r>
            <a:endParaRPr lang="en-US" dirty="0"/>
          </a:p>
        </p:txBody>
      </p:sp>
      <p:cxnSp>
        <p:nvCxnSpPr>
          <p:cNvPr id="9" name="Straight Arrow Connector 8"/>
          <p:cNvCxnSpPr/>
          <p:nvPr/>
        </p:nvCxnSpPr>
        <p:spPr>
          <a:xfrm flipV="1">
            <a:off x="2133600" y="2590800"/>
            <a:ext cx="685800" cy="3124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50313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2286000" y="468313"/>
            <a:ext cx="4572000" cy="366712"/>
          </a:xfrm>
          <a:prstGeom prst="rect">
            <a:avLst/>
          </a:prstGeom>
          <a:noFill/>
          <a:ln w="9525">
            <a:noFill/>
            <a:miter lim="800000"/>
            <a:headEnd/>
            <a:tailEnd/>
          </a:ln>
        </p:spPr>
        <p:txBody>
          <a:bodyPr>
            <a:spAutoFit/>
          </a:bodyPr>
          <a:lstStyle/>
          <a:p>
            <a:pPr algn="ctr"/>
            <a:r>
              <a:rPr lang="en-US" b="1"/>
              <a:t>HOW TO SET TEAM ROSTERS</a:t>
            </a:r>
          </a:p>
        </p:txBody>
      </p:sp>
      <p:sp>
        <p:nvSpPr>
          <p:cNvPr id="70658" name="Rectangle 4"/>
          <p:cNvSpPr>
            <a:spLocks noChangeArrowheads="1"/>
          </p:cNvSpPr>
          <p:nvPr/>
        </p:nvSpPr>
        <p:spPr bwMode="auto">
          <a:xfrm>
            <a:off x="609600" y="5562600"/>
            <a:ext cx="8153400" cy="369888"/>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dirty="0"/>
              <a:t>S</a:t>
            </a:r>
            <a:r>
              <a:rPr lang="en-US" dirty="0" smtClean="0"/>
              <a:t>elect </a:t>
            </a:r>
            <a:r>
              <a:rPr lang="en-US" b="1" u="sng" dirty="0"/>
              <a:t>Set Team Roster</a:t>
            </a:r>
            <a:r>
              <a:rPr lang="en-US" dirty="0"/>
              <a:t>. </a:t>
            </a:r>
          </a:p>
        </p:txBody>
      </p:sp>
      <p:pic>
        <p:nvPicPr>
          <p:cNvPr id="70659" name="Picture 2"/>
          <p:cNvPicPr>
            <a:picLocks noChangeAspect="1" noChangeArrowheads="1"/>
          </p:cNvPicPr>
          <p:nvPr/>
        </p:nvPicPr>
        <p:blipFill>
          <a:blip r:embed="rId2"/>
          <a:srcRect/>
          <a:stretch>
            <a:fillRect/>
          </a:stretch>
        </p:blipFill>
        <p:spPr bwMode="auto">
          <a:xfrm>
            <a:off x="1352550" y="1701800"/>
            <a:ext cx="6438900" cy="3505200"/>
          </a:xfrm>
          <a:prstGeom prst="rect">
            <a:avLst/>
          </a:prstGeom>
          <a:noFill/>
          <a:ln w="9525">
            <a:noFill/>
            <a:miter lim="800000"/>
            <a:headEnd/>
            <a:tailEnd/>
          </a:ln>
        </p:spPr>
      </p:pic>
      <p:cxnSp>
        <p:nvCxnSpPr>
          <p:cNvPr id="5" name="Straight Arrow Connector 4"/>
          <p:cNvCxnSpPr/>
          <p:nvPr/>
        </p:nvCxnSpPr>
        <p:spPr>
          <a:xfrm flipV="1">
            <a:off x="3581400" y="4361921"/>
            <a:ext cx="990600" cy="36247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34987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idx="1"/>
          </p:nvPr>
        </p:nvSpPr>
        <p:spPr>
          <a:xfrm>
            <a:off x="381000" y="838200"/>
            <a:ext cx="8382000" cy="5562600"/>
          </a:xfrm>
        </p:spPr>
        <p:txBody>
          <a:bodyPr>
            <a:normAutofit/>
          </a:bodyPr>
          <a:lstStyle/>
          <a:p>
            <a:pPr algn="ctr" eaLnBrk="1" hangingPunct="1">
              <a:buFontTx/>
              <a:buNone/>
              <a:defRPr/>
            </a:pPr>
            <a:r>
              <a:rPr lang="en-US" sz="2800" dirty="0" smtClean="0"/>
              <a:t>Agenda</a:t>
            </a:r>
            <a:endParaRPr lang="en-US" sz="4800" b="1" dirty="0" smtClean="0">
              <a:effectLst>
                <a:outerShdw blurRad="38100" dist="38100" dir="2700000" algn="tl">
                  <a:srgbClr val="C0C0C0"/>
                </a:outerShdw>
              </a:effectLst>
            </a:endParaRPr>
          </a:p>
          <a:p>
            <a:pPr>
              <a:defRPr/>
            </a:pPr>
            <a:r>
              <a:rPr lang="en-US" sz="5000" b="1" dirty="0" smtClean="0">
                <a:effectLst>
                  <a:outerShdw blurRad="38100" dist="38100" dir="2700000" algn="tl">
                    <a:srgbClr val="C0C0C0"/>
                  </a:outerShdw>
                </a:effectLst>
              </a:rPr>
              <a:t>Review Format / Rules</a:t>
            </a:r>
          </a:p>
          <a:p>
            <a:pPr>
              <a:defRPr/>
            </a:pPr>
            <a:endParaRPr lang="en-US" sz="5000" b="1" dirty="0" smtClean="0">
              <a:effectLst>
                <a:outerShdw blurRad="38100" dist="38100" dir="2700000" algn="tl">
                  <a:srgbClr val="C0C0C0"/>
                </a:outerShdw>
              </a:effectLst>
            </a:endParaRPr>
          </a:p>
          <a:p>
            <a:pPr>
              <a:defRPr/>
            </a:pPr>
            <a:r>
              <a:rPr lang="en-US" sz="5000" b="1" dirty="0" smtClean="0">
                <a:effectLst>
                  <a:outerShdw blurRad="38100" dist="38100" dir="2700000" algn="tl">
                    <a:srgbClr val="C0C0C0"/>
                  </a:outerShdw>
                </a:effectLst>
              </a:rPr>
              <a:t>Review TPP Tasks (4)</a:t>
            </a:r>
          </a:p>
          <a:p>
            <a:pPr marL="393192" lvl="1" indent="0">
              <a:buNone/>
              <a:defRPr/>
            </a:pPr>
            <a:endParaRPr lang="en-US" sz="5000" b="1" dirty="0" smtClean="0">
              <a:effectLst>
                <a:outerShdw blurRad="38100" dist="38100" dir="2700000" algn="tl">
                  <a:srgbClr val="C0C0C0"/>
                </a:outerShdw>
              </a:effectLst>
            </a:endParaRPr>
          </a:p>
          <a:p>
            <a:pPr>
              <a:defRPr/>
            </a:pPr>
            <a:r>
              <a:rPr lang="en-US" sz="5000" b="1" dirty="0" smtClean="0">
                <a:effectLst>
                  <a:outerShdw blurRad="38100" dist="38100" dir="2700000" algn="tl">
                    <a:srgbClr val="C0C0C0"/>
                  </a:outerShdw>
                </a:effectLst>
              </a:rPr>
              <a:t>Form 2018 Groups/Pods</a:t>
            </a:r>
          </a:p>
          <a:p>
            <a:pPr lvl="1" eaLnBrk="1" hangingPunct="1">
              <a:buFontTx/>
              <a:buNone/>
              <a:defRPr/>
            </a:pPr>
            <a:endParaRPr lang="en-US" sz="4800" b="1" dirty="0" smtClean="0">
              <a:effectLst>
                <a:outerShdw blurRad="38100" dist="38100" dir="2700000" algn="tl">
                  <a:srgbClr val="C0C0C0"/>
                </a:outerShdw>
              </a:effectLst>
            </a:endParaRPr>
          </a:p>
        </p:txBody>
      </p:sp>
      <p:sp>
        <p:nvSpPr>
          <p:cNvPr id="194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946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2362200" y="466725"/>
            <a:ext cx="4572000" cy="366713"/>
          </a:xfrm>
          <a:prstGeom prst="rect">
            <a:avLst/>
          </a:prstGeom>
          <a:noFill/>
          <a:ln w="9525">
            <a:noFill/>
            <a:miter lim="800000"/>
            <a:headEnd/>
            <a:tailEnd/>
          </a:ln>
        </p:spPr>
        <p:txBody>
          <a:bodyPr>
            <a:spAutoFit/>
          </a:bodyPr>
          <a:lstStyle/>
          <a:p>
            <a:pPr algn="ctr"/>
            <a:r>
              <a:rPr lang="en-US" b="1"/>
              <a:t>HOW TO SET TEAM ROSTERS</a:t>
            </a:r>
          </a:p>
        </p:txBody>
      </p:sp>
      <p:sp>
        <p:nvSpPr>
          <p:cNvPr id="71682" name="Rectangle 4"/>
          <p:cNvSpPr>
            <a:spLocks noChangeArrowheads="1"/>
          </p:cNvSpPr>
          <p:nvPr/>
        </p:nvSpPr>
        <p:spPr bwMode="auto">
          <a:xfrm>
            <a:off x="685800" y="5562600"/>
            <a:ext cx="8153400" cy="646113"/>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a:t>Select </a:t>
            </a:r>
            <a:r>
              <a:rPr lang="en-US" b="1" u="sng"/>
              <a:t>Add to Team Roster via Club Roster</a:t>
            </a:r>
            <a:r>
              <a:rPr lang="en-US" b="1"/>
              <a:t> </a:t>
            </a:r>
            <a:r>
              <a:rPr lang="en-US"/>
              <a:t>to bring up your club’s entire handicap roster. </a:t>
            </a:r>
          </a:p>
        </p:txBody>
      </p:sp>
      <p:pic>
        <p:nvPicPr>
          <p:cNvPr id="71683" name="Picture 2"/>
          <p:cNvPicPr>
            <a:picLocks noChangeAspect="1" noChangeArrowheads="1"/>
          </p:cNvPicPr>
          <p:nvPr/>
        </p:nvPicPr>
        <p:blipFill>
          <a:blip r:embed="rId2"/>
          <a:srcRect/>
          <a:stretch>
            <a:fillRect/>
          </a:stretch>
        </p:blipFill>
        <p:spPr bwMode="auto">
          <a:xfrm>
            <a:off x="266700" y="1381125"/>
            <a:ext cx="8763000" cy="3722688"/>
          </a:xfrm>
          <a:prstGeom prst="rect">
            <a:avLst/>
          </a:prstGeom>
          <a:noFill/>
          <a:ln w="9525">
            <a:noFill/>
            <a:miter lim="800000"/>
            <a:headEnd/>
            <a:tailEnd/>
          </a:ln>
        </p:spPr>
      </p:pic>
      <p:cxnSp>
        <p:nvCxnSpPr>
          <p:cNvPr id="7" name="Straight Arrow Connector 6"/>
          <p:cNvCxnSpPr/>
          <p:nvPr/>
        </p:nvCxnSpPr>
        <p:spPr>
          <a:xfrm flipV="1">
            <a:off x="4419600" y="5029200"/>
            <a:ext cx="762000" cy="457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4064"/>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ChangeArrowheads="1"/>
          </p:cNvSpPr>
          <p:nvPr/>
        </p:nvSpPr>
        <p:spPr bwMode="auto">
          <a:xfrm>
            <a:off x="2362200" y="269875"/>
            <a:ext cx="4572000" cy="366713"/>
          </a:xfrm>
          <a:prstGeom prst="rect">
            <a:avLst/>
          </a:prstGeom>
          <a:noFill/>
          <a:ln w="9525">
            <a:noFill/>
            <a:miter lim="800000"/>
            <a:headEnd/>
            <a:tailEnd/>
          </a:ln>
        </p:spPr>
        <p:txBody>
          <a:bodyPr>
            <a:spAutoFit/>
          </a:bodyPr>
          <a:lstStyle/>
          <a:p>
            <a:pPr algn="ctr"/>
            <a:r>
              <a:rPr lang="en-US" b="1"/>
              <a:t>HOW TO SET TEAM ROSTERS</a:t>
            </a:r>
          </a:p>
        </p:txBody>
      </p:sp>
      <p:sp>
        <p:nvSpPr>
          <p:cNvPr id="72706" name="Rectangle 4"/>
          <p:cNvSpPr>
            <a:spLocks noChangeArrowheads="1"/>
          </p:cNvSpPr>
          <p:nvPr/>
        </p:nvSpPr>
        <p:spPr bwMode="auto">
          <a:xfrm>
            <a:off x="657225" y="5562600"/>
            <a:ext cx="8001000" cy="938213"/>
          </a:xfrm>
          <a:prstGeom prst="rect">
            <a:avLst/>
          </a:prstGeom>
          <a:noFill/>
          <a:ln w="9525">
            <a:noFill/>
            <a:miter lim="800000"/>
            <a:headEnd/>
            <a:tailEnd/>
          </a:ln>
        </p:spPr>
        <p:txBody>
          <a:bodyPr>
            <a:spAutoFit/>
          </a:bodyPr>
          <a:lstStyle/>
          <a:p>
            <a:pPr marL="228600" indent="-228600">
              <a:buFont typeface="Arial" charset="0"/>
              <a:buAutoNum type="arabicPeriod" startAt="4"/>
            </a:pPr>
            <a:r>
              <a:rPr lang="en-US" sz="1100" dirty="0"/>
              <a:t>Select all players that you wish to participate during the season. Players are listed in alphabetical order. </a:t>
            </a:r>
          </a:p>
          <a:p>
            <a:pPr marL="228600" indent="-228600">
              <a:buFont typeface="Arial" charset="0"/>
              <a:buAutoNum type="arabicPeriod" startAt="4"/>
            </a:pPr>
            <a:r>
              <a:rPr lang="en-US" sz="1100" dirty="0"/>
              <a:t>You can choose all eligible players on your club’s roster (recommend minimum of 20). </a:t>
            </a:r>
          </a:p>
          <a:p>
            <a:pPr marL="228600" indent="-228600">
              <a:buFont typeface="Arial" charset="0"/>
              <a:buAutoNum type="arabicPeriod" startAt="4"/>
            </a:pPr>
            <a:r>
              <a:rPr lang="en-US" sz="1100" dirty="0"/>
              <a:t>You can add players from this list throughout the season; you do not need to put all players on your team immediately. </a:t>
            </a:r>
          </a:p>
          <a:p>
            <a:pPr marL="228600" indent="-228600">
              <a:buFont typeface="Arial" charset="0"/>
              <a:buAutoNum type="arabicPeriod" startAt="4"/>
            </a:pPr>
            <a:r>
              <a:rPr lang="en-US" sz="1100" dirty="0"/>
              <a:t>Remember, their low index must </a:t>
            </a:r>
            <a:r>
              <a:rPr lang="en-US" sz="1100" dirty="0" smtClean="0"/>
              <a:t>18.4 or less for Regular Interclub play. </a:t>
            </a:r>
            <a:endParaRPr lang="en-US" sz="1100" dirty="0"/>
          </a:p>
          <a:p>
            <a:pPr marL="228600" indent="-228600">
              <a:buFont typeface="Arial" charset="0"/>
              <a:buAutoNum type="arabicPeriod" startAt="4"/>
            </a:pPr>
            <a:r>
              <a:rPr lang="en-US" sz="1100" dirty="0"/>
              <a:t>Click </a:t>
            </a:r>
            <a:r>
              <a:rPr lang="en-US" sz="1100" b="1" u="sng" dirty="0"/>
              <a:t>Add</a:t>
            </a:r>
            <a:r>
              <a:rPr lang="en-US" sz="1100" dirty="0"/>
              <a:t> to add players to team roster. </a:t>
            </a:r>
            <a:endParaRPr lang="en-US" dirty="0"/>
          </a:p>
        </p:txBody>
      </p:sp>
      <p:pic>
        <p:nvPicPr>
          <p:cNvPr id="72707" name="Picture 2"/>
          <p:cNvPicPr>
            <a:picLocks noChangeAspect="1" noChangeArrowheads="1"/>
          </p:cNvPicPr>
          <p:nvPr/>
        </p:nvPicPr>
        <p:blipFill>
          <a:blip r:embed="rId2"/>
          <a:srcRect/>
          <a:stretch>
            <a:fillRect/>
          </a:stretch>
        </p:blipFill>
        <p:spPr bwMode="auto">
          <a:xfrm>
            <a:off x="1147763" y="838200"/>
            <a:ext cx="7019925" cy="4514850"/>
          </a:xfrm>
          <a:prstGeom prst="rect">
            <a:avLst/>
          </a:prstGeom>
          <a:noFill/>
          <a:ln w="9525">
            <a:noFill/>
            <a:miter lim="800000"/>
            <a:headEnd/>
            <a:tailEnd/>
          </a:ln>
        </p:spPr>
      </p:pic>
      <p:cxnSp>
        <p:nvCxnSpPr>
          <p:cNvPr id="72708" name="Curved Connector 4"/>
          <p:cNvCxnSpPr>
            <a:cxnSpLocks noChangeShapeType="1"/>
          </p:cNvCxnSpPr>
          <p:nvPr/>
        </p:nvCxnSpPr>
        <p:spPr bwMode="auto">
          <a:xfrm flipV="1">
            <a:off x="533400" y="5105400"/>
            <a:ext cx="3505200" cy="1219200"/>
          </a:xfrm>
          <a:prstGeom prst="curvedConnector3">
            <a:avLst>
              <a:gd name="adj1" fmla="val -5796"/>
            </a:avLst>
          </a:prstGeom>
          <a:noFill/>
          <a:ln w="9525" algn="ctr">
            <a:solidFill>
              <a:srgbClr val="FF0000"/>
            </a:solidFill>
            <a:round/>
            <a:headEnd type="arrow" w="med" len="med"/>
            <a:tailEnd type="arrow" w="med" len="med"/>
          </a:ln>
        </p:spPr>
      </p:cxnSp>
    </p:spTree>
    <p:extLst>
      <p:ext uri="{BB962C8B-B14F-4D97-AF65-F5344CB8AC3E}">
        <p14:creationId xmlns:p14="http://schemas.microsoft.com/office/powerpoint/2010/main" val="303173249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2362200" y="412750"/>
            <a:ext cx="3962400" cy="366713"/>
          </a:xfrm>
          <a:prstGeom prst="rect">
            <a:avLst/>
          </a:prstGeom>
          <a:noFill/>
          <a:ln w="9525">
            <a:noFill/>
            <a:miter lim="800000"/>
            <a:headEnd/>
            <a:tailEnd/>
          </a:ln>
        </p:spPr>
        <p:txBody>
          <a:bodyPr>
            <a:spAutoFit/>
          </a:bodyPr>
          <a:lstStyle/>
          <a:p>
            <a:pPr algn="ctr"/>
            <a:r>
              <a:rPr lang="en-US" b="1"/>
              <a:t>HOW TO SET HOME TEES </a:t>
            </a:r>
            <a:endParaRPr lang="en-US"/>
          </a:p>
        </p:txBody>
      </p:sp>
      <p:sp>
        <p:nvSpPr>
          <p:cNvPr id="73730" name="Rectangle 4"/>
          <p:cNvSpPr>
            <a:spLocks noChangeArrowheads="1"/>
          </p:cNvSpPr>
          <p:nvPr/>
        </p:nvSpPr>
        <p:spPr bwMode="auto">
          <a:xfrm>
            <a:off x="838200" y="5634038"/>
            <a:ext cx="7848600" cy="368300"/>
          </a:xfrm>
          <a:prstGeom prst="rect">
            <a:avLst/>
          </a:prstGeom>
          <a:noFill/>
          <a:ln w="9525">
            <a:noFill/>
            <a:miter lim="800000"/>
            <a:headEnd/>
            <a:tailEnd/>
          </a:ln>
        </p:spPr>
        <p:txBody>
          <a:bodyPr>
            <a:spAutoFit/>
          </a:bodyPr>
          <a:lstStyle/>
          <a:p>
            <a:pPr marL="342900" indent="-342900">
              <a:buFont typeface="Arial" charset="0"/>
              <a:buAutoNum type="arabicPeriod"/>
            </a:pPr>
            <a:r>
              <a:rPr lang="en-US"/>
              <a:t>Under the </a:t>
            </a:r>
            <a:r>
              <a:rPr lang="en-US" b="1"/>
              <a:t>Teams </a:t>
            </a:r>
            <a:r>
              <a:rPr lang="en-US"/>
              <a:t>tab, select </a:t>
            </a:r>
            <a:r>
              <a:rPr lang="en-US" b="1" u="sng"/>
              <a:t>Set Team Home Tees</a:t>
            </a:r>
            <a:endParaRPr lang="en-US" u="sng"/>
          </a:p>
        </p:txBody>
      </p:sp>
      <p:pic>
        <p:nvPicPr>
          <p:cNvPr id="73731" name="Picture 2"/>
          <p:cNvPicPr>
            <a:picLocks noChangeAspect="1" noChangeArrowheads="1"/>
          </p:cNvPicPr>
          <p:nvPr/>
        </p:nvPicPr>
        <p:blipFill>
          <a:blip r:embed="rId2"/>
          <a:srcRect/>
          <a:stretch>
            <a:fillRect/>
          </a:stretch>
        </p:blipFill>
        <p:spPr bwMode="auto">
          <a:xfrm>
            <a:off x="1295400" y="1600200"/>
            <a:ext cx="6696075" cy="3638550"/>
          </a:xfrm>
          <a:prstGeom prst="rect">
            <a:avLst/>
          </a:prstGeom>
          <a:noFill/>
          <a:ln w="9525">
            <a:noFill/>
            <a:miter lim="800000"/>
            <a:headEnd/>
            <a:tailEnd/>
          </a:ln>
        </p:spPr>
      </p:pic>
      <p:cxnSp>
        <p:nvCxnSpPr>
          <p:cNvPr id="5" name="Straight Arrow Connector 4"/>
          <p:cNvCxnSpPr/>
          <p:nvPr/>
        </p:nvCxnSpPr>
        <p:spPr>
          <a:xfrm flipV="1">
            <a:off x="3581400" y="4648200"/>
            <a:ext cx="1062037" cy="7620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846266"/>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2362200" y="838200"/>
            <a:ext cx="3962400" cy="366713"/>
          </a:xfrm>
          <a:prstGeom prst="rect">
            <a:avLst/>
          </a:prstGeom>
          <a:noFill/>
          <a:ln w="9525">
            <a:noFill/>
            <a:miter lim="800000"/>
            <a:headEnd/>
            <a:tailEnd/>
          </a:ln>
        </p:spPr>
        <p:txBody>
          <a:bodyPr>
            <a:spAutoFit/>
          </a:bodyPr>
          <a:lstStyle/>
          <a:p>
            <a:pPr algn="ctr"/>
            <a:r>
              <a:rPr lang="en-US" b="1"/>
              <a:t>HOW TO SET HOME TEES</a:t>
            </a:r>
          </a:p>
        </p:txBody>
      </p:sp>
      <p:sp>
        <p:nvSpPr>
          <p:cNvPr id="74754" name="Rectangle 4"/>
          <p:cNvSpPr>
            <a:spLocks noChangeArrowheads="1"/>
          </p:cNvSpPr>
          <p:nvPr/>
        </p:nvSpPr>
        <p:spPr bwMode="auto">
          <a:xfrm>
            <a:off x="914400" y="4953000"/>
            <a:ext cx="7620000" cy="646113"/>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a:t>To set default tee for all matches, click </a:t>
            </a:r>
            <a:r>
              <a:rPr lang="en-US" b="1" u="sng"/>
              <a:t>Edit</a:t>
            </a:r>
            <a:r>
              <a:rPr lang="en-US"/>
              <a:t> under the header “</a:t>
            </a:r>
            <a:r>
              <a:rPr lang="en-US" i="1"/>
              <a:t>Select the tee below to be used as the default tee for all matches</a:t>
            </a:r>
            <a:r>
              <a:rPr lang="en-US"/>
              <a:t>”. </a:t>
            </a:r>
          </a:p>
        </p:txBody>
      </p:sp>
      <p:pic>
        <p:nvPicPr>
          <p:cNvPr id="74755" name="Picture 2"/>
          <p:cNvPicPr>
            <a:picLocks noChangeAspect="1" noChangeArrowheads="1"/>
          </p:cNvPicPr>
          <p:nvPr/>
        </p:nvPicPr>
        <p:blipFill>
          <a:blip r:embed="rId2"/>
          <a:srcRect/>
          <a:stretch>
            <a:fillRect/>
          </a:stretch>
        </p:blipFill>
        <p:spPr bwMode="auto">
          <a:xfrm>
            <a:off x="533400" y="1600200"/>
            <a:ext cx="8382000" cy="3198813"/>
          </a:xfrm>
          <a:prstGeom prst="rect">
            <a:avLst/>
          </a:prstGeom>
          <a:noFill/>
          <a:ln w="9525">
            <a:noFill/>
            <a:miter lim="800000"/>
            <a:headEnd/>
            <a:tailEnd/>
          </a:ln>
        </p:spPr>
      </p:pic>
      <p:cxnSp>
        <p:nvCxnSpPr>
          <p:cNvPr id="74756" name="Straight Arrow Connector 6"/>
          <p:cNvCxnSpPr>
            <a:cxnSpLocks noChangeShapeType="1"/>
          </p:cNvCxnSpPr>
          <p:nvPr/>
        </p:nvCxnSpPr>
        <p:spPr bwMode="auto">
          <a:xfrm flipV="1">
            <a:off x="5486400" y="3352800"/>
            <a:ext cx="2667000" cy="1905000"/>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3078997656"/>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2362200" y="228600"/>
            <a:ext cx="3962400" cy="366713"/>
          </a:xfrm>
          <a:prstGeom prst="rect">
            <a:avLst/>
          </a:prstGeom>
          <a:noFill/>
          <a:ln w="9525">
            <a:noFill/>
            <a:miter lim="800000"/>
            <a:headEnd/>
            <a:tailEnd/>
          </a:ln>
        </p:spPr>
        <p:txBody>
          <a:bodyPr>
            <a:spAutoFit/>
          </a:bodyPr>
          <a:lstStyle/>
          <a:p>
            <a:pPr algn="ctr"/>
            <a:r>
              <a:rPr lang="en-US" b="1"/>
              <a:t>HOW TO SET HOME TEES</a:t>
            </a:r>
          </a:p>
        </p:txBody>
      </p:sp>
      <p:sp>
        <p:nvSpPr>
          <p:cNvPr id="75778" name="Rectangle 4"/>
          <p:cNvSpPr>
            <a:spLocks noChangeArrowheads="1"/>
          </p:cNvSpPr>
          <p:nvPr/>
        </p:nvSpPr>
        <p:spPr bwMode="auto">
          <a:xfrm>
            <a:off x="1030288" y="4660900"/>
            <a:ext cx="7086600" cy="923925"/>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a:t>Select the </a:t>
            </a:r>
            <a:r>
              <a:rPr lang="en-US" b="1" u="sng"/>
              <a:t>Course</a:t>
            </a:r>
            <a:r>
              <a:rPr lang="en-US"/>
              <a:t> name and then select the </a:t>
            </a:r>
            <a:r>
              <a:rPr lang="en-US" b="1" u="sng"/>
              <a:t>Tee</a:t>
            </a:r>
            <a:r>
              <a:rPr lang="en-US"/>
              <a:t> to be played for all matches. Click </a:t>
            </a:r>
            <a:r>
              <a:rPr lang="en-US" b="1" u="sng"/>
              <a:t>SAVE</a:t>
            </a:r>
            <a:r>
              <a:rPr lang="en-US"/>
              <a:t> once correct tee is selected. As per interclub rules, each player will play from this tee in all matches. </a:t>
            </a:r>
          </a:p>
        </p:txBody>
      </p:sp>
      <p:cxnSp>
        <p:nvCxnSpPr>
          <p:cNvPr id="75779" name="Straight Arrow Connector 9"/>
          <p:cNvCxnSpPr>
            <a:cxnSpLocks noChangeShapeType="1"/>
          </p:cNvCxnSpPr>
          <p:nvPr/>
        </p:nvCxnSpPr>
        <p:spPr bwMode="auto">
          <a:xfrm>
            <a:off x="1600200" y="2743200"/>
            <a:ext cx="304800" cy="0"/>
          </a:xfrm>
          <a:prstGeom prst="straightConnector1">
            <a:avLst/>
          </a:prstGeom>
          <a:noFill/>
          <a:ln w="9525" algn="ctr">
            <a:solidFill>
              <a:srgbClr val="FF0000"/>
            </a:solidFill>
            <a:round/>
            <a:headEnd/>
            <a:tailEnd type="arrow" w="med" len="med"/>
          </a:ln>
        </p:spPr>
      </p:cxnSp>
      <p:pic>
        <p:nvPicPr>
          <p:cNvPr id="75780" name="Picture 2"/>
          <p:cNvPicPr>
            <a:picLocks noChangeAspect="1" noChangeArrowheads="1"/>
          </p:cNvPicPr>
          <p:nvPr/>
        </p:nvPicPr>
        <p:blipFill>
          <a:blip r:embed="rId2"/>
          <a:srcRect/>
          <a:stretch>
            <a:fillRect/>
          </a:stretch>
        </p:blipFill>
        <p:spPr bwMode="auto">
          <a:xfrm>
            <a:off x="533400" y="762000"/>
            <a:ext cx="8326438" cy="3352800"/>
          </a:xfrm>
          <a:prstGeom prst="rect">
            <a:avLst/>
          </a:prstGeom>
          <a:noFill/>
          <a:ln w="9525">
            <a:noFill/>
            <a:miter lim="800000"/>
            <a:headEnd/>
            <a:tailEnd/>
          </a:ln>
        </p:spPr>
      </p:pic>
      <p:cxnSp>
        <p:nvCxnSpPr>
          <p:cNvPr id="75781" name="Straight Arrow Connector 8"/>
          <p:cNvCxnSpPr>
            <a:cxnSpLocks noChangeShapeType="1"/>
          </p:cNvCxnSpPr>
          <p:nvPr/>
        </p:nvCxnSpPr>
        <p:spPr bwMode="auto">
          <a:xfrm>
            <a:off x="2362200" y="2362200"/>
            <a:ext cx="304800" cy="0"/>
          </a:xfrm>
          <a:prstGeom prst="straightConnector1">
            <a:avLst/>
          </a:prstGeom>
          <a:noFill/>
          <a:ln w="9525" algn="ctr">
            <a:solidFill>
              <a:srgbClr val="FF0000"/>
            </a:solidFill>
            <a:round/>
            <a:headEnd/>
            <a:tailEnd type="arrow" w="med" len="med"/>
          </a:ln>
        </p:spPr>
      </p:cxnSp>
      <p:cxnSp>
        <p:nvCxnSpPr>
          <p:cNvPr id="75782" name="Straight Arrow Connector 12"/>
          <p:cNvCxnSpPr>
            <a:cxnSpLocks noChangeShapeType="1"/>
          </p:cNvCxnSpPr>
          <p:nvPr/>
        </p:nvCxnSpPr>
        <p:spPr bwMode="auto">
          <a:xfrm>
            <a:off x="2057400" y="2133600"/>
            <a:ext cx="304800" cy="0"/>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601538079"/>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p:cNvSpPr>
            <a:spLocks noChangeArrowheads="1"/>
          </p:cNvSpPr>
          <p:nvPr/>
        </p:nvSpPr>
        <p:spPr bwMode="auto">
          <a:xfrm>
            <a:off x="2743200" y="228600"/>
            <a:ext cx="3657600" cy="366713"/>
          </a:xfrm>
          <a:prstGeom prst="rect">
            <a:avLst/>
          </a:prstGeom>
          <a:noFill/>
          <a:ln w="9525">
            <a:noFill/>
            <a:miter lim="800000"/>
            <a:headEnd/>
            <a:tailEnd/>
          </a:ln>
        </p:spPr>
        <p:txBody>
          <a:bodyPr>
            <a:spAutoFit/>
          </a:bodyPr>
          <a:lstStyle/>
          <a:p>
            <a:pPr algn="ctr"/>
            <a:r>
              <a:rPr lang="en-US" b="1"/>
              <a:t>HOW TO SET HOME TEES</a:t>
            </a:r>
          </a:p>
        </p:txBody>
      </p:sp>
      <p:sp>
        <p:nvSpPr>
          <p:cNvPr id="5" name="Rectangle 4"/>
          <p:cNvSpPr/>
          <p:nvPr/>
        </p:nvSpPr>
        <p:spPr>
          <a:xfrm>
            <a:off x="785813" y="5227638"/>
            <a:ext cx="7848600" cy="1322387"/>
          </a:xfrm>
          <a:prstGeom prst="rect">
            <a:avLst/>
          </a:prstGeom>
        </p:spPr>
        <p:txBody>
          <a:bodyPr>
            <a:spAutoFit/>
          </a:bodyPr>
          <a:lstStyle/>
          <a:p>
            <a:pPr marL="342900" indent="-342900">
              <a:buFont typeface="+mj-lt"/>
              <a:buAutoNum type="arabicPeriod" startAt="4"/>
              <a:defRPr/>
            </a:pPr>
            <a:r>
              <a:rPr lang="en-US" sz="1600" dirty="0"/>
              <a:t>If you are using a combination tee that is not listed, you can manually enter the course rating and slope to better reflect the appropriate tee.</a:t>
            </a:r>
          </a:p>
          <a:p>
            <a:pPr>
              <a:defRPr/>
            </a:pPr>
            <a:r>
              <a:rPr lang="en-US" sz="1600" dirty="0"/>
              <a:t> </a:t>
            </a:r>
          </a:p>
          <a:p>
            <a:pPr marL="342900" indent="-342900">
              <a:buFont typeface="+mj-lt"/>
              <a:buAutoNum type="arabicPeriod" startAt="5"/>
              <a:defRPr/>
            </a:pPr>
            <a:r>
              <a:rPr lang="en-US" sz="1600" dirty="0"/>
              <a:t>When you are finished, “</a:t>
            </a:r>
            <a:r>
              <a:rPr lang="en-US" sz="1600" b="1" u="sng" dirty="0"/>
              <a:t>Use default tee</a:t>
            </a:r>
            <a:r>
              <a:rPr lang="en-US" sz="1600" dirty="0"/>
              <a:t>” should be selected for each position. Any tees that are not set will be set to the default tee.  </a:t>
            </a:r>
          </a:p>
        </p:txBody>
      </p:sp>
      <p:pic>
        <p:nvPicPr>
          <p:cNvPr id="76803" name="Picture 5"/>
          <p:cNvPicPr>
            <a:picLocks noChangeAspect="1" noChangeArrowheads="1"/>
          </p:cNvPicPr>
          <p:nvPr/>
        </p:nvPicPr>
        <p:blipFill>
          <a:blip r:embed="rId2"/>
          <a:srcRect/>
          <a:stretch>
            <a:fillRect/>
          </a:stretch>
        </p:blipFill>
        <p:spPr bwMode="auto">
          <a:xfrm>
            <a:off x="533400" y="990600"/>
            <a:ext cx="8305800" cy="4048125"/>
          </a:xfrm>
          <a:prstGeom prst="rect">
            <a:avLst/>
          </a:prstGeom>
          <a:noFill/>
          <a:ln w="9525">
            <a:noFill/>
            <a:miter lim="800000"/>
            <a:headEnd/>
            <a:tailEnd/>
          </a:ln>
        </p:spPr>
      </p:pic>
      <p:cxnSp>
        <p:nvCxnSpPr>
          <p:cNvPr id="76804" name="Straight Arrow Connector 2"/>
          <p:cNvCxnSpPr>
            <a:cxnSpLocks noChangeShapeType="1"/>
          </p:cNvCxnSpPr>
          <p:nvPr/>
        </p:nvCxnSpPr>
        <p:spPr bwMode="auto">
          <a:xfrm flipH="1" flipV="1">
            <a:off x="5410200" y="3200400"/>
            <a:ext cx="1524000" cy="2027238"/>
          </a:xfrm>
          <a:prstGeom prst="straightConnector1">
            <a:avLst/>
          </a:prstGeom>
          <a:noFill/>
          <a:ln w="9525" algn="ctr">
            <a:solidFill>
              <a:srgbClr val="FF0000"/>
            </a:solidFill>
            <a:round/>
            <a:headEnd type="arrow" w="med" len="med"/>
            <a:tailEnd type="arrow" w="med" len="med"/>
          </a:ln>
        </p:spPr>
      </p:cxnSp>
    </p:spTree>
    <p:extLst>
      <p:ext uri="{BB962C8B-B14F-4D97-AF65-F5344CB8AC3E}">
        <p14:creationId xmlns:p14="http://schemas.microsoft.com/office/powerpoint/2010/main" val="172754635"/>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ChangeArrowheads="1"/>
          </p:cNvSpPr>
          <p:nvPr/>
        </p:nvSpPr>
        <p:spPr bwMode="auto">
          <a:xfrm>
            <a:off x="1143000" y="430213"/>
            <a:ext cx="6705600" cy="369887"/>
          </a:xfrm>
          <a:prstGeom prst="rect">
            <a:avLst/>
          </a:prstGeom>
          <a:noFill/>
          <a:ln w="9525">
            <a:noFill/>
            <a:miter lim="800000"/>
            <a:headEnd/>
            <a:tailEnd/>
          </a:ln>
        </p:spPr>
        <p:txBody>
          <a:bodyPr>
            <a:spAutoFit/>
          </a:bodyPr>
          <a:lstStyle/>
          <a:p>
            <a:pPr algn="ctr"/>
            <a:r>
              <a:rPr lang="en-US" b="1"/>
              <a:t>HOW TO SET YOUR MATCH ROSTER</a:t>
            </a:r>
            <a:endParaRPr lang="en-US"/>
          </a:p>
        </p:txBody>
      </p:sp>
      <p:sp>
        <p:nvSpPr>
          <p:cNvPr id="5" name="Rectangle 4"/>
          <p:cNvSpPr/>
          <p:nvPr/>
        </p:nvSpPr>
        <p:spPr>
          <a:xfrm>
            <a:off x="914400" y="4857750"/>
            <a:ext cx="7848600" cy="646113"/>
          </a:xfrm>
          <a:prstGeom prst="rect">
            <a:avLst/>
          </a:prstGeom>
        </p:spPr>
        <p:txBody>
          <a:bodyPr>
            <a:spAutoFit/>
          </a:bodyPr>
          <a:lstStyle/>
          <a:p>
            <a:pPr>
              <a:defRPr/>
            </a:pPr>
            <a:endParaRPr lang="en-US" dirty="0"/>
          </a:p>
          <a:p>
            <a:pPr marL="342900" indent="-342900">
              <a:buFont typeface="+mj-lt"/>
              <a:buAutoNum type="arabicPeriod"/>
              <a:defRPr/>
            </a:pPr>
            <a:r>
              <a:rPr lang="en-US" dirty="0"/>
              <a:t>Under the </a:t>
            </a:r>
            <a:r>
              <a:rPr lang="en-US" b="1" dirty="0"/>
              <a:t>Teams </a:t>
            </a:r>
            <a:r>
              <a:rPr lang="en-US" dirty="0"/>
              <a:t>tab, select </a:t>
            </a:r>
            <a:r>
              <a:rPr lang="en-US" b="1" u="sng" dirty="0"/>
              <a:t>Weekly Management</a:t>
            </a:r>
            <a:r>
              <a:rPr lang="en-US" dirty="0"/>
              <a:t>.</a:t>
            </a:r>
          </a:p>
        </p:txBody>
      </p:sp>
      <p:pic>
        <p:nvPicPr>
          <p:cNvPr id="77827" name="Picture 2"/>
          <p:cNvPicPr>
            <a:picLocks noChangeAspect="1" noChangeArrowheads="1"/>
          </p:cNvPicPr>
          <p:nvPr/>
        </p:nvPicPr>
        <p:blipFill>
          <a:blip r:embed="rId2"/>
          <a:srcRect/>
          <a:stretch>
            <a:fillRect/>
          </a:stretch>
        </p:blipFill>
        <p:spPr bwMode="auto">
          <a:xfrm>
            <a:off x="990600" y="1143000"/>
            <a:ext cx="7696200" cy="3473450"/>
          </a:xfrm>
          <a:prstGeom prst="rect">
            <a:avLst/>
          </a:prstGeom>
          <a:noFill/>
          <a:ln w="9525">
            <a:noFill/>
            <a:miter lim="800000"/>
            <a:headEnd/>
            <a:tailEnd/>
          </a:ln>
        </p:spPr>
      </p:pic>
      <p:cxnSp>
        <p:nvCxnSpPr>
          <p:cNvPr id="6" name="Straight Arrow Connector 5"/>
          <p:cNvCxnSpPr/>
          <p:nvPr/>
        </p:nvCxnSpPr>
        <p:spPr>
          <a:xfrm flipV="1">
            <a:off x="3050381" y="4419600"/>
            <a:ext cx="1062037" cy="7620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672368"/>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78850" name="Rectangle 4"/>
          <p:cNvSpPr>
            <a:spLocks noChangeArrowheads="1"/>
          </p:cNvSpPr>
          <p:nvPr/>
        </p:nvSpPr>
        <p:spPr bwMode="auto">
          <a:xfrm>
            <a:off x="266700" y="4495800"/>
            <a:ext cx="8458200" cy="1661993"/>
          </a:xfrm>
          <a:prstGeom prst="rect">
            <a:avLst/>
          </a:prstGeom>
          <a:noFill/>
          <a:ln w="9525">
            <a:noFill/>
            <a:miter lim="800000"/>
            <a:headEnd/>
            <a:tailEnd/>
          </a:ln>
        </p:spPr>
        <p:txBody>
          <a:bodyPr wrap="square">
            <a:spAutoFit/>
          </a:bodyPr>
          <a:lstStyle/>
          <a:p>
            <a:pPr marL="342900" indent="-342900">
              <a:buFont typeface="Arial" charset="0"/>
              <a:buAutoNum type="arabicPeriod" startAt="2"/>
            </a:pPr>
            <a:r>
              <a:rPr lang="en-US" dirty="0"/>
              <a:t>The </a:t>
            </a:r>
            <a:r>
              <a:rPr lang="en-US" b="1" dirty="0"/>
              <a:t>Team Management </a:t>
            </a:r>
            <a:r>
              <a:rPr lang="en-US" dirty="0"/>
              <a:t>menu shows your regular season schedule, from here you can select your match lineup, and input scores for matches. </a:t>
            </a:r>
          </a:p>
          <a:p>
            <a:pPr marL="342900" indent="-342900">
              <a:buFont typeface="Arial" charset="0"/>
              <a:buAutoNum type="arabicPeriod" startAt="2"/>
            </a:pPr>
            <a:endParaRPr lang="en-US" sz="1200" dirty="0"/>
          </a:p>
          <a:p>
            <a:pPr marL="342900" indent="-342900">
              <a:buFont typeface="Arial" charset="0"/>
              <a:buAutoNum type="arabicPeriod" startAt="2"/>
            </a:pPr>
            <a:r>
              <a:rPr lang="en-US" dirty="0"/>
              <a:t>To select players for a match, click on </a:t>
            </a:r>
            <a:r>
              <a:rPr lang="en-US" b="1" u="sng" dirty="0"/>
              <a:t>Show Lineup</a:t>
            </a:r>
            <a:r>
              <a:rPr lang="en-US" dirty="0" smtClean="0"/>
              <a:t>.</a:t>
            </a:r>
          </a:p>
          <a:p>
            <a:pPr marL="342900" indent="-342900">
              <a:buFont typeface="Arial" charset="0"/>
              <a:buAutoNum type="arabicPeriod" startAt="2"/>
            </a:pPr>
            <a:endParaRPr lang="en-US" dirty="0"/>
          </a:p>
          <a:p>
            <a:pPr marL="342900" indent="-342900">
              <a:buFont typeface="Arial" charset="0"/>
              <a:buAutoNum type="arabicPeriod" startAt="2"/>
            </a:pPr>
            <a:r>
              <a:rPr lang="en-US" dirty="0" smtClean="0"/>
              <a:t>Ignore the Round (1 - 6) order. Matches can be scheduled in any order.</a:t>
            </a:r>
            <a:endParaRPr lang="en-US" dirty="0"/>
          </a:p>
        </p:txBody>
      </p:sp>
      <p:pic>
        <p:nvPicPr>
          <p:cNvPr id="78851" name="Picture 2"/>
          <p:cNvPicPr>
            <a:picLocks noChangeAspect="1" noChangeArrowheads="1"/>
          </p:cNvPicPr>
          <p:nvPr/>
        </p:nvPicPr>
        <p:blipFill>
          <a:blip r:embed="rId2"/>
          <a:srcRect/>
          <a:stretch>
            <a:fillRect/>
          </a:stretch>
        </p:blipFill>
        <p:spPr bwMode="auto">
          <a:xfrm>
            <a:off x="203200" y="1295400"/>
            <a:ext cx="8940800" cy="2971800"/>
          </a:xfrm>
          <a:prstGeom prst="rect">
            <a:avLst/>
          </a:prstGeom>
          <a:noFill/>
          <a:ln w="9525">
            <a:noFill/>
            <a:miter lim="800000"/>
            <a:headEnd/>
            <a:tailEnd/>
          </a:ln>
        </p:spPr>
      </p:pic>
      <p:cxnSp>
        <p:nvCxnSpPr>
          <p:cNvPr id="3" name="Straight Arrow Connector 2"/>
          <p:cNvCxnSpPr/>
          <p:nvPr/>
        </p:nvCxnSpPr>
        <p:spPr>
          <a:xfrm flipV="1">
            <a:off x="5486400" y="2971800"/>
            <a:ext cx="12192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24598"/>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SET YOUR MATCH ROSTER</a:t>
            </a:r>
          </a:p>
        </p:txBody>
      </p:sp>
      <p:sp>
        <p:nvSpPr>
          <p:cNvPr id="99330" name="Rectangle 4"/>
          <p:cNvSpPr>
            <a:spLocks noChangeArrowheads="1"/>
          </p:cNvSpPr>
          <p:nvPr/>
        </p:nvSpPr>
        <p:spPr bwMode="auto">
          <a:xfrm>
            <a:off x="457200" y="5345113"/>
            <a:ext cx="8324850" cy="1015663"/>
          </a:xfrm>
          <a:prstGeom prst="rect">
            <a:avLst/>
          </a:prstGeom>
          <a:noFill/>
          <a:ln w="9525">
            <a:noFill/>
            <a:miter lim="800000"/>
            <a:headEnd/>
            <a:tailEnd/>
          </a:ln>
        </p:spPr>
        <p:txBody>
          <a:bodyPr>
            <a:spAutoFit/>
          </a:bodyPr>
          <a:lstStyle/>
          <a:p>
            <a:pPr marL="342900" indent="-342900">
              <a:buFont typeface="Arial" charset="0"/>
              <a:buAutoNum type="arabicPeriod" startAt="4"/>
              <a:defRPr/>
            </a:pPr>
            <a:r>
              <a:rPr lang="en-US" dirty="0"/>
              <a:t>Click on </a:t>
            </a:r>
            <a:r>
              <a:rPr lang="en-US" b="1" u="sng" dirty="0"/>
              <a:t>Add Player</a:t>
            </a:r>
            <a:r>
              <a:rPr lang="en-US" b="1" dirty="0"/>
              <a:t> </a:t>
            </a:r>
            <a:r>
              <a:rPr lang="en-US" dirty="0"/>
              <a:t>to select a player from your team roster.</a:t>
            </a:r>
          </a:p>
          <a:p>
            <a:pPr marL="342900" indent="-342900">
              <a:buFont typeface="Arial" charset="0"/>
              <a:buAutoNum type="arabicPeriod" startAt="4"/>
              <a:defRPr/>
            </a:pPr>
            <a:endParaRPr lang="en-US" dirty="0"/>
          </a:p>
          <a:p>
            <a:pPr algn="ctr">
              <a:defRPr/>
            </a:pPr>
            <a:r>
              <a:rPr lang="en-US" sz="2400" b="1" i="1" u="sng" dirty="0" smtClean="0">
                <a:solidFill>
                  <a:srgbClr val="FF0000"/>
                </a:solidFill>
              </a:rPr>
              <a:t>YOU MUST </a:t>
            </a:r>
            <a:r>
              <a:rPr lang="en-US" sz="2400" b="1" i="1" u="sng" dirty="0">
                <a:solidFill>
                  <a:srgbClr val="FF0000"/>
                </a:solidFill>
              </a:rPr>
              <a:t>enter the date </a:t>
            </a:r>
            <a:r>
              <a:rPr lang="en-US" sz="2400" b="1" i="1" u="sng" dirty="0" smtClean="0">
                <a:solidFill>
                  <a:srgbClr val="FF0000"/>
                </a:solidFill>
              </a:rPr>
              <a:t>for </a:t>
            </a:r>
            <a:r>
              <a:rPr lang="en-US" sz="2400" b="1" i="1" u="sng" dirty="0">
                <a:solidFill>
                  <a:srgbClr val="FF0000"/>
                </a:solidFill>
              </a:rPr>
              <a:t>each match </a:t>
            </a:r>
          </a:p>
        </p:txBody>
      </p:sp>
      <p:pic>
        <p:nvPicPr>
          <p:cNvPr id="79875" name="Picture 2"/>
          <p:cNvPicPr>
            <a:picLocks noChangeAspect="1" noChangeArrowheads="1"/>
          </p:cNvPicPr>
          <p:nvPr/>
        </p:nvPicPr>
        <p:blipFill>
          <a:blip r:embed="rId2"/>
          <a:srcRect/>
          <a:stretch>
            <a:fillRect/>
          </a:stretch>
        </p:blipFill>
        <p:spPr bwMode="auto">
          <a:xfrm>
            <a:off x="323850" y="863600"/>
            <a:ext cx="8458200" cy="4356100"/>
          </a:xfrm>
          <a:prstGeom prst="rect">
            <a:avLst/>
          </a:prstGeom>
          <a:noFill/>
          <a:ln w="9525">
            <a:noFill/>
            <a:miter lim="800000"/>
            <a:headEnd/>
            <a:tailEnd/>
          </a:ln>
        </p:spPr>
      </p:pic>
      <p:cxnSp>
        <p:nvCxnSpPr>
          <p:cNvPr id="79876" name="Straight Arrow Connector 5"/>
          <p:cNvCxnSpPr>
            <a:cxnSpLocks noChangeShapeType="1"/>
          </p:cNvCxnSpPr>
          <p:nvPr/>
        </p:nvCxnSpPr>
        <p:spPr bwMode="auto">
          <a:xfrm flipH="1" flipV="1">
            <a:off x="5486400" y="2743200"/>
            <a:ext cx="457200" cy="533400"/>
          </a:xfrm>
          <a:prstGeom prst="straightConnector1">
            <a:avLst/>
          </a:prstGeom>
          <a:noFill/>
          <a:ln w="9525" algn="ctr">
            <a:solidFill>
              <a:srgbClr val="FF0000"/>
            </a:solidFill>
            <a:round/>
            <a:headEnd/>
            <a:tailEnd type="arrow" w="med" len="med"/>
          </a:ln>
        </p:spPr>
      </p:cxnSp>
      <p:cxnSp>
        <p:nvCxnSpPr>
          <p:cNvPr id="79877" name="Curved Connector 8"/>
          <p:cNvCxnSpPr>
            <a:cxnSpLocks noChangeShapeType="1"/>
          </p:cNvCxnSpPr>
          <p:nvPr/>
        </p:nvCxnSpPr>
        <p:spPr bwMode="auto">
          <a:xfrm rot="5400000" flipH="1" flipV="1">
            <a:off x="4991100" y="2870200"/>
            <a:ext cx="4419600" cy="1752600"/>
          </a:xfrm>
          <a:prstGeom prst="curvedConnector3">
            <a:avLst>
              <a:gd name="adj1" fmla="val 50000"/>
            </a:avLst>
          </a:prstGeom>
          <a:noFill/>
          <a:ln w="9525" algn="ctr">
            <a:solidFill>
              <a:srgbClr val="FF0000"/>
            </a:solidFill>
            <a:round/>
            <a:headEnd type="arrow" w="med" len="med"/>
            <a:tailEnd type="arrow" w="med" len="med"/>
          </a:ln>
        </p:spPr>
      </p:cxnSp>
    </p:spTree>
    <p:extLst>
      <p:ext uri="{BB962C8B-B14F-4D97-AF65-F5344CB8AC3E}">
        <p14:creationId xmlns:p14="http://schemas.microsoft.com/office/powerpoint/2010/main" val="151300321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dirty="0" smtClean="0"/>
              <a:t>REFRESHING PLAYERS HANDICAPS</a:t>
            </a:r>
            <a:endParaRPr lang="en-US" b="1" dirty="0"/>
          </a:p>
        </p:txBody>
      </p:sp>
      <p:pic>
        <p:nvPicPr>
          <p:cNvPr id="79875" name="Picture 2"/>
          <p:cNvPicPr>
            <a:picLocks noChangeAspect="1" noChangeArrowheads="1"/>
          </p:cNvPicPr>
          <p:nvPr/>
        </p:nvPicPr>
        <p:blipFill>
          <a:blip r:embed="rId2"/>
          <a:srcRect/>
          <a:stretch>
            <a:fillRect/>
          </a:stretch>
        </p:blipFill>
        <p:spPr bwMode="auto">
          <a:xfrm>
            <a:off x="323850" y="863600"/>
            <a:ext cx="8458200" cy="4356100"/>
          </a:xfrm>
          <a:prstGeom prst="rect">
            <a:avLst/>
          </a:prstGeom>
          <a:noFill/>
          <a:ln w="9525">
            <a:noFill/>
            <a:miter lim="800000"/>
            <a:headEnd/>
            <a:tailEnd/>
          </a:ln>
        </p:spPr>
      </p:pic>
      <p:sp>
        <p:nvSpPr>
          <p:cNvPr id="2" name="Rectangle 1"/>
          <p:cNvSpPr/>
          <p:nvPr/>
        </p:nvSpPr>
        <p:spPr>
          <a:xfrm>
            <a:off x="3256280" y="5410200"/>
            <a:ext cx="2819400" cy="293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Refresh Handicap Indexes</a:t>
            </a:r>
          </a:p>
        </p:txBody>
      </p:sp>
      <p:cxnSp>
        <p:nvCxnSpPr>
          <p:cNvPr id="7" name="Straight Arrow Connector 6"/>
          <p:cNvCxnSpPr/>
          <p:nvPr/>
        </p:nvCxnSpPr>
        <p:spPr>
          <a:xfrm flipH="1" flipV="1">
            <a:off x="2590800" y="5096350"/>
            <a:ext cx="533400" cy="3138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172200" y="5096350"/>
            <a:ext cx="228600" cy="3138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733" y="6019800"/>
            <a:ext cx="8991600" cy="646331"/>
          </a:xfrm>
          <a:prstGeom prst="rect">
            <a:avLst/>
          </a:prstGeom>
          <a:noFill/>
        </p:spPr>
        <p:txBody>
          <a:bodyPr wrap="square" rtlCol="0">
            <a:spAutoFit/>
          </a:bodyPr>
          <a:lstStyle/>
          <a:p>
            <a:r>
              <a:rPr lang="en-US" b="1" dirty="0" smtClean="0">
                <a:solidFill>
                  <a:srgbClr val="FF3300"/>
                </a:solidFill>
              </a:rPr>
              <a:t>Players handicaps (on GHIN) are revised on the 15</a:t>
            </a:r>
            <a:r>
              <a:rPr lang="en-US" b="1" baseline="30000" dirty="0" smtClean="0">
                <a:solidFill>
                  <a:srgbClr val="FF3300"/>
                </a:solidFill>
              </a:rPr>
              <a:t>th</a:t>
            </a:r>
            <a:r>
              <a:rPr lang="en-US" b="1" dirty="0" smtClean="0">
                <a:solidFill>
                  <a:srgbClr val="FF3300"/>
                </a:solidFill>
              </a:rPr>
              <a:t> and 30</a:t>
            </a:r>
            <a:r>
              <a:rPr lang="en-US" b="1" baseline="30000" dirty="0" smtClean="0">
                <a:solidFill>
                  <a:srgbClr val="FF3300"/>
                </a:solidFill>
              </a:rPr>
              <a:t>th</a:t>
            </a:r>
            <a:r>
              <a:rPr lang="en-US" b="1" dirty="0" smtClean="0">
                <a:solidFill>
                  <a:srgbClr val="FF3300"/>
                </a:solidFill>
              </a:rPr>
              <a:t> / 31</a:t>
            </a:r>
            <a:r>
              <a:rPr lang="en-US" b="1" baseline="30000" dirty="0" smtClean="0">
                <a:solidFill>
                  <a:srgbClr val="FF3300"/>
                </a:solidFill>
              </a:rPr>
              <a:t>st</a:t>
            </a:r>
            <a:r>
              <a:rPr lang="en-US" b="1" dirty="0" smtClean="0">
                <a:solidFill>
                  <a:srgbClr val="FF3300"/>
                </a:solidFill>
              </a:rPr>
              <a:t>. Captains need to coordinate refreshing </a:t>
            </a:r>
            <a:r>
              <a:rPr lang="en-US" b="1" dirty="0" err="1" smtClean="0">
                <a:solidFill>
                  <a:srgbClr val="FF3300"/>
                </a:solidFill>
              </a:rPr>
              <a:t>hdcps</a:t>
            </a:r>
            <a:r>
              <a:rPr lang="en-US" b="1" dirty="0" smtClean="0">
                <a:solidFill>
                  <a:srgbClr val="FF3300"/>
                </a:solidFill>
              </a:rPr>
              <a:t> when these dates are close to a match date.</a:t>
            </a:r>
            <a:endParaRPr lang="en-US" b="1" dirty="0">
              <a:solidFill>
                <a:srgbClr val="FF3300"/>
              </a:solidFill>
            </a:endParaRPr>
          </a:p>
        </p:txBody>
      </p:sp>
      <p:sp>
        <p:nvSpPr>
          <p:cNvPr id="3" name="TextBox 2"/>
          <p:cNvSpPr txBox="1"/>
          <p:nvPr/>
        </p:nvSpPr>
        <p:spPr>
          <a:xfrm>
            <a:off x="457200" y="5410200"/>
            <a:ext cx="1828800" cy="523220"/>
          </a:xfrm>
          <a:prstGeom prst="rect">
            <a:avLst/>
          </a:prstGeom>
          <a:noFill/>
        </p:spPr>
        <p:txBody>
          <a:bodyPr wrap="square" rtlCol="0">
            <a:spAutoFit/>
          </a:bodyPr>
          <a:lstStyle/>
          <a:p>
            <a:r>
              <a:rPr lang="en-US" sz="1400" dirty="0" smtClean="0">
                <a:ln>
                  <a:solidFill>
                    <a:srgbClr val="3333CC"/>
                  </a:solidFill>
                </a:ln>
              </a:rPr>
              <a:t>When match roster complete,</a:t>
            </a:r>
            <a:endParaRPr lang="en-US" sz="1400" dirty="0">
              <a:ln>
                <a:solidFill>
                  <a:srgbClr val="3333CC"/>
                </a:solidFill>
              </a:ln>
            </a:endParaRPr>
          </a:p>
        </p:txBody>
      </p:sp>
    </p:spTree>
    <p:extLst>
      <p:ext uri="{BB962C8B-B14F-4D97-AF65-F5344CB8AC3E}">
        <p14:creationId xmlns:p14="http://schemas.microsoft.com/office/powerpoint/2010/main" val="196030849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9460"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35" y="1447799"/>
            <a:ext cx="5940366" cy="454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616108"/>
      </p:ext>
    </p:extLst>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80898" name="Rectangle 4"/>
          <p:cNvSpPr>
            <a:spLocks noChangeArrowheads="1"/>
          </p:cNvSpPr>
          <p:nvPr/>
        </p:nvSpPr>
        <p:spPr bwMode="auto">
          <a:xfrm>
            <a:off x="838200" y="5410200"/>
            <a:ext cx="7848600" cy="1277273"/>
          </a:xfrm>
          <a:prstGeom prst="rect">
            <a:avLst/>
          </a:prstGeom>
          <a:noFill/>
          <a:ln w="9525">
            <a:noFill/>
            <a:miter lim="800000"/>
            <a:headEnd/>
            <a:tailEnd/>
          </a:ln>
        </p:spPr>
        <p:txBody>
          <a:bodyPr>
            <a:spAutoFit/>
          </a:bodyPr>
          <a:lstStyle/>
          <a:p>
            <a:pPr marL="228600" indent="-228600">
              <a:buFont typeface="Arial" charset="0"/>
              <a:buAutoNum type="arabicPeriod" startAt="5"/>
            </a:pPr>
            <a:r>
              <a:rPr lang="en-US" sz="1400" dirty="0"/>
              <a:t>Select whichever player you want </a:t>
            </a:r>
          </a:p>
          <a:p>
            <a:pPr marL="228600" indent="-228600">
              <a:buFont typeface="Arial" charset="0"/>
              <a:buAutoNum type="arabicPeriod" startAt="5"/>
            </a:pPr>
            <a:endParaRPr lang="en-US" sz="1050" dirty="0"/>
          </a:p>
          <a:p>
            <a:pPr marL="228600" indent="-228600">
              <a:buFont typeface="Arial" charset="0"/>
              <a:buAutoNum type="arabicPeriod" startAt="5"/>
            </a:pPr>
            <a:r>
              <a:rPr lang="en-US" sz="1400" dirty="0"/>
              <a:t>Players can be sorted alphabetically, by handicap index, course handicap, or GHIN number by clicking on the category header. </a:t>
            </a:r>
          </a:p>
          <a:p>
            <a:pPr marL="228600" indent="-228600">
              <a:buFont typeface="Arial" charset="0"/>
              <a:buAutoNum type="arabicPeriod" startAt="5"/>
            </a:pPr>
            <a:endParaRPr lang="en-US" sz="1050" dirty="0"/>
          </a:p>
          <a:p>
            <a:pPr marL="228600" indent="-228600">
              <a:buFont typeface="Arial" charset="0"/>
              <a:buAutoNum type="arabicPeriod" startAt="5"/>
            </a:pPr>
            <a:r>
              <a:rPr lang="en-US" sz="1400" dirty="0"/>
              <a:t>Players must be selected </a:t>
            </a:r>
            <a:r>
              <a:rPr lang="en-US" sz="1400" b="1" dirty="0"/>
              <a:t>one at a time</a:t>
            </a:r>
            <a:r>
              <a:rPr lang="en-US" sz="1400" dirty="0"/>
              <a:t>. </a:t>
            </a:r>
          </a:p>
        </p:txBody>
      </p:sp>
      <p:pic>
        <p:nvPicPr>
          <p:cNvPr id="80899" name="Picture 6"/>
          <p:cNvPicPr>
            <a:picLocks noChangeAspect="1" noChangeArrowheads="1"/>
          </p:cNvPicPr>
          <p:nvPr/>
        </p:nvPicPr>
        <p:blipFill>
          <a:blip r:embed="rId2"/>
          <a:srcRect/>
          <a:stretch>
            <a:fillRect/>
          </a:stretch>
        </p:blipFill>
        <p:spPr bwMode="auto">
          <a:xfrm>
            <a:off x="762000" y="838200"/>
            <a:ext cx="7924800" cy="4572000"/>
          </a:xfrm>
          <a:prstGeom prst="rect">
            <a:avLst/>
          </a:prstGeom>
          <a:noFill/>
          <a:ln w="9525">
            <a:noFill/>
            <a:miter lim="800000"/>
            <a:headEnd/>
            <a:tailEnd/>
          </a:ln>
        </p:spPr>
      </p:pic>
    </p:spTree>
    <p:extLst>
      <p:ext uri="{BB962C8B-B14F-4D97-AF65-F5344CB8AC3E}">
        <p14:creationId xmlns:p14="http://schemas.microsoft.com/office/powerpoint/2010/main" val="238337529"/>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2"/>
          <p:cNvPicPr>
            <a:picLocks noChangeAspect="1" noChangeArrowheads="1"/>
          </p:cNvPicPr>
          <p:nvPr/>
        </p:nvPicPr>
        <p:blipFill>
          <a:blip r:embed="rId2"/>
          <a:srcRect/>
          <a:stretch>
            <a:fillRect/>
          </a:stretch>
        </p:blipFill>
        <p:spPr bwMode="auto">
          <a:xfrm>
            <a:off x="381000" y="939800"/>
            <a:ext cx="8534400" cy="4622800"/>
          </a:xfrm>
          <a:prstGeom prst="rect">
            <a:avLst/>
          </a:prstGeom>
          <a:noFill/>
          <a:ln w="9525">
            <a:noFill/>
            <a:miter lim="800000"/>
            <a:headEnd/>
            <a:tailEnd/>
          </a:ln>
        </p:spPr>
      </p:pic>
      <p:sp>
        <p:nvSpPr>
          <p:cNvPr id="81921"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81922" name="Rectangle 4"/>
          <p:cNvSpPr>
            <a:spLocks noChangeArrowheads="1"/>
          </p:cNvSpPr>
          <p:nvPr/>
        </p:nvSpPr>
        <p:spPr bwMode="auto">
          <a:xfrm>
            <a:off x="838200" y="5473005"/>
            <a:ext cx="7848600" cy="1384995"/>
          </a:xfrm>
          <a:prstGeom prst="rect">
            <a:avLst/>
          </a:prstGeom>
          <a:noFill/>
          <a:ln w="9525">
            <a:noFill/>
            <a:miter lim="800000"/>
            <a:headEnd/>
            <a:tailEnd/>
          </a:ln>
        </p:spPr>
        <p:txBody>
          <a:bodyPr>
            <a:spAutoFit/>
          </a:bodyPr>
          <a:lstStyle/>
          <a:p>
            <a:pPr marL="342900" indent="-342900">
              <a:buFont typeface="Arial" charset="0"/>
              <a:buAutoNum type="arabicPeriod" startAt="8"/>
            </a:pPr>
            <a:r>
              <a:rPr lang="en-US" sz="1400" dirty="0"/>
              <a:t>Players need to be listed in handicap order, use the arrows on the right of the screen to put them in the correct order. </a:t>
            </a:r>
          </a:p>
          <a:p>
            <a:pPr marL="342900" indent="-342900">
              <a:buFont typeface="Arial" charset="0"/>
              <a:buAutoNum type="arabicPeriod" startAt="8"/>
            </a:pPr>
            <a:endParaRPr lang="en-US" sz="1400" dirty="0"/>
          </a:p>
          <a:p>
            <a:pPr marL="342900" indent="-342900">
              <a:buFont typeface="Arial" charset="0"/>
              <a:buAutoNum type="arabicPeriod" startAt="8"/>
            </a:pPr>
            <a:r>
              <a:rPr lang="en-US" sz="1400" b="1" dirty="0"/>
              <a:t>The Player in position 1A will play four-ball with the player in position 1B and so forth. </a:t>
            </a:r>
            <a:endParaRPr lang="en-US" sz="1400" dirty="0"/>
          </a:p>
          <a:p>
            <a:pPr marL="342900" indent="-342900">
              <a:buFont typeface="Arial" charset="0"/>
              <a:buAutoNum type="arabicPeriod" startAt="8"/>
            </a:pPr>
            <a:endParaRPr lang="en-US" sz="1400" dirty="0"/>
          </a:p>
          <a:p>
            <a:pPr marL="342900" indent="-342900">
              <a:buFont typeface="Arial" charset="0"/>
              <a:buAutoNum type="arabicPeriod" startAt="8"/>
            </a:pPr>
            <a:r>
              <a:rPr lang="en-US" sz="1400" dirty="0"/>
              <a:t>Make sure to click </a:t>
            </a:r>
            <a:r>
              <a:rPr lang="en-US" sz="1400" b="1" u="sng" dirty="0"/>
              <a:t>Submit Roster</a:t>
            </a:r>
            <a:r>
              <a:rPr lang="en-US" sz="1400" dirty="0"/>
              <a:t> when you finish. </a:t>
            </a:r>
          </a:p>
        </p:txBody>
      </p:sp>
      <p:sp>
        <p:nvSpPr>
          <p:cNvPr id="2" name="Oval 1"/>
          <p:cNvSpPr/>
          <p:nvPr/>
        </p:nvSpPr>
        <p:spPr>
          <a:xfrm>
            <a:off x="4152900" y="3276600"/>
            <a:ext cx="571500" cy="25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1143000" y="3276600"/>
            <a:ext cx="28956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483307"/>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3"/>
          <p:cNvSpPr>
            <a:spLocks noChangeArrowheads="1"/>
          </p:cNvSpPr>
          <p:nvPr/>
        </p:nvSpPr>
        <p:spPr bwMode="auto">
          <a:xfrm>
            <a:off x="1143000" y="430213"/>
            <a:ext cx="6705600" cy="641350"/>
          </a:xfrm>
          <a:prstGeom prst="rect">
            <a:avLst/>
          </a:prstGeom>
          <a:noFill/>
          <a:ln w="9525">
            <a:noFill/>
            <a:miter lim="800000"/>
            <a:headEnd/>
            <a:tailEnd/>
          </a:ln>
        </p:spPr>
        <p:txBody>
          <a:bodyPr>
            <a:spAutoFit/>
          </a:bodyPr>
          <a:lstStyle/>
          <a:p>
            <a:pPr algn="ctr"/>
            <a:r>
              <a:rPr lang="en-US" b="1"/>
              <a:t>HOW TO SET YOUR MATCH ROSTER</a:t>
            </a:r>
            <a:endParaRPr lang="en-US"/>
          </a:p>
          <a:p>
            <a:pPr algn="ctr"/>
            <a:endParaRPr lang="en-US" b="1"/>
          </a:p>
        </p:txBody>
      </p:sp>
      <p:sp>
        <p:nvSpPr>
          <p:cNvPr id="82946" name="Rectangle 4"/>
          <p:cNvSpPr>
            <a:spLocks noChangeArrowheads="1"/>
          </p:cNvSpPr>
          <p:nvPr/>
        </p:nvSpPr>
        <p:spPr bwMode="auto">
          <a:xfrm>
            <a:off x="914400" y="4826000"/>
            <a:ext cx="7848600" cy="1600200"/>
          </a:xfrm>
          <a:prstGeom prst="rect">
            <a:avLst/>
          </a:prstGeom>
          <a:noFill/>
          <a:ln w="9525">
            <a:noFill/>
            <a:miter lim="800000"/>
            <a:headEnd/>
            <a:tailEnd/>
          </a:ln>
        </p:spPr>
        <p:txBody>
          <a:bodyPr>
            <a:spAutoFit/>
          </a:bodyPr>
          <a:lstStyle/>
          <a:p>
            <a:r>
              <a:rPr lang="en-US" dirty="0"/>
              <a:t>11.You have the option of e-mailing your roster to: </a:t>
            </a:r>
          </a:p>
          <a:p>
            <a:pPr marL="800100" lvl="1" indent="-342900">
              <a:buFont typeface="Arial" charset="0"/>
              <a:buAutoNum type="alphaLcParenR"/>
            </a:pPr>
            <a:endParaRPr lang="en-US" sz="1600" dirty="0"/>
          </a:p>
          <a:p>
            <a:pPr marL="800100" lvl="1" indent="-342900">
              <a:buFont typeface="Arial" charset="0"/>
              <a:buAutoNum type="alphaLcParenR"/>
            </a:pPr>
            <a:r>
              <a:rPr lang="en-US" sz="1600" dirty="0"/>
              <a:t>The opposing team captain(s) </a:t>
            </a:r>
          </a:p>
          <a:p>
            <a:pPr marL="800100" lvl="1" indent="-342900">
              <a:buFont typeface="Arial" charset="0"/>
              <a:buAutoNum type="alphaLcParenR"/>
            </a:pPr>
            <a:r>
              <a:rPr lang="en-US" sz="1600" dirty="0"/>
              <a:t>The opposing team captain(s) and your </a:t>
            </a:r>
            <a:r>
              <a:rPr lang="en-US" sz="1600" dirty="0" smtClean="0"/>
              <a:t>players </a:t>
            </a:r>
            <a:r>
              <a:rPr lang="en-US" sz="1600" i="1" dirty="0" smtClean="0">
                <a:solidFill>
                  <a:srgbClr val="FF0000"/>
                </a:solidFill>
              </a:rPr>
              <a:t>(if they have a TPP profile)</a:t>
            </a:r>
            <a:r>
              <a:rPr lang="en-US" sz="1600" dirty="0" smtClean="0"/>
              <a:t> </a:t>
            </a:r>
            <a:endParaRPr lang="en-US" sz="1600" dirty="0"/>
          </a:p>
          <a:p>
            <a:pPr marL="800100" lvl="1" indent="-342900">
              <a:buFont typeface="Arial" charset="0"/>
              <a:buAutoNum type="alphaLcParenR"/>
            </a:pPr>
            <a:r>
              <a:rPr lang="en-US" sz="1600" dirty="0"/>
              <a:t>Your players only </a:t>
            </a:r>
          </a:p>
          <a:p>
            <a:pPr marL="800100" lvl="1" indent="-342900">
              <a:buFont typeface="Arial" charset="0"/>
              <a:buAutoNum type="alphaLcParenR"/>
            </a:pPr>
            <a:r>
              <a:rPr lang="en-US" sz="1600" dirty="0"/>
              <a:t>Don’t send any e-mail </a:t>
            </a:r>
          </a:p>
        </p:txBody>
      </p:sp>
      <p:pic>
        <p:nvPicPr>
          <p:cNvPr id="82947" name="Picture 2"/>
          <p:cNvPicPr>
            <a:picLocks noChangeAspect="1" noChangeArrowheads="1"/>
          </p:cNvPicPr>
          <p:nvPr/>
        </p:nvPicPr>
        <p:blipFill>
          <a:blip r:embed="rId2"/>
          <a:srcRect/>
          <a:stretch>
            <a:fillRect/>
          </a:stretch>
        </p:blipFill>
        <p:spPr bwMode="auto">
          <a:xfrm>
            <a:off x="889000" y="990600"/>
            <a:ext cx="7081838" cy="3835400"/>
          </a:xfrm>
          <a:prstGeom prst="rect">
            <a:avLst/>
          </a:prstGeom>
          <a:noFill/>
          <a:ln w="9525">
            <a:noFill/>
            <a:miter lim="800000"/>
            <a:headEnd/>
            <a:tailEnd/>
          </a:ln>
        </p:spPr>
      </p:pic>
    </p:spTree>
    <p:extLst>
      <p:ext uri="{BB962C8B-B14F-4D97-AF65-F5344CB8AC3E}">
        <p14:creationId xmlns:p14="http://schemas.microsoft.com/office/powerpoint/2010/main" val="1260316422"/>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SET YOUR MATCH ROSTER</a:t>
            </a:r>
          </a:p>
        </p:txBody>
      </p:sp>
      <p:sp>
        <p:nvSpPr>
          <p:cNvPr id="83970" name="Rectangle 4"/>
          <p:cNvSpPr>
            <a:spLocks noChangeArrowheads="1"/>
          </p:cNvSpPr>
          <p:nvPr/>
        </p:nvSpPr>
        <p:spPr bwMode="auto">
          <a:xfrm>
            <a:off x="914400" y="5867400"/>
            <a:ext cx="7848600" cy="523875"/>
          </a:xfrm>
          <a:prstGeom prst="rect">
            <a:avLst/>
          </a:prstGeom>
          <a:noFill/>
          <a:ln w="9525">
            <a:noFill/>
            <a:miter lim="800000"/>
            <a:headEnd/>
            <a:tailEnd/>
          </a:ln>
        </p:spPr>
        <p:txBody>
          <a:bodyPr>
            <a:spAutoFit/>
          </a:bodyPr>
          <a:lstStyle/>
          <a:p>
            <a:pPr marL="342900" indent="-342900">
              <a:buFont typeface="Arial" charset="0"/>
              <a:buAutoNum type="arabicPeriod" startAt="12"/>
            </a:pPr>
            <a:r>
              <a:rPr lang="en-US" sz="1400"/>
              <a:t>When all players have been entered click </a:t>
            </a:r>
            <a:r>
              <a:rPr lang="en-US" sz="1400" b="1" u="sng"/>
              <a:t>Teams</a:t>
            </a:r>
            <a:r>
              <a:rPr lang="en-US" sz="1400" b="1"/>
              <a:t> </a:t>
            </a:r>
            <a:r>
              <a:rPr lang="en-US" sz="1400"/>
              <a:t>tab. Select </a:t>
            </a:r>
            <a:r>
              <a:rPr lang="en-US" sz="1400" b="1" u="sng"/>
              <a:t>Weekly Management</a:t>
            </a:r>
            <a:r>
              <a:rPr lang="en-US" sz="1400" b="1"/>
              <a:t>, </a:t>
            </a:r>
            <a:r>
              <a:rPr lang="en-US" sz="1400"/>
              <a:t>then select</a:t>
            </a:r>
            <a:r>
              <a:rPr lang="en-US" sz="1400" b="1"/>
              <a:t> </a:t>
            </a:r>
            <a:r>
              <a:rPr lang="en-US" sz="1400" b="1" u="sng"/>
              <a:t>Show Scores</a:t>
            </a:r>
            <a:r>
              <a:rPr lang="en-US" sz="1400" b="1"/>
              <a:t>. </a:t>
            </a:r>
            <a:r>
              <a:rPr lang="en-US" sz="1400"/>
              <a:t>This will bring up your </a:t>
            </a:r>
            <a:r>
              <a:rPr lang="en-US" sz="1400" b="1"/>
              <a:t>Weekly Scorecard</a:t>
            </a:r>
            <a:r>
              <a:rPr lang="en-US" sz="1400"/>
              <a:t>. </a:t>
            </a:r>
          </a:p>
        </p:txBody>
      </p:sp>
      <p:pic>
        <p:nvPicPr>
          <p:cNvPr id="83971" name="Picture 2"/>
          <p:cNvPicPr>
            <a:picLocks noChangeAspect="1" noChangeArrowheads="1"/>
          </p:cNvPicPr>
          <p:nvPr/>
        </p:nvPicPr>
        <p:blipFill>
          <a:blip r:embed="rId2"/>
          <a:srcRect/>
          <a:stretch>
            <a:fillRect/>
          </a:stretch>
        </p:blipFill>
        <p:spPr bwMode="auto">
          <a:xfrm>
            <a:off x="457200" y="796925"/>
            <a:ext cx="8534400" cy="5070475"/>
          </a:xfrm>
          <a:prstGeom prst="rect">
            <a:avLst/>
          </a:prstGeom>
          <a:noFill/>
          <a:ln w="9525">
            <a:noFill/>
            <a:miter lim="800000"/>
            <a:headEnd/>
            <a:tailEnd/>
          </a:ln>
        </p:spPr>
      </p:pic>
    </p:spTree>
    <p:extLst>
      <p:ext uri="{BB962C8B-B14F-4D97-AF65-F5344CB8AC3E}">
        <p14:creationId xmlns:p14="http://schemas.microsoft.com/office/powerpoint/2010/main" val="4197482982"/>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SET YOUR MATCH ROSTER</a:t>
            </a:r>
          </a:p>
        </p:txBody>
      </p:sp>
      <p:sp>
        <p:nvSpPr>
          <p:cNvPr id="84994" name="Rectangle 4"/>
          <p:cNvSpPr>
            <a:spLocks noChangeArrowheads="1"/>
          </p:cNvSpPr>
          <p:nvPr/>
        </p:nvSpPr>
        <p:spPr bwMode="auto">
          <a:xfrm>
            <a:off x="914400" y="6096000"/>
            <a:ext cx="7848600" cy="307975"/>
          </a:xfrm>
          <a:prstGeom prst="rect">
            <a:avLst/>
          </a:prstGeom>
          <a:noFill/>
          <a:ln w="9525">
            <a:noFill/>
            <a:miter lim="800000"/>
            <a:headEnd/>
            <a:tailEnd/>
          </a:ln>
        </p:spPr>
        <p:txBody>
          <a:bodyPr>
            <a:spAutoFit/>
          </a:bodyPr>
          <a:lstStyle/>
          <a:p>
            <a:pPr marL="342900" indent="-342900">
              <a:buFont typeface="Arial" charset="0"/>
              <a:buAutoNum type="arabicPeriod" startAt="13"/>
            </a:pPr>
            <a:r>
              <a:rPr lang="en-US" sz="1400"/>
              <a:t>To print off your match worksheet click on </a:t>
            </a:r>
            <a:r>
              <a:rPr lang="en-US" sz="1400" b="1" u="sng"/>
              <a:t>Print</a:t>
            </a:r>
            <a:r>
              <a:rPr lang="en-US" sz="1400" b="1"/>
              <a:t> </a:t>
            </a:r>
            <a:r>
              <a:rPr lang="en-US" sz="1400"/>
              <a:t>on the top right side of the screen.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2996"/>
            <a:ext cx="6934200" cy="599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4"/>
          <p:cNvCxnSpPr>
            <a:cxnSpLocks noChangeShapeType="1"/>
          </p:cNvCxnSpPr>
          <p:nvPr/>
        </p:nvCxnSpPr>
        <p:spPr bwMode="auto">
          <a:xfrm flipH="1">
            <a:off x="7882467" y="2057400"/>
            <a:ext cx="423333" cy="76200"/>
          </a:xfrm>
          <a:prstGeom prst="straightConnector1">
            <a:avLst/>
          </a:prstGeom>
          <a:noFill/>
          <a:ln w="15875" algn="ctr">
            <a:solidFill>
              <a:srgbClr val="FF0000"/>
            </a:solidFill>
            <a:round/>
            <a:headEnd/>
            <a:tailEnd type="arrow" w="med" len="med"/>
          </a:ln>
        </p:spPr>
      </p:cxnSp>
      <p:cxnSp>
        <p:nvCxnSpPr>
          <p:cNvPr id="9" name="Straight Arrow Connector 4"/>
          <p:cNvCxnSpPr>
            <a:cxnSpLocks noChangeShapeType="1"/>
            <a:stCxn id="14" idx="0"/>
          </p:cNvCxnSpPr>
          <p:nvPr/>
        </p:nvCxnSpPr>
        <p:spPr bwMode="auto">
          <a:xfrm flipH="1" flipV="1">
            <a:off x="5867400" y="2362200"/>
            <a:ext cx="2590800" cy="1676400"/>
          </a:xfrm>
          <a:prstGeom prst="straightConnector1">
            <a:avLst/>
          </a:prstGeom>
          <a:noFill/>
          <a:ln w="15875" algn="ctr">
            <a:solidFill>
              <a:srgbClr val="FF0000"/>
            </a:solidFill>
            <a:round/>
            <a:headEnd/>
            <a:tailEnd type="arrow" w="med" len="med"/>
          </a:ln>
        </p:spPr>
      </p:cxnSp>
      <p:sp>
        <p:nvSpPr>
          <p:cNvPr id="4" name="TextBox 3"/>
          <p:cNvSpPr txBox="1"/>
          <p:nvPr/>
        </p:nvSpPr>
        <p:spPr>
          <a:xfrm>
            <a:off x="8119533" y="1688068"/>
            <a:ext cx="762000" cy="369332"/>
          </a:xfrm>
          <a:prstGeom prst="rect">
            <a:avLst/>
          </a:prstGeom>
          <a:noFill/>
          <a:ln>
            <a:solidFill>
              <a:schemeClr val="tx1"/>
            </a:solidFill>
          </a:ln>
        </p:spPr>
        <p:txBody>
          <a:bodyPr wrap="square" rtlCol="0">
            <a:spAutoFit/>
          </a:bodyPr>
          <a:lstStyle/>
          <a:p>
            <a:r>
              <a:rPr lang="en-US" dirty="0" smtClean="0"/>
              <a:t>Print</a:t>
            </a:r>
            <a:endParaRPr lang="en-US" dirty="0"/>
          </a:p>
        </p:txBody>
      </p:sp>
      <p:sp>
        <p:nvSpPr>
          <p:cNvPr id="14" name="TextBox 13"/>
          <p:cNvSpPr txBox="1"/>
          <p:nvPr/>
        </p:nvSpPr>
        <p:spPr>
          <a:xfrm>
            <a:off x="8077200" y="4038600"/>
            <a:ext cx="762000" cy="1077218"/>
          </a:xfrm>
          <a:prstGeom prst="rect">
            <a:avLst/>
          </a:prstGeom>
          <a:noFill/>
          <a:ln>
            <a:solidFill>
              <a:schemeClr val="tx1"/>
            </a:solidFill>
          </a:ln>
        </p:spPr>
        <p:txBody>
          <a:bodyPr wrap="square" rtlCol="0">
            <a:spAutoFit/>
          </a:bodyPr>
          <a:lstStyle/>
          <a:p>
            <a:r>
              <a:rPr lang="en-US" sz="1600" dirty="0" smtClean="0"/>
              <a:t>Don’t forget to set Date</a:t>
            </a:r>
            <a:endParaRPr lang="en-US" sz="1600" dirty="0"/>
          </a:p>
        </p:txBody>
      </p:sp>
    </p:spTree>
    <p:extLst>
      <p:ext uri="{BB962C8B-B14F-4D97-AF65-F5344CB8AC3E}">
        <p14:creationId xmlns:p14="http://schemas.microsoft.com/office/powerpoint/2010/main" val="339611962"/>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ChangeArrowheads="1"/>
          </p:cNvSpPr>
          <p:nvPr/>
        </p:nvSpPr>
        <p:spPr bwMode="auto">
          <a:xfrm>
            <a:off x="1143000" y="430213"/>
            <a:ext cx="6705600" cy="366712"/>
          </a:xfrm>
          <a:prstGeom prst="rect">
            <a:avLst/>
          </a:prstGeom>
          <a:noFill/>
          <a:ln w="9525">
            <a:noFill/>
            <a:miter lim="800000"/>
            <a:headEnd/>
            <a:tailEnd/>
          </a:ln>
        </p:spPr>
        <p:txBody>
          <a:bodyPr>
            <a:spAutoFit/>
          </a:bodyPr>
          <a:lstStyle/>
          <a:p>
            <a:pPr algn="ctr"/>
            <a:r>
              <a:rPr lang="en-US" b="1"/>
              <a:t>HOW TO SUBMIT MATCH RESULTS with PLAYER SCORES</a:t>
            </a:r>
          </a:p>
        </p:txBody>
      </p:sp>
      <p:sp>
        <p:nvSpPr>
          <p:cNvPr id="86018" name="Rectangle 4"/>
          <p:cNvSpPr>
            <a:spLocks noChangeArrowheads="1"/>
          </p:cNvSpPr>
          <p:nvPr/>
        </p:nvSpPr>
        <p:spPr bwMode="auto">
          <a:xfrm>
            <a:off x="742950" y="5334000"/>
            <a:ext cx="7848600" cy="369888"/>
          </a:xfrm>
          <a:prstGeom prst="rect">
            <a:avLst/>
          </a:prstGeom>
          <a:noFill/>
          <a:ln w="9525">
            <a:noFill/>
            <a:miter lim="800000"/>
            <a:headEnd/>
            <a:tailEnd/>
          </a:ln>
        </p:spPr>
        <p:txBody>
          <a:bodyPr>
            <a:spAutoFit/>
          </a:bodyPr>
          <a:lstStyle/>
          <a:p>
            <a:pPr marL="342900" indent="-342900">
              <a:buFont typeface="Arial" charset="0"/>
              <a:buAutoNum type="arabicPeriod"/>
            </a:pPr>
            <a:r>
              <a:rPr lang="en-US"/>
              <a:t>Under the </a:t>
            </a:r>
            <a:r>
              <a:rPr lang="en-US" b="1"/>
              <a:t>Teams </a:t>
            </a:r>
            <a:r>
              <a:rPr lang="en-US"/>
              <a:t>tab, select </a:t>
            </a:r>
            <a:r>
              <a:rPr lang="en-US" b="1" u="sng"/>
              <a:t>Weekly Management</a:t>
            </a:r>
            <a:r>
              <a:rPr lang="en-US"/>
              <a:t>. </a:t>
            </a:r>
          </a:p>
        </p:txBody>
      </p:sp>
      <p:pic>
        <p:nvPicPr>
          <p:cNvPr id="86019" name="Picture 2"/>
          <p:cNvPicPr>
            <a:picLocks noChangeAspect="1" noChangeArrowheads="1"/>
          </p:cNvPicPr>
          <p:nvPr/>
        </p:nvPicPr>
        <p:blipFill>
          <a:blip r:embed="rId2"/>
          <a:srcRect/>
          <a:stretch>
            <a:fillRect/>
          </a:stretch>
        </p:blipFill>
        <p:spPr bwMode="auto">
          <a:xfrm>
            <a:off x="646113" y="1009650"/>
            <a:ext cx="8040687" cy="3848100"/>
          </a:xfrm>
          <a:prstGeom prst="rect">
            <a:avLst/>
          </a:prstGeom>
          <a:noFill/>
          <a:ln w="9525">
            <a:noFill/>
            <a:miter lim="800000"/>
            <a:headEnd/>
            <a:tailEnd/>
          </a:ln>
        </p:spPr>
      </p:pic>
    </p:spTree>
    <p:extLst>
      <p:ext uri="{BB962C8B-B14F-4D97-AF65-F5344CB8AC3E}">
        <p14:creationId xmlns:p14="http://schemas.microsoft.com/office/powerpoint/2010/main" val="681961054"/>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ChangeArrowheads="1"/>
          </p:cNvSpPr>
          <p:nvPr/>
        </p:nvSpPr>
        <p:spPr bwMode="auto">
          <a:xfrm>
            <a:off x="1143000" y="430213"/>
            <a:ext cx="6705600" cy="369332"/>
          </a:xfrm>
          <a:prstGeom prst="rect">
            <a:avLst/>
          </a:prstGeom>
          <a:noFill/>
          <a:ln w="9525">
            <a:noFill/>
            <a:miter lim="800000"/>
            <a:headEnd/>
            <a:tailEnd/>
          </a:ln>
        </p:spPr>
        <p:txBody>
          <a:bodyPr>
            <a:spAutoFit/>
          </a:bodyPr>
          <a:lstStyle/>
          <a:p>
            <a:pPr algn="ctr"/>
            <a:r>
              <a:rPr lang="en-US" b="1" dirty="0"/>
              <a:t>HOW TO SUBMIT MATCH RESULTS with PLAYER </a:t>
            </a:r>
            <a:r>
              <a:rPr lang="en-US" b="1" dirty="0" smtClean="0"/>
              <a:t>SCORES</a:t>
            </a:r>
          </a:p>
        </p:txBody>
      </p:sp>
      <p:sp>
        <p:nvSpPr>
          <p:cNvPr id="87042" name="Rectangle 4"/>
          <p:cNvSpPr>
            <a:spLocks noChangeArrowheads="1"/>
          </p:cNvSpPr>
          <p:nvPr/>
        </p:nvSpPr>
        <p:spPr bwMode="auto">
          <a:xfrm>
            <a:off x="727710" y="4362767"/>
            <a:ext cx="7848600" cy="646113"/>
          </a:xfrm>
          <a:prstGeom prst="rect">
            <a:avLst/>
          </a:prstGeom>
          <a:noFill/>
          <a:ln w="9525">
            <a:noFill/>
            <a:miter lim="800000"/>
            <a:headEnd/>
            <a:tailEnd/>
          </a:ln>
        </p:spPr>
        <p:txBody>
          <a:bodyPr>
            <a:spAutoFit/>
          </a:bodyPr>
          <a:lstStyle/>
          <a:p>
            <a:pPr marL="342900" indent="-342900">
              <a:buFont typeface="Arial" charset="0"/>
              <a:buAutoNum type="arabicPeriod" startAt="2"/>
            </a:pPr>
            <a:r>
              <a:rPr lang="en-US" dirty="0"/>
              <a:t>Select </a:t>
            </a:r>
            <a:r>
              <a:rPr lang="en-US" b="1" u="sng" dirty="0"/>
              <a:t>Show Scores</a:t>
            </a:r>
            <a:r>
              <a:rPr lang="en-US" b="1" dirty="0"/>
              <a:t> </a:t>
            </a:r>
            <a:r>
              <a:rPr lang="en-US" dirty="0"/>
              <a:t>for the appropriate match when you are ready to input match scores. </a:t>
            </a:r>
          </a:p>
        </p:txBody>
      </p:sp>
      <p:pic>
        <p:nvPicPr>
          <p:cNvPr id="87043" name="Picture 2"/>
          <p:cNvPicPr>
            <a:picLocks noChangeAspect="1" noChangeArrowheads="1"/>
          </p:cNvPicPr>
          <p:nvPr/>
        </p:nvPicPr>
        <p:blipFill>
          <a:blip r:embed="rId2"/>
          <a:srcRect/>
          <a:stretch>
            <a:fillRect/>
          </a:stretch>
        </p:blipFill>
        <p:spPr bwMode="auto">
          <a:xfrm>
            <a:off x="152400" y="1600200"/>
            <a:ext cx="8839200" cy="2152650"/>
          </a:xfrm>
          <a:prstGeom prst="rect">
            <a:avLst/>
          </a:prstGeom>
          <a:noFill/>
          <a:ln w="9525">
            <a:noFill/>
            <a:miter lim="800000"/>
            <a:headEnd/>
            <a:tailEnd/>
          </a:ln>
        </p:spPr>
      </p:pic>
      <p:cxnSp>
        <p:nvCxnSpPr>
          <p:cNvPr id="87044" name="Straight Arrow Connector 6"/>
          <p:cNvCxnSpPr>
            <a:cxnSpLocks noChangeShapeType="1"/>
          </p:cNvCxnSpPr>
          <p:nvPr/>
        </p:nvCxnSpPr>
        <p:spPr bwMode="auto">
          <a:xfrm flipV="1">
            <a:off x="2743200" y="2819401"/>
            <a:ext cx="4800600" cy="1676399"/>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2473644448"/>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1181100" y="203438"/>
            <a:ext cx="6705600" cy="369332"/>
          </a:xfrm>
          <a:prstGeom prst="rect">
            <a:avLst/>
          </a:prstGeom>
          <a:noFill/>
          <a:ln w="9525">
            <a:noFill/>
            <a:miter lim="800000"/>
            <a:headEnd/>
            <a:tailEnd/>
          </a:ln>
        </p:spPr>
        <p:txBody>
          <a:bodyPr>
            <a:spAutoFit/>
          </a:bodyPr>
          <a:lstStyle/>
          <a:p>
            <a:pPr algn="ctr"/>
            <a:r>
              <a:rPr lang="en-US" b="1" dirty="0"/>
              <a:t>HOW TO SUBMIT MATCH RESULTS with PLAYER </a:t>
            </a:r>
            <a:r>
              <a:rPr lang="en-US" b="1" dirty="0" smtClean="0"/>
              <a:t>SCORES</a:t>
            </a:r>
          </a:p>
        </p:txBody>
      </p:sp>
      <p:sp>
        <p:nvSpPr>
          <p:cNvPr id="88066" name="Rectangle 4"/>
          <p:cNvSpPr>
            <a:spLocks noChangeArrowheads="1"/>
          </p:cNvSpPr>
          <p:nvPr/>
        </p:nvSpPr>
        <p:spPr bwMode="auto">
          <a:xfrm>
            <a:off x="781050" y="5937250"/>
            <a:ext cx="7848600" cy="338554"/>
          </a:xfrm>
          <a:prstGeom prst="rect">
            <a:avLst/>
          </a:prstGeom>
          <a:noFill/>
          <a:ln w="9525">
            <a:noFill/>
            <a:miter lim="800000"/>
            <a:headEnd/>
            <a:tailEnd/>
          </a:ln>
        </p:spPr>
        <p:txBody>
          <a:bodyPr>
            <a:spAutoFit/>
          </a:bodyPr>
          <a:lstStyle/>
          <a:p>
            <a:pPr marL="342900" indent="-342900">
              <a:buFont typeface="Arial" charset="0"/>
              <a:buAutoNum type="arabicPeriod" startAt="3"/>
            </a:pPr>
            <a:r>
              <a:rPr lang="en-US" sz="1600" dirty="0"/>
              <a:t>To input results, click on </a:t>
            </a:r>
            <a:r>
              <a:rPr lang="en-US" sz="1600" b="1" u="sng" dirty="0"/>
              <a:t>Score</a:t>
            </a:r>
            <a:r>
              <a:rPr lang="en-US" sz="1600" b="1" dirty="0"/>
              <a:t> </a:t>
            </a:r>
            <a:r>
              <a:rPr lang="en-US" sz="1600" dirty="0"/>
              <a:t>for each </a:t>
            </a:r>
            <a:r>
              <a:rPr lang="en-US" sz="1600" dirty="0" smtClean="0"/>
              <a:t>team match.</a:t>
            </a:r>
            <a:endParaRPr lang="en-US" sz="1600" dirty="0"/>
          </a:p>
        </p:txBody>
      </p:sp>
      <p:pic>
        <p:nvPicPr>
          <p:cNvPr id="88067" name="Picture 2"/>
          <p:cNvPicPr>
            <a:picLocks noChangeAspect="1" noChangeArrowheads="1"/>
          </p:cNvPicPr>
          <p:nvPr/>
        </p:nvPicPr>
        <p:blipFill>
          <a:blip r:embed="rId2"/>
          <a:srcRect/>
          <a:stretch>
            <a:fillRect/>
          </a:stretch>
        </p:blipFill>
        <p:spPr bwMode="auto">
          <a:xfrm>
            <a:off x="304800" y="796925"/>
            <a:ext cx="8610600" cy="5146675"/>
          </a:xfrm>
          <a:prstGeom prst="rect">
            <a:avLst/>
          </a:prstGeom>
          <a:noFill/>
          <a:ln w="9525">
            <a:noFill/>
            <a:miter lim="800000"/>
            <a:headEnd/>
            <a:tailEnd/>
          </a:ln>
        </p:spPr>
      </p:pic>
      <p:cxnSp>
        <p:nvCxnSpPr>
          <p:cNvPr id="88068" name="Straight Arrow Connector 5"/>
          <p:cNvCxnSpPr>
            <a:cxnSpLocks noChangeShapeType="1"/>
          </p:cNvCxnSpPr>
          <p:nvPr/>
        </p:nvCxnSpPr>
        <p:spPr bwMode="auto">
          <a:xfrm flipH="1">
            <a:off x="6781800" y="4876800"/>
            <a:ext cx="1219200" cy="152400"/>
          </a:xfrm>
          <a:prstGeom prst="straightConnector1">
            <a:avLst/>
          </a:prstGeom>
          <a:noFill/>
          <a:ln w="9525" algn="ctr">
            <a:solidFill>
              <a:srgbClr val="FF0000"/>
            </a:solidFill>
            <a:round/>
            <a:headEnd/>
            <a:tailEnd type="arrow" w="med" len="med"/>
          </a:ln>
        </p:spPr>
      </p:cxnSp>
      <p:cxnSp>
        <p:nvCxnSpPr>
          <p:cNvPr id="6" name="Straight Arrow Connector 5"/>
          <p:cNvCxnSpPr>
            <a:cxnSpLocks noChangeShapeType="1"/>
          </p:cNvCxnSpPr>
          <p:nvPr/>
        </p:nvCxnSpPr>
        <p:spPr bwMode="auto">
          <a:xfrm flipH="1">
            <a:off x="6781800" y="2667000"/>
            <a:ext cx="1219200" cy="152400"/>
          </a:xfrm>
          <a:prstGeom prst="straightConnector1">
            <a:avLst/>
          </a:prstGeom>
          <a:noFill/>
          <a:ln w="9525" algn="ctr">
            <a:solidFill>
              <a:srgbClr val="FF0000"/>
            </a:solidFill>
            <a:round/>
            <a:headEnd/>
            <a:tailEnd type="arrow" w="med" len="med"/>
          </a:ln>
        </p:spPr>
      </p:cxnSp>
      <p:cxnSp>
        <p:nvCxnSpPr>
          <p:cNvPr id="7" name="Straight Arrow Connector 5"/>
          <p:cNvCxnSpPr>
            <a:cxnSpLocks noChangeShapeType="1"/>
          </p:cNvCxnSpPr>
          <p:nvPr/>
        </p:nvCxnSpPr>
        <p:spPr bwMode="auto">
          <a:xfrm flipH="1">
            <a:off x="6713220" y="3124200"/>
            <a:ext cx="1219200" cy="152400"/>
          </a:xfrm>
          <a:prstGeom prst="straightConnector1">
            <a:avLst/>
          </a:prstGeom>
          <a:noFill/>
          <a:ln w="9525" algn="ctr">
            <a:solidFill>
              <a:srgbClr val="FF0000"/>
            </a:solidFill>
            <a:round/>
            <a:headEnd/>
            <a:tailEnd type="arrow" w="med" len="med"/>
          </a:ln>
        </p:spPr>
      </p:cxnSp>
      <p:cxnSp>
        <p:nvCxnSpPr>
          <p:cNvPr id="8" name="Straight Arrow Connector 5"/>
          <p:cNvCxnSpPr>
            <a:cxnSpLocks noChangeShapeType="1"/>
          </p:cNvCxnSpPr>
          <p:nvPr/>
        </p:nvCxnSpPr>
        <p:spPr bwMode="auto">
          <a:xfrm flipH="1">
            <a:off x="6746240" y="3581400"/>
            <a:ext cx="1219200" cy="152400"/>
          </a:xfrm>
          <a:prstGeom prst="straightConnector1">
            <a:avLst/>
          </a:prstGeom>
          <a:noFill/>
          <a:ln w="9525" algn="ctr">
            <a:solidFill>
              <a:srgbClr val="FF0000"/>
            </a:solidFill>
            <a:round/>
            <a:headEnd/>
            <a:tailEnd type="arrow" w="med" len="med"/>
          </a:ln>
        </p:spPr>
      </p:cxnSp>
      <p:cxnSp>
        <p:nvCxnSpPr>
          <p:cNvPr id="9" name="Straight Arrow Connector 5"/>
          <p:cNvCxnSpPr>
            <a:cxnSpLocks noChangeShapeType="1"/>
          </p:cNvCxnSpPr>
          <p:nvPr/>
        </p:nvCxnSpPr>
        <p:spPr bwMode="auto">
          <a:xfrm flipH="1">
            <a:off x="6713220" y="4038600"/>
            <a:ext cx="1219200" cy="152400"/>
          </a:xfrm>
          <a:prstGeom prst="straightConnector1">
            <a:avLst/>
          </a:prstGeom>
          <a:noFill/>
          <a:ln w="9525" algn="ctr">
            <a:solidFill>
              <a:srgbClr val="FF0000"/>
            </a:solidFill>
            <a:round/>
            <a:headEnd/>
            <a:tailEnd type="arrow" w="med" len="med"/>
          </a:ln>
        </p:spPr>
      </p:cxnSp>
      <p:cxnSp>
        <p:nvCxnSpPr>
          <p:cNvPr id="10" name="Straight Arrow Connector 5"/>
          <p:cNvCxnSpPr>
            <a:cxnSpLocks noChangeShapeType="1"/>
          </p:cNvCxnSpPr>
          <p:nvPr/>
        </p:nvCxnSpPr>
        <p:spPr bwMode="auto">
          <a:xfrm flipH="1">
            <a:off x="6677660" y="4495800"/>
            <a:ext cx="1219200" cy="152400"/>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1171086114"/>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ChangeArrowheads="1"/>
          </p:cNvSpPr>
          <p:nvPr/>
        </p:nvSpPr>
        <p:spPr bwMode="auto">
          <a:xfrm>
            <a:off x="1168400" y="63501"/>
            <a:ext cx="6705600" cy="646331"/>
          </a:xfrm>
          <a:prstGeom prst="rect">
            <a:avLst/>
          </a:prstGeom>
          <a:noFill/>
          <a:ln w="9525">
            <a:noFill/>
            <a:miter lim="800000"/>
            <a:headEnd/>
            <a:tailEnd/>
          </a:ln>
        </p:spPr>
        <p:txBody>
          <a:bodyPr>
            <a:spAutoFit/>
          </a:bodyPr>
          <a:lstStyle/>
          <a:p>
            <a:pPr algn="ctr"/>
            <a:r>
              <a:rPr lang="en-US" b="1" dirty="0"/>
              <a:t>HOW TO SUBMIT MATCH RESULTS with PLAYER </a:t>
            </a:r>
            <a:r>
              <a:rPr lang="en-US" b="1" dirty="0" smtClean="0"/>
              <a:t>SCORES</a:t>
            </a:r>
          </a:p>
          <a:p>
            <a:pPr algn="ctr"/>
            <a:endParaRPr lang="en-US" b="1" dirty="0"/>
          </a:p>
        </p:txBody>
      </p:sp>
      <p:sp>
        <p:nvSpPr>
          <p:cNvPr id="89090" name="Rectangle 4"/>
          <p:cNvSpPr>
            <a:spLocks noChangeArrowheads="1"/>
          </p:cNvSpPr>
          <p:nvPr/>
        </p:nvSpPr>
        <p:spPr bwMode="auto">
          <a:xfrm>
            <a:off x="762000" y="5554337"/>
            <a:ext cx="7848600" cy="923330"/>
          </a:xfrm>
          <a:prstGeom prst="rect">
            <a:avLst/>
          </a:prstGeom>
          <a:noFill/>
          <a:ln w="9525">
            <a:noFill/>
            <a:miter lim="800000"/>
            <a:headEnd/>
            <a:tailEnd/>
          </a:ln>
        </p:spPr>
        <p:txBody>
          <a:bodyPr>
            <a:spAutoFit/>
          </a:bodyPr>
          <a:lstStyle/>
          <a:p>
            <a:pPr marL="342900" indent="-342900">
              <a:buFont typeface="Arial" charset="0"/>
              <a:buAutoNum type="arabicPeriod" startAt="4"/>
            </a:pPr>
            <a:r>
              <a:rPr lang="en-US" dirty="0"/>
              <a:t>For </a:t>
            </a:r>
            <a:r>
              <a:rPr lang="en-US" dirty="0" smtClean="0"/>
              <a:t>each match assign points won per team (0 - 6), </a:t>
            </a:r>
            <a:r>
              <a:rPr lang="en-US" dirty="0"/>
              <a:t>and hit </a:t>
            </a:r>
            <a:r>
              <a:rPr lang="en-US" b="1" u="sng" dirty="0" smtClean="0"/>
              <a:t>Save</a:t>
            </a:r>
            <a:r>
              <a:rPr lang="en-US" dirty="0" smtClean="0"/>
              <a:t>.</a:t>
            </a:r>
          </a:p>
          <a:p>
            <a:pPr marL="342900" indent="-342900">
              <a:buFont typeface="Arial" charset="0"/>
              <a:buAutoNum type="arabicPeriod" startAt="4"/>
            </a:pPr>
            <a:endParaRPr lang="en-US" dirty="0" smtClean="0"/>
          </a:p>
          <a:p>
            <a:r>
              <a:rPr lang="en-US" dirty="0" smtClean="0"/>
              <a:t>Pod results, standings and players gross scores are updated automatically.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762000"/>
            <a:ext cx="6629400" cy="447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9092" name="Straight Arrow Connector 2"/>
          <p:cNvCxnSpPr>
            <a:cxnSpLocks noChangeShapeType="1"/>
          </p:cNvCxnSpPr>
          <p:nvPr/>
        </p:nvCxnSpPr>
        <p:spPr bwMode="auto">
          <a:xfrm flipH="1" flipV="1">
            <a:off x="5334000" y="2695268"/>
            <a:ext cx="609600" cy="2859070"/>
          </a:xfrm>
          <a:prstGeom prst="straightConnector1">
            <a:avLst/>
          </a:prstGeom>
          <a:noFill/>
          <a:ln w="9525" algn="ctr">
            <a:solidFill>
              <a:srgbClr val="FF0000"/>
            </a:solidFill>
            <a:round/>
            <a:headEnd/>
            <a:tailEnd type="arrow" w="med" len="med"/>
          </a:ln>
        </p:spPr>
      </p:cxnSp>
      <p:cxnSp>
        <p:nvCxnSpPr>
          <p:cNvPr id="7" name="Straight Arrow Connector 2"/>
          <p:cNvCxnSpPr>
            <a:cxnSpLocks noChangeShapeType="1"/>
          </p:cNvCxnSpPr>
          <p:nvPr/>
        </p:nvCxnSpPr>
        <p:spPr bwMode="auto">
          <a:xfrm flipH="1" flipV="1">
            <a:off x="3048000" y="2695268"/>
            <a:ext cx="2819400" cy="2859069"/>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364288803"/>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106" y="850900"/>
            <a:ext cx="6275387" cy="427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7" name="Rectangle 3"/>
          <p:cNvSpPr>
            <a:spLocks noChangeArrowheads="1"/>
          </p:cNvSpPr>
          <p:nvPr/>
        </p:nvSpPr>
        <p:spPr bwMode="auto">
          <a:xfrm>
            <a:off x="1168400" y="296826"/>
            <a:ext cx="6705600" cy="369332"/>
          </a:xfrm>
          <a:prstGeom prst="rect">
            <a:avLst/>
          </a:prstGeom>
          <a:noFill/>
          <a:ln w="9525">
            <a:noFill/>
            <a:miter lim="800000"/>
            <a:headEnd/>
            <a:tailEnd/>
          </a:ln>
        </p:spPr>
        <p:txBody>
          <a:bodyPr>
            <a:spAutoFit/>
          </a:bodyPr>
          <a:lstStyle/>
          <a:p>
            <a:pPr algn="ctr"/>
            <a:r>
              <a:rPr lang="en-US" b="1" dirty="0"/>
              <a:t>HOW TO SUBMIT MATCH RESULTS with PLAYER </a:t>
            </a:r>
            <a:r>
              <a:rPr lang="en-US" b="1" dirty="0" smtClean="0"/>
              <a:t>SCORES</a:t>
            </a:r>
          </a:p>
        </p:txBody>
      </p:sp>
      <p:sp>
        <p:nvSpPr>
          <p:cNvPr id="5" name="Rectangle 4"/>
          <p:cNvSpPr/>
          <p:nvPr/>
        </p:nvSpPr>
        <p:spPr>
          <a:xfrm>
            <a:off x="596900" y="4953000"/>
            <a:ext cx="7848600" cy="1754326"/>
          </a:xfrm>
          <a:prstGeom prst="rect">
            <a:avLst/>
          </a:prstGeom>
        </p:spPr>
        <p:txBody>
          <a:bodyPr>
            <a:spAutoFit/>
          </a:bodyPr>
          <a:lstStyle/>
          <a:p>
            <a:pPr>
              <a:defRPr/>
            </a:pPr>
            <a:endParaRPr lang="en-US" dirty="0"/>
          </a:p>
          <a:p>
            <a:pPr marL="342900" indent="-342900">
              <a:buFont typeface="+mj-lt"/>
              <a:buAutoNum type="arabicPeriod" startAt="5"/>
              <a:defRPr/>
            </a:pPr>
            <a:r>
              <a:rPr lang="en-US" dirty="0"/>
              <a:t>For </a:t>
            </a:r>
            <a:r>
              <a:rPr lang="en-US" dirty="0" smtClean="0"/>
              <a:t>each player, </a:t>
            </a:r>
            <a:r>
              <a:rPr lang="en-US" dirty="0"/>
              <a:t>you have to enter </a:t>
            </a:r>
            <a:r>
              <a:rPr lang="en-US" dirty="0" smtClean="0"/>
              <a:t>their </a:t>
            </a:r>
            <a:r>
              <a:rPr lang="en-US" b="1" dirty="0"/>
              <a:t>ESC </a:t>
            </a:r>
            <a:r>
              <a:rPr lang="en-US" b="1" dirty="0" smtClean="0"/>
              <a:t>gross score</a:t>
            </a:r>
            <a:r>
              <a:rPr lang="en-US" dirty="0" smtClean="0"/>
              <a:t>. </a:t>
            </a:r>
            <a:r>
              <a:rPr lang="en-US" u="sng" dirty="0" smtClean="0"/>
              <a:t>Do not enter any points on this screen</a:t>
            </a:r>
            <a:r>
              <a:rPr lang="en-US" dirty="0" smtClean="0"/>
              <a:t>.  Click Save.</a:t>
            </a:r>
            <a:endParaRPr lang="en-US" dirty="0"/>
          </a:p>
          <a:p>
            <a:pPr marL="342900" indent="-342900">
              <a:buFont typeface="+mj-lt"/>
              <a:buAutoNum type="arabicPeriod" startAt="5"/>
              <a:defRPr/>
            </a:pPr>
            <a:endParaRPr lang="en-US" dirty="0"/>
          </a:p>
          <a:p>
            <a:pPr marL="342900" indent="-342900">
              <a:buFont typeface="+mj-lt"/>
              <a:buAutoNum type="arabicPeriod" startAt="5"/>
              <a:defRPr/>
            </a:pPr>
            <a:r>
              <a:rPr lang="en-US" dirty="0"/>
              <a:t>You can also specify if the match was played over 18 holes or just 9 holes. If it was only 9 holes, you would input the 9 hole score. </a:t>
            </a:r>
          </a:p>
        </p:txBody>
      </p:sp>
      <p:cxnSp>
        <p:nvCxnSpPr>
          <p:cNvPr id="91140" name="Straight Arrow Connector 2"/>
          <p:cNvCxnSpPr>
            <a:cxnSpLocks noChangeShapeType="1"/>
          </p:cNvCxnSpPr>
          <p:nvPr/>
        </p:nvCxnSpPr>
        <p:spPr bwMode="auto">
          <a:xfrm flipH="1" flipV="1">
            <a:off x="2819400" y="2590800"/>
            <a:ext cx="4114800" cy="2743200"/>
          </a:xfrm>
          <a:prstGeom prst="straightConnector1">
            <a:avLst/>
          </a:prstGeom>
          <a:noFill/>
          <a:ln w="9525" algn="ctr">
            <a:solidFill>
              <a:srgbClr val="FF0000"/>
            </a:solidFill>
            <a:round/>
            <a:headEnd/>
            <a:tailEnd type="arrow" w="med" len="med"/>
          </a:ln>
        </p:spPr>
      </p:cxnSp>
      <p:cxnSp>
        <p:nvCxnSpPr>
          <p:cNvPr id="91141" name="Straight Arrow Connector 5"/>
          <p:cNvCxnSpPr>
            <a:cxnSpLocks noChangeShapeType="1"/>
          </p:cNvCxnSpPr>
          <p:nvPr/>
        </p:nvCxnSpPr>
        <p:spPr bwMode="auto">
          <a:xfrm flipH="1" flipV="1">
            <a:off x="5029200" y="2590800"/>
            <a:ext cx="1676400" cy="2743200"/>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95707668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9460" name="Picture 8" descr="CGA NEW - Color"/>
          <p:cNvPicPr>
            <a:picLocks noChangeAspect="1" noChangeArrowheads="1"/>
          </p:cNvPicPr>
          <p:nvPr/>
        </p:nvPicPr>
        <p:blipFill>
          <a:blip r:embed="rId2"/>
          <a:srcRect/>
          <a:stretch>
            <a:fillRect/>
          </a:stretch>
        </p:blipFill>
        <p:spPr bwMode="auto">
          <a:xfrm>
            <a:off x="381000" y="304800"/>
            <a:ext cx="762000" cy="762000"/>
          </a:xfrm>
          <a:prstGeom prst="rect">
            <a:avLst/>
          </a:prstGeom>
          <a:noFill/>
          <a:ln w="9525">
            <a:noFill/>
            <a:miter lim="800000"/>
            <a:headEnd/>
            <a:tailEnd/>
          </a:ln>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1218464"/>
            <a:ext cx="3771900" cy="48013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0645" y="1219200"/>
            <a:ext cx="380615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0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noChangeArrowheads="1"/>
          </p:cNvSpPr>
          <p:nvPr/>
        </p:nvSpPr>
        <p:spPr bwMode="auto">
          <a:xfrm>
            <a:off x="1158875" y="246579"/>
            <a:ext cx="6705600" cy="369332"/>
          </a:xfrm>
          <a:prstGeom prst="rect">
            <a:avLst/>
          </a:prstGeom>
          <a:noFill/>
          <a:ln w="9525">
            <a:noFill/>
            <a:miter lim="800000"/>
            <a:headEnd/>
            <a:tailEnd/>
          </a:ln>
        </p:spPr>
        <p:txBody>
          <a:bodyPr>
            <a:spAutoFit/>
          </a:bodyPr>
          <a:lstStyle/>
          <a:p>
            <a:pPr algn="ctr"/>
            <a:r>
              <a:rPr lang="en-US" b="1" dirty="0"/>
              <a:t>HOW TO SUBMIT MATCH RESULTS with PLAYER </a:t>
            </a:r>
            <a:r>
              <a:rPr lang="en-US" b="1" dirty="0" smtClean="0"/>
              <a:t>SCORES</a:t>
            </a:r>
          </a:p>
        </p:txBody>
      </p:sp>
      <p:sp>
        <p:nvSpPr>
          <p:cNvPr id="92162" name="Rectangle 4"/>
          <p:cNvSpPr>
            <a:spLocks noChangeArrowheads="1"/>
          </p:cNvSpPr>
          <p:nvPr/>
        </p:nvSpPr>
        <p:spPr bwMode="auto">
          <a:xfrm>
            <a:off x="742950" y="5486400"/>
            <a:ext cx="7848600" cy="738188"/>
          </a:xfrm>
          <a:prstGeom prst="rect">
            <a:avLst/>
          </a:prstGeom>
          <a:noFill/>
          <a:ln w="9525">
            <a:noFill/>
            <a:miter lim="800000"/>
            <a:headEnd/>
            <a:tailEnd/>
          </a:ln>
        </p:spPr>
        <p:txBody>
          <a:bodyPr>
            <a:spAutoFit/>
          </a:bodyPr>
          <a:lstStyle/>
          <a:p>
            <a:pPr marL="342900" indent="-342900">
              <a:buFont typeface="Arial" charset="0"/>
              <a:buAutoNum type="arabicPeriod" startAt="7"/>
            </a:pPr>
            <a:r>
              <a:rPr lang="en-US" sz="1400"/>
              <a:t>When all match results are filled out, match and overall points will be calculated for you.</a:t>
            </a:r>
          </a:p>
          <a:p>
            <a:pPr marL="342900" indent="-342900">
              <a:buFont typeface="Arial" charset="0"/>
              <a:buAutoNum type="arabicPeriod" startAt="7"/>
            </a:pPr>
            <a:endParaRPr lang="en-US" sz="1400"/>
          </a:p>
          <a:p>
            <a:pPr marL="342900" indent="-342900">
              <a:buFont typeface="Arial" charset="0"/>
              <a:buAutoNum type="arabicPeriod" startAt="7"/>
            </a:pPr>
            <a:r>
              <a:rPr lang="en-US" sz="1400"/>
              <a:t>Make sure to hit </a:t>
            </a:r>
            <a:r>
              <a:rPr lang="en-US" sz="1400" b="1" u="sng"/>
              <a:t>Submit Overall Match Results</a:t>
            </a:r>
            <a:r>
              <a:rPr lang="en-US" sz="1400" b="1"/>
              <a:t> </a:t>
            </a:r>
            <a:r>
              <a:rPr lang="en-US" sz="1400"/>
              <a:t>at the bottom of the screen. </a:t>
            </a:r>
          </a:p>
        </p:txBody>
      </p:sp>
      <p:pic>
        <p:nvPicPr>
          <p:cNvPr id="92163" name="Picture 2"/>
          <p:cNvPicPr>
            <a:picLocks noChangeAspect="1" noChangeArrowheads="1"/>
          </p:cNvPicPr>
          <p:nvPr/>
        </p:nvPicPr>
        <p:blipFill>
          <a:blip r:embed="rId2"/>
          <a:srcRect/>
          <a:stretch>
            <a:fillRect/>
          </a:stretch>
        </p:blipFill>
        <p:spPr bwMode="auto">
          <a:xfrm>
            <a:off x="304800" y="714375"/>
            <a:ext cx="8667750" cy="4695825"/>
          </a:xfrm>
          <a:prstGeom prst="rect">
            <a:avLst/>
          </a:prstGeom>
          <a:noFill/>
          <a:ln w="9525">
            <a:noFill/>
            <a:miter lim="800000"/>
            <a:headEnd/>
            <a:tailEnd/>
          </a:ln>
        </p:spPr>
      </p:pic>
      <p:cxnSp>
        <p:nvCxnSpPr>
          <p:cNvPr id="92164" name="Straight Arrow Connector 2"/>
          <p:cNvCxnSpPr>
            <a:cxnSpLocks noChangeShapeType="1"/>
          </p:cNvCxnSpPr>
          <p:nvPr/>
        </p:nvCxnSpPr>
        <p:spPr bwMode="auto">
          <a:xfrm flipV="1">
            <a:off x="3429000" y="5181600"/>
            <a:ext cx="762000" cy="336550"/>
          </a:xfrm>
          <a:prstGeom prst="straightConnector1">
            <a:avLst/>
          </a:prstGeom>
          <a:noFill/>
          <a:ln w="9525" algn="ctr">
            <a:solidFill>
              <a:srgbClr val="FF0000"/>
            </a:solidFill>
            <a:round/>
            <a:headEnd/>
            <a:tailEnd type="arrow" w="med" len="med"/>
          </a:ln>
        </p:spPr>
      </p:cxnSp>
      <p:sp>
        <p:nvSpPr>
          <p:cNvPr id="92165" name="Rectangle 4"/>
          <p:cNvSpPr>
            <a:spLocks noChangeArrowheads="1"/>
          </p:cNvSpPr>
          <p:nvPr/>
        </p:nvSpPr>
        <p:spPr bwMode="auto">
          <a:xfrm>
            <a:off x="6781800" y="1828800"/>
            <a:ext cx="2165350" cy="523875"/>
          </a:xfrm>
          <a:prstGeom prst="rect">
            <a:avLst/>
          </a:prstGeom>
          <a:noFill/>
          <a:ln w="9525">
            <a:noFill/>
            <a:miter lim="800000"/>
            <a:headEnd/>
            <a:tailEnd/>
          </a:ln>
        </p:spPr>
        <p:txBody>
          <a:bodyPr wrap="none">
            <a:spAutoFit/>
          </a:bodyPr>
          <a:lstStyle/>
          <a:p>
            <a:pPr lvl="1"/>
            <a:r>
              <a:rPr lang="en-US" sz="1400" dirty="0"/>
              <a:t>Don’t forget to </a:t>
            </a:r>
          </a:p>
          <a:p>
            <a:pPr lvl="1"/>
            <a:r>
              <a:rPr lang="en-US" sz="1400" dirty="0"/>
              <a:t>PRINT results form</a:t>
            </a:r>
          </a:p>
        </p:txBody>
      </p:sp>
      <p:cxnSp>
        <p:nvCxnSpPr>
          <p:cNvPr id="92166" name="Straight Arrow Connector 6"/>
          <p:cNvCxnSpPr>
            <a:cxnSpLocks noChangeShapeType="1"/>
          </p:cNvCxnSpPr>
          <p:nvPr/>
        </p:nvCxnSpPr>
        <p:spPr bwMode="auto">
          <a:xfrm flipH="1" flipV="1">
            <a:off x="6629400" y="1828800"/>
            <a:ext cx="609600" cy="152400"/>
          </a:xfrm>
          <a:prstGeom prst="straightConnector1">
            <a:avLst/>
          </a:prstGeom>
          <a:noFill/>
          <a:ln w="9525" algn="ctr">
            <a:solidFill>
              <a:srgbClr val="FF0000"/>
            </a:solidFill>
            <a:round/>
            <a:headEnd/>
            <a:tailEnd type="arrow" w="med" len="med"/>
          </a:ln>
        </p:spPr>
      </p:cxnSp>
      <p:sp>
        <p:nvSpPr>
          <p:cNvPr id="2" name="Rectangle 1"/>
          <p:cNvSpPr/>
          <p:nvPr/>
        </p:nvSpPr>
        <p:spPr>
          <a:xfrm>
            <a:off x="7010400" y="2743200"/>
            <a:ext cx="1676400" cy="461665"/>
          </a:xfrm>
          <a:prstGeom prst="rect">
            <a:avLst/>
          </a:prstGeom>
        </p:spPr>
        <p:txBody>
          <a:bodyPr wrap="square">
            <a:spAutoFit/>
          </a:bodyPr>
          <a:lstStyle/>
          <a:p>
            <a:pPr lvl="1"/>
            <a:r>
              <a:rPr lang="en-US" sz="1200" dirty="0"/>
              <a:t>Don’t forget to </a:t>
            </a:r>
          </a:p>
          <a:p>
            <a:pPr lvl="1"/>
            <a:r>
              <a:rPr lang="en-US" sz="1200" dirty="0" smtClean="0"/>
              <a:t>Set match date</a:t>
            </a:r>
            <a:endParaRPr lang="en-US" sz="1200" dirty="0"/>
          </a:p>
        </p:txBody>
      </p:sp>
      <p:cxnSp>
        <p:nvCxnSpPr>
          <p:cNvPr id="9" name="Straight Arrow Connector 6"/>
          <p:cNvCxnSpPr>
            <a:cxnSpLocks noChangeShapeType="1"/>
          </p:cNvCxnSpPr>
          <p:nvPr/>
        </p:nvCxnSpPr>
        <p:spPr bwMode="auto">
          <a:xfrm flipH="1" flipV="1">
            <a:off x="5486400" y="1981200"/>
            <a:ext cx="2006600" cy="838200"/>
          </a:xfrm>
          <a:prstGeom prst="straightConnector1">
            <a:avLst/>
          </a:prstGeom>
          <a:noFill/>
          <a:ln w="9525" algn="ctr">
            <a:solidFill>
              <a:srgbClr val="FF0000"/>
            </a:solidFill>
            <a:round/>
            <a:headEnd/>
            <a:tailEnd type="arrow" w="med" len="med"/>
          </a:ln>
        </p:spPr>
      </p:cxnSp>
    </p:spTree>
    <p:extLst>
      <p:ext uri="{BB962C8B-B14F-4D97-AF65-F5344CB8AC3E}">
        <p14:creationId xmlns:p14="http://schemas.microsoft.com/office/powerpoint/2010/main" val="305267258"/>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552450" y="246063"/>
            <a:ext cx="7886700" cy="369332"/>
          </a:xfrm>
          <a:prstGeom prst="rect">
            <a:avLst/>
          </a:prstGeom>
          <a:noFill/>
          <a:ln w="9525">
            <a:noFill/>
            <a:miter lim="800000"/>
            <a:headEnd/>
            <a:tailEnd/>
          </a:ln>
        </p:spPr>
        <p:txBody>
          <a:bodyPr>
            <a:spAutoFit/>
          </a:bodyPr>
          <a:lstStyle/>
          <a:p>
            <a:pPr algn="ctr"/>
            <a:r>
              <a:rPr lang="en-US" b="1" dirty="0"/>
              <a:t>WEB LAYOUT will Look Something Like This </a:t>
            </a:r>
            <a:r>
              <a:rPr lang="en-US" b="1" dirty="0" smtClean="0"/>
              <a:t>for each League</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87400"/>
            <a:ext cx="6148387" cy="567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440881"/>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609600" y="246063"/>
            <a:ext cx="8153400" cy="369887"/>
          </a:xfrm>
          <a:prstGeom prst="rect">
            <a:avLst/>
          </a:prstGeom>
          <a:noFill/>
          <a:ln w="9525">
            <a:noFill/>
            <a:miter lim="800000"/>
            <a:headEnd/>
            <a:tailEnd/>
          </a:ln>
        </p:spPr>
        <p:txBody>
          <a:bodyPr>
            <a:spAutoFit/>
          </a:bodyPr>
          <a:lstStyle/>
          <a:p>
            <a:pPr algn="ctr"/>
            <a:r>
              <a:rPr lang="en-US" b="1"/>
              <a:t>WEB LAYOUT will Look Something Like This – REGION VIEW</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66688"/>
            <a:ext cx="80867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598135"/>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0" y="1600200"/>
            <a:ext cx="8229600" cy="4525963"/>
          </a:xfrm>
        </p:spPr>
        <p:txBody>
          <a:bodyPr/>
          <a:lstStyle/>
          <a:p>
            <a:pPr algn="ctr" eaLnBrk="1" hangingPunct="1">
              <a:buFontTx/>
              <a:buNone/>
              <a:defRPr/>
            </a:pPr>
            <a:endParaRPr lang="en-US" sz="3600" b="1" dirty="0" smtClean="0">
              <a:effectLst>
                <a:outerShdw blurRad="38100" dist="38100" dir="2700000" algn="tl">
                  <a:srgbClr val="C0C0C0"/>
                </a:outerShdw>
              </a:effectLst>
            </a:endParaRPr>
          </a:p>
          <a:p>
            <a:pPr algn="ctr" eaLnBrk="1" hangingPunct="1">
              <a:buFontTx/>
              <a:buNone/>
              <a:defRPr/>
            </a:pPr>
            <a:r>
              <a:rPr lang="en-US" sz="7200" b="1" dirty="0" smtClean="0">
                <a:effectLst>
                  <a:outerShdw blurRad="38100" dist="38100" dir="2700000" algn="tl">
                    <a:srgbClr val="C0C0C0"/>
                  </a:outerShdw>
                </a:effectLst>
              </a:rPr>
              <a:t>Any Questions ?</a:t>
            </a:r>
            <a:endParaRPr lang="en-US" sz="7200" b="1" i="1" dirty="0" smtClean="0">
              <a:effectLst>
                <a:outerShdw blurRad="38100" dist="38100" dir="2700000" algn="tl">
                  <a:srgbClr val="C0C0C0"/>
                </a:outerShdw>
              </a:effectLst>
            </a:endParaRPr>
          </a:p>
        </p:txBody>
      </p:sp>
      <p:sp>
        <p:nvSpPr>
          <p:cNvPr id="96258"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96259"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Tree>
    <p:extLst>
      <p:ext uri="{BB962C8B-B14F-4D97-AF65-F5344CB8AC3E}">
        <p14:creationId xmlns:p14="http://schemas.microsoft.com/office/powerpoint/2010/main" val="40175739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2" name="Rectangle 2"/>
          <p:cNvSpPr>
            <a:spLocks noGrp="1" noChangeArrowheads="1"/>
          </p:cNvSpPr>
          <p:nvPr>
            <p:ph type="body" idx="4294967295"/>
          </p:nvPr>
        </p:nvSpPr>
        <p:spPr>
          <a:xfrm>
            <a:off x="1676400" y="152400"/>
            <a:ext cx="7467600" cy="609600"/>
          </a:xfrm>
        </p:spPr>
        <p:txBody>
          <a:bodyPr/>
          <a:lstStyle/>
          <a:p>
            <a:pPr algn="ctr" eaLnBrk="1" hangingPunct="1">
              <a:buFontTx/>
              <a:buNone/>
              <a:defRPr/>
            </a:pPr>
            <a:r>
              <a:rPr lang="en-US" sz="2800" b="1" dirty="0">
                <a:effectLst>
                  <a:outerShdw blurRad="38100" dist="38100" dir="2700000" algn="tl">
                    <a:srgbClr val="C0C0C0"/>
                  </a:outerShdw>
                </a:effectLst>
              </a:rPr>
              <a:t>Captains 1st Duty - Assemble your Team</a:t>
            </a:r>
            <a:endParaRPr lang="en-US" sz="2800" dirty="0"/>
          </a:p>
        </p:txBody>
      </p:sp>
      <p:pic>
        <p:nvPicPr>
          <p:cNvPr id="99332"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
        <p:nvSpPr>
          <p:cNvPr id="99333" name="Rectangle 1"/>
          <p:cNvSpPr>
            <a:spLocks noChangeArrowheads="1"/>
          </p:cNvSpPr>
          <p:nvPr/>
        </p:nvSpPr>
        <p:spPr bwMode="auto">
          <a:xfrm>
            <a:off x="1981200" y="877860"/>
            <a:ext cx="2666998" cy="1034129"/>
          </a:xfrm>
          <a:prstGeom prst="rect">
            <a:avLst/>
          </a:prstGeom>
          <a:noFill/>
          <a:ln w="9525">
            <a:noFill/>
            <a:miter lim="800000"/>
            <a:headEnd/>
            <a:tailEnd/>
          </a:ln>
        </p:spPr>
        <p:txBody>
          <a:bodyPr wrap="square">
            <a:spAutoFit/>
          </a:bodyPr>
          <a:lstStyle/>
          <a:p>
            <a:pPr marL="609600" indent="-609600" algn="ctr">
              <a:lnSpc>
                <a:spcPct val="90000"/>
              </a:lnSpc>
            </a:pPr>
            <a:r>
              <a:rPr lang="en-US" b="1" dirty="0" smtClean="0"/>
              <a:t>2017</a:t>
            </a:r>
            <a:endParaRPr lang="en-US" b="1" dirty="0"/>
          </a:p>
          <a:p>
            <a:pPr marL="609600" indent="-609600" algn="ctr">
              <a:lnSpc>
                <a:spcPct val="90000"/>
              </a:lnSpc>
            </a:pPr>
            <a:r>
              <a:rPr lang="en-US" b="1" dirty="0"/>
              <a:t>SENIOR </a:t>
            </a:r>
            <a:r>
              <a:rPr lang="en-US" b="1" dirty="0" smtClean="0"/>
              <a:t>Champions</a:t>
            </a:r>
            <a:endParaRPr lang="en-US" b="1" dirty="0"/>
          </a:p>
          <a:p>
            <a:pPr marL="609600" indent="-609600" algn="ctr">
              <a:lnSpc>
                <a:spcPct val="90000"/>
              </a:lnSpc>
            </a:pPr>
            <a:r>
              <a:rPr lang="en-US" b="1" i="1" dirty="0">
                <a:solidFill>
                  <a:srgbClr val="FF0000"/>
                </a:solidFill>
              </a:rPr>
              <a:t>Pinehurst </a:t>
            </a:r>
            <a:r>
              <a:rPr lang="en-US" b="1" i="1" dirty="0" smtClean="0">
                <a:solidFill>
                  <a:srgbClr val="FF0000"/>
                </a:solidFill>
              </a:rPr>
              <a:t>CC</a:t>
            </a:r>
          </a:p>
          <a:p>
            <a:pPr marL="609600" indent="-609600" algn="ctr">
              <a:lnSpc>
                <a:spcPct val="90000"/>
              </a:lnSpc>
            </a:pPr>
            <a:r>
              <a:rPr lang="en-US" sz="1400" b="1" i="1" dirty="0" smtClean="0"/>
              <a:t>at Pinewild CC</a:t>
            </a:r>
            <a:endParaRPr lang="en-US" sz="1400" b="1" i="1" dirty="0"/>
          </a:p>
        </p:txBody>
      </p:sp>
      <p:sp>
        <p:nvSpPr>
          <p:cNvPr id="11" name="Rectangle 1"/>
          <p:cNvSpPr>
            <a:spLocks noChangeArrowheads="1"/>
          </p:cNvSpPr>
          <p:nvPr/>
        </p:nvSpPr>
        <p:spPr bwMode="auto">
          <a:xfrm>
            <a:off x="4758138" y="5057775"/>
            <a:ext cx="2709462" cy="1283428"/>
          </a:xfrm>
          <a:prstGeom prst="rect">
            <a:avLst/>
          </a:prstGeom>
          <a:noFill/>
          <a:ln w="9525">
            <a:noFill/>
            <a:miter lim="800000"/>
            <a:headEnd/>
            <a:tailEnd/>
          </a:ln>
        </p:spPr>
        <p:txBody>
          <a:bodyPr wrap="square">
            <a:spAutoFit/>
          </a:bodyPr>
          <a:lstStyle/>
          <a:p>
            <a:pPr marL="609600" indent="-609600" algn="ctr">
              <a:lnSpc>
                <a:spcPct val="90000"/>
              </a:lnSpc>
            </a:pPr>
            <a:r>
              <a:rPr lang="en-US" b="1" dirty="0" smtClean="0"/>
              <a:t>2017</a:t>
            </a:r>
            <a:endParaRPr lang="en-US" b="1" dirty="0"/>
          </a:p>
          <a:p>
            <a:pPr marL="609600" indent="-609600" algn="ctr">
              <a:lnSpc>
                <a:spcPct val="90000"/>
              </a:lnSpc>
            </a:pPr>
            <a:r>
              <a:rPr lang="en-US" b="1" dirty="0"/>
              <a:t>REGULAR Champions</a:t>
            </a:r>
          </a:p>
          <a:p>
            <a:pPr marL="609600" indent="-609600" algn="ctr">
              <a:lnSpc>
                <a:spcPct val="90000"/>
              </a:lnSpc>
            </a:pPr>
            <a:r>
              <a:rPr lang="en-US" b="1" i="1" dirty="0">
                <a:solidFill>
                  <a:srgbClr val="FF0000"/>
                </a:solidFill>
              </a:rPr>
              <a:t>Pinehurst CC #1</a:t>
            </a:r>
          </a:p>
          <a:p>
            <a:pPr marL="609600" indent="-609600" algn="ctr">
              <a:lnSpc>
                <a:spcPct val="90000"/>
              </a:lnSpc>
            </a:pPr>
            <a:r>
              <a:rPr lang="en-US" sz="1400" b="1" i="1" dirty="0"/>
              <a:t>at </a:t>
            </a:r>
            <a:r>
              <a:rPr lang="en-US" sz="1400" b="1" i="1" dirty="0" smtClean="0"/>
              <a:t>the </a:t>
            </a:r>
            <a:r>
              <a:rPr lang="en-US" sz="1400" b="1" i="1" dirty="0" err="1" smtClean="0"/>
              <a:t>Dormie</a:t>
            </a:r>
            <a:r>
              <a:rPr lang="en-US" sz="1400" b="1" i="1" dirty="0" smtClean="0"/>
              <a:t> </a:t>
            </a:r>
            <a:r>
              <a:rPr lang="en-US" sz="1400" b="1" i="1" dirty="0"/>
              <a:t>Club</a:t>
            </a:r>
          </a:p>
          <a:p>
            <a:pPr marL="609600" indent="-609600" algn="ctr">
              <a:lnSpc>
                <a:spcPct val="90000"/>
              </a:lnSpc>
            </a:pPr>
            <a:endParaRPr lang="en-US" b="1" i="1" dirty="0"/>
          </a:p>
        </p:txBody>
      </p:sp>
      <p:pic>
        <p:nvPicPr>
          <p:cNvPr id="2" name="Picture 2" descr="https://photos.smugmug.com/Championships/2017-CGA-Championships/2nd-Carolinas-Senior-Interclub-Final-Four/Day-Two/i-G5vhWPX/0/b6c9be58/M/Interclub%20Finals%20016-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37" y="855132"/>
            <a:ext cx="3985063" cy="26500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photos.smugmug.com/Championships/2017-CGA-Championships/20th-Carolinas-Interclub-Final-Four/Finals/i-TdNHVhZ/0/e4dede27/M/DSC_0026SG1-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492" y="3626738"/>
            <a:ext cx="4198707" cy="2802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fade">
                                      <p:cBhvr>
                                        <p:cTn id="7" dur="2000"/>
                                        <p:tgtEl>
                                          <p:spTgt spid="30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07522" name="Text Box 5"/>
          <p:cNvSpPr txBox="1">
            <a:spLocks noChangeArrowheads="1"/>
          </p:cNvSpPr>
          <p:nvPr/>
        </p:nvSpPr>
        <p:spPr bwMode="auto">
          <a:xfrm>
            <a:off x="135467" y="2743200"/>
            <a:ext cx="2209800" cy="461665"/>
          </a:xfrm>
          <a:prstGeom prst="rect">
            <a:avLst/>
          </a:prstGeom>
          <a:noFill/>
          <a:ln w="9525">
            <a:noFill/>
            <a:miter lim="800000"/>
            <a:headEnd/>
            <a:tailEnd/>
          </a:ln>
        </p:spPr>
        <p:txBody>
          <a:bodyPr wrap="square">
            <a:spAutoFit/>
          </a:bodyPr>
          <a:lstStyle/>
          <a:p>
            <a:pPr algn="ctr" eaLnBrk="0" hangingPunct="0">
              <a:spcBef>
                <a:spcPct val="50000"/>
              </a:spcBef>
            </a:pPr>
            <a:r>
              <a:rPr lang="en-US" sz="2400" b="1" i="1" u="sng" dirty="0"/>
              <a:t>Scoreboard</a:t>
            </a:r>
          </a:p>
        </p:txBody>
      </p:sp>
      <p:pic>
        <p:nvPicPr>
          <p:cNvPr id="107652" name="Picture 2933"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6200"/>
            <a:ext cx="5791200" cy="6629400"/>
          </a:xfrm>
          <a:prstGeom prst="rect">
            <a:avLst/>
          </a:prstGeom>
          <a:noFill/>
          <a:ln>
            <a:noFill/>
          </a:ln>
        </p:spPr>
      </p:pic>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idx="1"/>
          </p:nvPr>
        </p:nvSpPr>
        <p:spPr>
          <a:xfrm>
            <a:off x="241300" y="1576388"/>
            <a:ext cx="2501900" cy="3910012"/>
          </a:xfrm>
        </p:spPr>
        <p:txBody>
          <a:bodyPr>
            <a:normAutofit/>
          </a:bodyPr>
          <a:lstStyle/>
          <a:p>
            <a:pPr marL="609600" indent="-609600" algn="ctr">
              <a:lnSpc>
                <a:spcPct val="80000"/>
              </a:lnSpc>
              <a:buNone/>
              <a:defRPr/>
            </a:pPr>
            <a:r>
              <a:rPr lang="en-US" sz="2800" b="1" dirty="0" smtClean="0"/>
              <a:t>2018</a:t>
            </a:r>
            <a:endParaRPr lang="en-US" sz="2800" b="1" dirty="0"/>
          </a:p>
          <a:p>
            <a:pPr marL="609600" indent="-609600" algn="ctr">
              <a:lnSpc>
                <a:spcPct val="80000"/>
              </a:lnSpc>
              <a:buNone/>
              <a:defRPr/>
            </a:pPr>
            <a:r>
              <a:rPr lang="en-US" sz="2800" b="1" dirty="0"/>
              <a:t>Final Four</a:t>
            </a:r>
          </a:p>
          <a:p>
            <a:pPr marL="609600" indent="-609600" algn="ctr">
              <a:lnSpc>
                <a:spcPct val="80000"/>
              </a:lnSpc>
              <a:buNone/>
              <a:defRPr/>
            </a:pPr>
            <a:r>
              <a:rPr lang="en-US" sz="2400" b="1" i="1" dirty="0" smtClean="0">
                <a:effectLst>
                  <a:outerShdw blurRad="38100" dist="38100" dir="2700000" algn="tl">
                    <a:srgbClr val="C0C0C0"/>
                  </a:outerShdw>
                </a:effectLst>
              </a:rPr>
              <a:t>Pine Needles Resort</a:t>
            </a:r>
            <a:endParaRPr lang="en-US" sz="2400" b="1" i="1" dirty="0">
              <a:effectLst>
                <a:outerShdw blurRad="38100" dist="38100" dir="2700000" algn="tl">
                  <a:srgbClr val="C0C0C0"/>
                </a:outerShdw>
              </a:effectLst>
            </a:endParaRPr>
          </a:p>
          <a:p>
            <a:pPr marL="609600" indent="-609600" algn="ctr">
              <a:lnSpc>
                <a:spcPct val="80000"/>
              </a:lnSpc>
              <a:buNone/>
              <a:defRPr/>
            </a:pPr>
            <a:r>
              <a:rPr lang="en-US" sz="1800" b="1" dirty="0" smtClean="0"/>
              <a:t>Southern Pines, </a:t>
            </a:r>
            <a:r>
              <a:rPr lang="en-US" sz="1800" b="1" dirty="0"/>
              <a:t>NC</a:t>
            </a:r>
          </a:p>
          <a:p>
            <a:pPr marL="990600" lvl="1" indent="-533400" algn="ctr">
              <a:lnSpc>
                <a:spcPct val="80000"/>
              </a:lnSpc>
              <a:buNone/>
              <a:defRPr/>
            </a:pPr>
            <a:endParaRPr lang="en-US" b="1" dirty="0"/>
          </a:p>
          <a:p>
            <a:pPr marL="609600" indent="-609600" algn="ctr">
              <a:lnSpc>
                <a:spcPct val="80000"/>
              </a:lnSpc>
              <a:buNone/>
              <a:defRPr/>
            </a:pPr>
            <a:r>
              <a:rPr lang="en-US" sz="1800" b="1" i="1" dirty="0">
                <a:effectLst>
                  <a:outerShdw blurRad="38100" dist="38100" dir="2700000" algn="tl">
                    <a:srgbClr val="C0C0C0"/>
                  </a:outerShdw>
                </a:effectLst>
              </a:rPr>
              <a:t>Semi-Finals</a:t>
            </a:r>
          </a:p>
          <a:p>
            <a:pPr marL="609600" indent="-609600" algn="ctr">
              <a:lnSpc>
                <a:spcPct val="80000"/>
              </a:lnSpc>
              <a:buNone/>
              <a:defRPr/>
            </a:pPr>
            <a:r>
              <a:rPr lang="en-US" sz="2000" b="1" dirty="0" err="1"/>
              <a:t>Thur</a:t>
            </a:r>
            <a:r>
              <a:rPr lang="en-US" sz="2000" b="1" dirty="0"/>
              <a:t> Oct 25</a:t>
            </a:r>
            <a:endParaRPr lang="en-US" sz="2400" b="1" dirty="0"/>
          </a:p>
          <a:p>
            <a:pPr marL="990600" lvl="1" indent="-533400" algn="ctr">
              <a:lnSpc>
                <a:spcPct val="80000"/>
              </a:lnSpc>
              <a:buNone/>
              <a:defRPr/>
            </a:pPr>
            <a:endParaRPr lang="en-US" sz="2000" b="1" dirty="0"/>
          </a:p>
          <a:p>
            <a:pPr marL="609600" indent="-609600" algn="ctr">
              <a:lnSpc>
                <a:spcPct val="80000"/>
              </a:lnSpc>
              <a:buNone/>
              <a:defRPr/>
            </a:pPr>
            <a:r>
              <a:rPr lang="en-US" sz="1800" b="1" i="1" dirty="0">
                <a:effectLst>
                  <a:outerShdw blurRad="38100" dist="38100" dir="2700000" algn="tl">
                    <a:srgbClr val="C0C0C0"/>
                  </a:outerShdw>
                </a:effectLst>
              </a:rPr>
              <a:t>Championship</a:t>
            </a:r>
            <a:r>
              <a:rPr lang="en-US" sz="1800" b="1" dirty="0"/>
              <a:t> </a:t>
            </a:r>
          </a:p>
          <a:p>
            <a:pPr marL="609600" indent="-609600" algn="ctr">
              <a:lnSpc>
                <a:spcPct val="80000"/>
              </a:lnSpc>
              <a:buNone/>
              <a:defRPr/>
            </a:pPr>
            <a:r>
              <a:rPr lang="en-US" sz="2000" b="1" dirty="0" smtClean="0"/>
              <a:t>Fri Oct 26</a:t>
            </a:r>
            <a:endParaRPr lang="en-US" sz="2400" b="1" dirty="0"/>
          </a:p>
        </p:txBody>
      </p:sp>
      <p:sp>
        <p:nvSpPr>
          <p:cNvPr id="113666"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3667" name="Text Box 4"/>
          <p:cNvSpPr txBox="1">
            <a:spLocks noChangeArrowheads="1"/>
          </p:cNvSpPr>
          <p:nvPr/>
        </p:nvSpPr>
        <p:spPr bwMode="auto">
          <a:xfrm>
            <a:off x="2057400" y="381000"/>
            <a:ext cx="6629400" cy="1077218"/>
          </a:xfrm>
          <a:prstGeom prst="rect">
            <a:avLst/>
          </a:prstGeom>
          <a:noFill/>
          <a:ln w="9525">
            <a:noFill/>
            <a:miter lim="800000"/>
            <a:headEnd/>
            <a:tailEnd/>
          </a:ln>
        </p:spPr>
        <p:txBody>
          <a:bodyPr>
            <a:spAutoFit/>
          </a:bodyPr>
          <a:lstStyle/>
          <a:p>
            <a:pPr algn="ctr" eaLnBrk="0" hangingPunct="0">
              <a:spcBef>
                <a:spcPts val="0"/>
              </a:spcBef>
            </a:pPr>
            <a:r>
              <a:rPr lang="en-US" sz="3200" b="1" i="1" dirty="0"/>
              <a:t>CGA Interclub </a:t>
            </a:r>
            <a:r>
              <a:rPr lang="en-US" sz="3200" b="1" i="1" dirty="0" smtClean="0"/>
              <a:t>Finals </a:t>
            </a:r>
          </a:p>
          <a:p>
            <a:pPr algn="ctr" eaLnBrk="0" hangingPunct="0">
              <a:spcBef>
                <a:spcPts val="0"/>
              </a:spcBef>
            </a:pPr>
            <a:r>
              <a:rPr lang="en-US" sz="3200" b="1" i="1" dirty="0" smtClean="0">
                <a:solidFill>
                  <a:srgbClr val="FF0000"/>
                </a:solidFill>
              </a:rPr>
              <a:t>(SENIOR)</a:t>
            </a:r>
            <a:endParaRPr lang="en-US" sz="3200" b="1" i="1" dirty="0">
              <a:solidFill>
                <a:srgbClr val="FF0000"/>
              </a:solidFill>
            </a:endParaRPr>
          </a:p>
        </p:txBody>
      </p:sp>
      <p:pic>
        <p:nvPicPr>
          <p:cNvPr id="113668"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026" name="Picture 2" descr="pine-needles-5th-featured-hole-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905000"/>
            <a:ext cx="550163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932832"/>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idx="1"/>
          </p:nvPr>
        </p:nvSpPr>
        <p:spPr>
          <a:xfrm>
            <a:off x="241300" y="1576388"/>
            <a:ext cx="2578100" cy="3910012"/>
          </a:xfrm>
        </p:spPr>
        <p:txBody>
          <a:bodyPr/>
          <a:lstStyle/>
          <a:p>
            <a:pPr marL="609600" indent="-609600" algn="ctr" eaLnBrk="1" hangingPunct="1">
              <a:lnSpc>
                <a:spcPct val="80000"/>
              </a:lnSpc>
              <a:buFontTx/>
              <a:buNone/>
              <a:defRPr/>
            </a:pPr>
            <a:r>
              <a:rPr lang="en-US" sz="2800" b="1" dirty="0" smtClean="0"/>
              <a:t>2018</a:t>
            </a:r>
          </a:p>
          <a:p>
            <a:pPr marL="609600" indent="-609600" algn="ctr" eaLnBrk="1" hangingPunct="1">
              <a:lnSpc>
                <a:spcPct val="80000"/>
              </a:lnSpc>
              <a:buFontTx/>
              <a:buNone/>
              <a:defRPr/>
            </a:pPr>
            <a:r>
              <a:rPr lang="en-US" sz="2800" b="1" dirty="0" smtClean="0"/>
              <a:t>Final Four</a:t>
            </a:r>
          </a:p>
          <a:p>
            <a:pPr marL="975360" lvl="1" indent="-609600">
              <a:lnSpc>
                <a:spcPct val="80000"/>
              </a:lnSpc>
              <a:buFontTx/>
              <a:buNone/>
              <a:defRPr/>
            </a:pPr>
            <a:r>
              <a:rPr lang="en-US" sz="2000" b="1" i="1" dirty="0" smtClean="0">
                <a:effectLst>
                  <a:outerShdw blurRad="38100" dist="38100" dir="2700000" algn="tl">
                    <a:srgbClr val="C0C0C0"/>
                  </a:outerShdw>
                </a:effectLst>
              </a:rPr>
              <a:t>Pinehurst CC #5</a:t>
            </a:r>
          </a:p>
          <a:p>
            <a:pPr marL="609600" indent="-609600" algn="ctr" eaLnBrk="1" hangingPunct="1">
              <a:lnSpc>
                <a:spcPct val="80000"/>
              </a:lnSpc>
              <a:buFontTx/>
              <a:buNone/>
              <a:defRPr/>
            </a:pPr>
            <a:r>
              <a:rPr lang="en-US" sz="1800" b="1" dirty="0" smtClean="0"/>
              <a:t>Pinehurst, NC</a:t>
            </a:r>
          </a:p>
          <a:p>
            <a:pPr marL="990600" lvl="1" indent="-533400" algn="ctr" eaLnBrk="1" hangingPunct="1">
              <a:lnSpc>
                <a:spcPct val="80000"/>
              </a:lnSpc>
              <a:buFontTx/>
              <a:buNone/>
              <a:defRPr/>
            </a:pPr>
            <a:endParaRPr lang="en-US" sz="2400" b="1" dirty="0" smtClean="0"/>
          </a:p>
          <a:p>
            <a:pPr marL="609600" indent="-609600" algn="ctr" eaLnBrk="1" hangingPunct="1">
              <a:lnSpc>
                <a:spcPct val="80000"/>
              </a:lnSpc>
              <a:buFontTx/>
              <a:buNone/>
              <a:defRPr/>
            </a:pPr>
            <a:r>
              <a:rPr lang="en-US" sz="1800" b="1" i="1" dirty="0" smtClean="0">
                <a:effectLst>
                  <a:outerShdw blurRad="38100" dist="38100" dir="2700000" algn="tl">
                    <a:srgbClr val="C0C0C0"/>
                  </a:outerShdw>
                </a:effectLst>
              </a:rPr>
              <a:t>Semi-Finals</a:t>
            </a:r>
          </a:p>
          <a:p>
            <a:pPr marL="609600" indent="-609600" algn="ctr" eaLnBrk="1" hangingPunct="1">
              <a:lnSpc>
                <a:spcPct val="80000"/>
              </a:lnSpc>
              <a:buFontTx/>
              <a:buNone/>
              <a:defRPr/>
            </a:pPr>
            <a:r>
              <a:rPr lang="en-US" sz="2000" b="1" dirty="0" smtClean="0"/>
              <a:t>Sat Nov</a:t>
            </a:r>
            <a:r>
              <a:rPr lang="en-US" sz="2400" b="1" dirty="0" smtClean="0"/>
              <a:t> 10</a:t>
            </a:r>
            <a:endParaRPr lang="en-US" sz="1200" b="1" dirty="0" smtClean="0"/>
          </a:p>
          <a:p>
            <a:pPr marL="990600" lvl="1" indent="-533400" algn="ctr" eaLnBrk="1" hangingPunct="1">
              <a:lnSpc>
                <a:spcPct val="80000"/>
              </a:lnSpc>
              <a:buFontTx/>
              <a:buNone/>
              <a:defRPr/>
            </a:pPr>
            <a:endParaRPr lang="en-US" sz="2000" b="1" dirty="0" smtClean="0"/>
          </a:p>
          <a:p>
            <a:pPr marL="609600" indent="-609600" algn="ctr" eaLnBrk="1" hangingPunct="1">
              <a:lnSpc>
                <a:spcPct val="80000"/>
              </a:lnSpc>
              <a:buFontTx/>
              <a:buNone/>
              <a:defRPr/>
            </a:pPr>
            <a:r>
              <a:rPr lang="en-US" sz="1800" b="1" i="1" dirty="0" smtClean="0">
                <a:effectLst>
                  <a:outerShdw blurRad="38100" dist="38100" dir="2700000" algn="tl">
                    <a:srgbClr val="C0C0C0"/>
                  </a:outerShdw>
                </a:effectLst>
              </a:rPr>
              <a:t>Championship</a:t>
            </a:r>
            <a:r>
              <a:rPr lang="en-US" sz="1800" b="1" dirty="0" smtClean="0"/>
              <a:t> </a:t>
            </a:r>
          </a:p>
          <a:p>
            <a:pPr marL="609600" indent="-609600" algn="ctr" eaLnBrk="1" hangingPunct="1">
              <a:lnSpc>
                <a:spcPct val="80000"/>
              </a:lnSpc>
              <a:buFontTx/>
              <a:buNone/>
              <a:defRPr/>
            </a:pPr>
            <a:r>
              <a:rPr lang="en-US" sz="2000" b="1" dirty="0" smtClean="0"/>
              <a:t>Sun Nov</a:t>
            </a:r>
            <a:r>
              <a:rPr lang="en-US" sz="2400" b="1" dirty="0" smtClean="0"/>
              <a:t> 11</a:t>
            </a:r>
          </a:p>
        </p:txBody>
      </p:sp>
      <p:sp>
        <p:nvSpPr>
          <p:cNvPr id="113666"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3667" name="Text Box 4"/>
          <p:cNvSpPr txBox="1">
            <a:spLocks noChangeArrowheads="1"/>
          </p:cNvSpPr>
          <p:nvPr/>
        </p:nvSpPr>
        <p:spPr bwMode="auto">
          <a:xfrm>
            <a:off x="2057400" y="381000"/>
            <a:ext cx="6629400" cy="1077218"/>
          </a:xfrm>
          <a:prstGeom prst="rect">
            <a:avLst/>
          </a:prstGeom>
          <a:noFill/>
          <a:ln w="9525">
            <a:noFill/>
            <a:miter lim="800000"/>
            <a:headEnd/>
            <a:tailEnd/>
          </a:ln>
        </p:spPr>
        <p:txBody>
          <a:bodyPr>
            <a:spAutoFit/>
          </a:bodyPr>
          <a:lstStyle/>
          <a:p>
            <a:pPr algn="ctr" eaLnBrk="0" hangingPunct="0">
              <a:spcBef>
                <a:spcPct val="50000"/>
              </a:spcBef>
            </a:pPr>
            <a:r>
              <a:rPr lang="en-US" sz="3200" b="1" i="1" dirty="0"/>
              <a:t>CGA Interclub </a:t>
            </a:r>
            <a:r>
              <a:rPr lang="en-US" sz="3200" b="1" i="1" dirty="0" smtClean="0"/>
              <a:t>Final Four </a:t>
            </a:r>
            <a:r>
              <a:rPr lang="en-US" sz="3200" b="1" i="1" dirty="0" smtClean="0">
                <a:solidFill>
                  <a:srgbClr val="0070C0"/>
                </a:solidFill>
              </a:rPr>
              <a:t>(REGULAR)</a:t>
            </a:r>
            <a:endParaRPr lang="en-US" sz="3200" b="1" i="1" dirty="0">
              <a:solidFill>
                <a:srgbClr val="0070C0"/>
              </a:solidFill>
            </a:endParaRPr>
          </a:p>
        </p:txBody>
      </p:sp>
      <p:pic>
        <p:nvPicPr>
          <p:cNvPr id="113668"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61722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4294967295"/>
          </p:nvPr>
        </p:nvSpPr>
        <p:spPr>
          <a:xfrm>
            <a:off x="0" y="1676400"/>
            <a:ext cx="8610600" cy="1905000"/>
          </a:xfrm>
        </p:spPr>
        <p:txBody>
          <a:bodyPr>
            <a:normAutofit fontScale="77500" lnSpcReduction="20000"/>
          </a:bodyPr>
          <a:lstStyle/>
          <a:p>
            <a:pPr eaLnBrk="1" hangingPunct="1">
              <a:defRPr/>
            </a:pPr>
            <a:endParaRPr lang="en-US" sz="3600" b="1" u="sng" dirty="0"/>
          </a:p>
          <a:p>
            <a:pPr marL="0" indent="0" algn="ctr" eaLnBrk="1" hangingPunct="1">
              <a:buFontTx/>
              <a:buNone/>
              <a:defRPr/>
            </a:pPr>
            <a:r>
              <a:rPr lang="en-US" sz="8000" b="1" dirty="0" smtClean="0"/>
              <a:t>2018 Pods</a:t>
            </a:r>
            <a:endParaRPr lang="en-US" sz="8000" b="1" dirty="0"/>
          </a:p>
          <a:p>
            <a:pPr marL="457200" lvl="1" indent="0" algn="ctr" eaLnBrk="1" hangingPunct="1">
              <a:buFontTx/>
              <a:buNone/>
              <a:defRPr/>
            </a:pPr>
            <a:r>
              <a:rPr lang="en-US" b="1" dirty="0" smtClean="0">
                <a:effectLst>
                  <a:outerShdw blurRad="38100" dist="38100" dir="2700000" algn="tl">
                    <a:srgbClr val="C0C0C0"/>
                  </a:outerShdw>
                </a:effectLst>
              </a:rPr>
              <a:t>NOTE: Pods will be listed in TPP once they are confirmed.</a:t>
            </a:r>
            <a:r>
              <a:rPr lang="en-US" sz="3200" b="1" dirty="0" smtClean="0">
                <a:effectLst>
                  <a:outerShdw blurRad="38100" dist="38100" dir="2700000" algn="tl">
                    <a:srgbClr val="C0C0C0"/>
                  </a:outerShdw>
                </a:effectLst>
              </a:rPr>
              <a:t> </a:t>
            </a:r>
            <a:endParaRPr lang="en-US" sz="3200" b="1" dirty="0">
              <a:effectLst>
                <a:outerShdw blurRad="38100" dist="38100" dir="2700000" algn="tl">
                  <a:srgbClr val="C0C0C0"/>
                </a:outerShdw>
              </a:effectLst>
            </a:endParaRPr>
          </a:p>
          <a:p>
            <a:pPr lvl="2" eaLnBrk="1" hangingPunct="1">
              <a:buFontTx/>
              <a:buNone/>
              <a:defRPr/>
            </a:pPr>
            <a:endParaRPr lang="en-US" b="1" dirty="0">
              <a:effectLst>
                <a:outerShdw blurRad="38100" dist="38100" dir="2700000" algn="tl">
                  <a:srgbClr val="C0C0C0"/>
                </a:outerShdw>
              </a:effectLst>
            </a:endParaRPr>
          </a:p>
        </p:txBody>
      </p:sp>
      <p:sp>
        <p:nvSpPr>
          <p:cNvPr id="108546" name="Text Box 3"/>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08548"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sp>
        <p:nvSpPr>
          <p:cNvPr id="2" name="TextBox 1"/>
          <p:cNvSpPr txBox="1"/>
          <p:nvPr/>
        </p:nvSpPr>
        <p:spPr>
          <a:xfrm>
            <a:off x="1143000" y="4038600"/>
            <a:ext cx="6934200" cy="830997"/>
          </a:xfrm>
          <a:prstGeom prst="rect">
            <a:avLst/>
          </a:prstGeom>
          <a:noFill/>
        </p:spPr>
        <p:txBody>
          <a:bodyPr wrap="square" rtlCol="0">
            <a:spAutoFit/>
          </a:bodyPr>
          <a:lstStyle/>
          <a:p>
            <a:r>
              <a:rPr lang="en-US" sz="2400" b="1" dirty="0" smtClean="0">
                <a:solidFill>
                  <a:srgbClr val="7030A0"/>
                </a:solidFill>
                <a:latin typeface="Copperplate Gothic Light" panose="020E0507020206020404" pitchFamily="34" charset="0"/>
              </a:rPr>
              <a:t>and now the fun begins. . . . or in my case continues</a:t>
            </a:r>
            <a:endParaRPr lang="en-US" sz="2400" b="1" dirty="0">
              <a:solidFill>
                <a:srgbClr val="7030A0"/>
              </a:solidFill>
              <a:latin typeface="Copperplate Gothic Light" panose="020E05070202060204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fade">
                                      <p:cBhvr>
                                        <p:cTn id="7" dur="2000"/>
                                        <p:tgtEl>
                                          <p:spTgt spid="3194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0" y="228600"/>
            <a:ext cx="7772400" cy="411163"/>
          </a:xfrm>
        </p:spPr>
        <p:txBody>
          <a:bodyPr>
            <a:normAutofit fontScale="90000"/>
          </a:bodyPr>
          <a:lstStyle/>
          <a:p>
            <a:pPr algn="ctr"/>
            <a:r>
              <a:rPr lang="en-US" sz="3200" dirty="0" smtClean="0">
                <a:solidFill>
                  <a:schemeClr val="tx1"/>
                </a:solidFill>
              </a:rPr>
              <a:t>Northern &amp; Eastern Regions </a:t>
            </a:r>
            <a:r>
              <a:rPr lang="en-US" sz="3200" dirty="0">
                <a:solidFill>
                  <a:srgbClr val="0070C0"/>
                </a:solidFill>
              </a:rPr>
              <a:t>(REGULAR)</a:t>
            </a:r>
            <a:endParaRPr lang="en-US" sz="3200" dirty="0" smtClean="0">
              <a:solidFill>
                <a:srgbClr val="0070C0"/>
              </a:solidFill>
            </a:endParaRPr>
          </a:p>
        </p:txBody>
      </p:sp>
      <p:sp>
        <p:nvSpPr>
          <p:cNvPr id="6" name="Rectangle 5"/>
          <p:cNvSpPr/>
          <p:nvPr/>
        </p:nvSpPr>
        <p:spPr>
          <a:xfrm>
            <a:off x="1295400" y="702733"/>
            <a:ext cx="2819400" cy="1354217"/>
          </a:xfrm>
          <a:prstGeom prst="rect">
            <a:avLst/>
          </a:prstGeom>
          <a:ln w="12700">
            <a:solidFill>
              <a:schemeClr val="tx1"/>
            </a:solidFill>
          </a:ln>
        </p:spPr>
        <p:txBody>
          <a:bodyPr wrap="square">
            <a:spAutoFit/>
          </a:bodyPr>
          <a:lstStyle/>
          <a:p>
            <a:r>
              <a:rPr lang="en-US" sz="1600" b="1" dirty="0" smtClean="0">
                <a:solidFill>
                  <a:srgbClr val="00B0F0"/>
                </a:solidFill>
              </a:rPr>
              <a:t>RA</a:t>
            </a:r>
          </a:p>
          <a:p>
            <a:pPr marL="285750" indent="-285750">
              <a:buFont typeface="Arial" panose="020B0604020202020204" pitchFamily="34" charset="0"/>
              <a:buChar char="•"/>
            </a:pPr>
            <a:r>
              <a:rPr lang="en-US" sz="1600" dirty="0" smtClean="0"/>
              <a:t>Hasentree</a:t>
            </a:r>
            <a:endParaRPr lang="en-US" sz="1600" dirty="0"/>
          </a:p>
          <a:p>
            <a:pPr marL="285750" indent="-285750">
              <a:buFont typeface="Arial" panose="020B0604020202020204" pitchFamily="34" charset="0"/>
              <a:buChar char="•"/>
            </a:pPr>
            <a:r>
              <a:rPr lang="en-US" sz="1600" dirty="0" smtClean="0"/>
              <a:t>Lonnie </a:t>
            </a:r>
            <a:r>
              <a:rPr lang="en-US" sz="1600" dirty="0"/>
              <a:t>Poole GC</a:t>
            </a:r>
          </a:p>
          <a:p>
            <a:pPr marL="285750" indent="-285750">
              <a:buFont typeface="Arial" panose="020B0604020202020204" pitchFamily="34" charset="0"/>
              <a:buChar char="•"/>
            </a:pPr>
            <a:r>
              <a:rPr lang="en-US" sz="1600" dirty="0" smtClean="0"/>
              <a:t>North Ridge CC</a:t>
            </a:r>
          </a:p>
          <a:p>
            <a:pPr marL="285750" indent="-285750">
              <a:buFont typeface="Arial" panose="020B0604020202020204" pitchFamily="34" charset="0"/>
              <a:buChar char="•"/>
            </a:pPr>
            <a:r>
              <a:rPr lang="en-US" sz="1600" dirty="0" smtClean="0"/>
              <a:t>UNC Finley</a:t>
            </a:r>
          </a:p>
        </p:txBody>
      </p:sp>
      <p:sp>
        <p:nvSpPr>
          <p:cNvPr id="7" name="Rectangle 6"/>
          <p:cNvSpPr/>
          <p:nvPr/>
        </p:nvSpPr>
        <p:spPr>
          <a:xfrm>
            <a:off x="4859866" y="668867"/>
            <a:ext cx="2895600" cy="1323439"/>
          </a:xfrm>
          <a:prstGeom prst="rect">
            <a:avLst/>
          </a:prstGeom>
          <a:ln w="12700">
            <a:solidFill>
              <a:schemeClr val="tx1"/>
            </a:solidFill>
          </a:ln>
        </p:spPr>
        <p:txBody>
          <a:bodyPr wrap="square">
            <a:spAutoFit/>
          </a:bodyPr>
          <a:lstStyle/>
          <a:p>
            <a:r>
              <a:rPr lang="en-US" sz="1600" b="1" dirty="0" smtClean="0">
                <a:solidFill>
                  <a:srgbClr val="00B0F0"/>
                </a:solidFill>
              </a:rPr>
              <a:t>RE</a:t>
            </a:r>
          </a:p>
          <a:p>
            <a:pPr marL="285750" indent="-285750">
              <a:buFont typeface="Arial" panose="020B0604020202020204" pitchFamily="34" charset="0"/>
              <a:buChar char="•"/>
            </a:pPr>
            <a:r>
              <a:rPr lang="en-US" sz="1600" dirty="0" smtClean="0"/>
              <a:t>Mill </a:t>
            </a:r>
            <a:r>
              <a:rPr lang="en-US" sz="1600" dirty="0"/>
              <a:t>Creek </a:t>
            </a:r>
            <a:r>
              <a:rPr lang="en-US" sz="1600" dirty="0" smtClean="0"/>
              <a:t>GC *</a:t>
            </a:r>
            <a:endParaRPr lang="en-US" sz="1600" dirty="0"/>
          </a:p>
          <a:p>
            <a:pPr marL="285750" indent="-285750">
              <a:buFont typeface="Arial" panose="020B0604020202020204" pitchFamily="34" charset="0"/>
              <a:buChar char="•"/>
            </a:pPr>
            <a:r>
              <a:rPr lang="en-US" sz="1600" dirty="0" smtClean="0"/>
              <a:t>Siler </a:t>
            </a:r>
            <a:r>
              <a:rPr lang="en-US" sz="1600" dirty="0"/>
              <a:t>City CC</a:t>
            </a:r>
          </a:p>
          <a:p>
            <a:pPr marL="285750" indent="-285750">
              <a:buFont typeface="Arial" panose="020B0604020202020204" pitchFamily="34" charset="0"/>
              <a:buChar char="•"/>
            </a:pPr>
            <a:r>
              <a:rPr lang="en-US" sz="1600" dirty="0"/>
              <a:t>Stoney Creek </a:t>
            </a:r>
            <a:r>
              <a:rPr lang="en-US" sz="1600" dirty="0" smtClean="0"/>
              <a:t>GC</a:t>
            </a:r>
          </a:p>
          <a:p>
            <a:pPr marL="285750" indent="-285750">
              <a:buFont typeface="Arial" panose="020B0604020202020204" pitchFamily="34" charset="0"/>
              <a:buChar char="•"/>
            </a:pPr>
            <a:r>
              <a:rPr lang="en-US" sz="1600" dirty="0" smtClean="0"/>
              <a:t>Umstead </a:t>
            </a:r>
            <a:r>
              <a:rPr lang="en-US" sz="1600" dirty="0"/>
              <a:t>Pines </a:t>
            </a:r>
            <a:endParaRPr lang="en-US" sz="1600" dirty="0" smtClean="0"/>
          </a:p>
        </p:txBody>
      </p:sp>
      <p:sp>
        <p:nvSpPr>
          <p:cNvPr id="8" name="Rectangle 7"/>
          <p:cNvSpPr/>
          <p:nvPr/>
        </p:nvSpPr>
        <p:spPr>
          <a:xfrm>
            <a:off x="1295400" y="3620573"/>
            <a:ext cx="2819400" cy="1323439"/>
          </a:xfrm>
          <a:prstGeom prst="rect">
            <a:avLst/>
          </a:prstGeom>
          <a:ln w="12700">
            <a:solidFill>
              <a:schemeClr val="tx1"/>
            </a:solidFill>
          </a:ln>
        </p:spPr>
        <p:txBody>
          <a:bodyPr wrap="square">
            <a:spAutoFit/>
          </a:bodyPr>
          <a:lstStyle/>
          <a:p>
            <a:r>
              <a:rPr lang="en-US" sz="1600" b="1" dirty="0" smtClean="0">
                <a:solidFill>
                  <a:srgbClr val="00B0F0"/>
                </a:solidFill>
              </a:rPr>
              <a:t>RC</a:t>
            </a:r>
          </a:p>
          <a:p>
            <a:pPr marL="285750" indent="-285750">
              <a:buFont typeface="Arial" panose="020B0604020202020204" pitchFamily="34" charset="0"/>
              <a:buChar char="•"/>
            </a:pPr>
            <a:r>
              <a:rPr lang="en-US" sz="1600" dirty="0"/>
              <a:t>Lochmere </a:t>
            </a:r>
            <a:r>
              <a:rPr lang="en-US" sz="1600" dirty="0" smtClean="0"/>
              <a:t>GC</a:t>
            </a:r>
          </a:p>
          <a:p>
            <a:pPr marL="285750" indent="-285750">
              <a:buFont typeface="Arial" panose="020B0604020202020204" pitchFamily="34" charset="0"/>
              <a:buChar char="•"/>
            </a:pPr>
            <a:r>
              <a:rPr lang="en-US" sz="1600" dirty="0" smtClean="0"/>
              <a:t>Pine Hollow GC</a:t>
            </a:r>
            <a:endParaRPr lang="en-US" sz="1600" dirty="0"/>
          </a:p>
          <a:p>
            <a:pPr marL="285750" indent="-285750">
              <a:buFont typeface="Arial" panose="020B0604020202020204" pitchFamily="34" charset="0"/>
              <a:buChar char="•"/>
            </a:pPr>
            <a:r>
              <a:rPr lang="en-US" sz="1600" dirty="0" smtClean="0"/>
              <a:t>Riverwood GC</a:t>
            </a:r>
          </a:p>
          <a:p>
            <a:pPr marL="285750" indent="-285750">
              <a:buFont typeface="Arial" panose="020B0604020202020204" pitchFamily="34" charset="0"/>
              <a:buChar char="•"/>
            </a:pPr>
            <a:r>
              <a:rPr lang="en-US" sz="1600" dirty="0" smtClean="0"/>
              <a:t>Wildwood </a:t>
            </a:r>
            <a:r>
              <a:rPr lang="en-US" sz="1600" dirty="0"/>
              <a:t>Green </a:t>
            </a:r>
            <a:r>
              <a:rPr lang="en-US" sz="1600" dirty="0" smtClean="0"/>
              <a:t>GC</a:t>
            </a:r>
            <a:endParaRPr lang="en-US" sz="1600" dirty="0"/>
          </a:p>
        </p:txBody>
      </p:sp>
      <p:sp>
        <p:nvSpPr>
          <p:cNvPr id="9" name="Rectangle 8"/>
          <p:cNvSpPr/>
          <p:nvPr/>
        </p:nvSpPr>
        <p:spPr>
          <a:xfrm>
            <a:off x="4885267" y="3858161"/>
            <a:ext cx="2895600" cy="1323439"/>
          </a:xfrm>
          <a:prstGeom prst="rect">
            <a:avLst/>
          </a:prstGeom>
          <a:ln w="12700">
            <a:solidFill>
              <a:schemeClr val="tx1"/>
            </a:solidFill>
          </a:ln>
        </p:spPr>
        <p:txBody>
          <a:bodyPr wrap="square">
            <a:spAutoFit/>
          </a:bodyPr>
          <a:lstStyle/>
          <a:p>
            <a:r>
              <a:rPr lang="en-US" sz="1600" b="1" dirty="0" smtClean="0">
                <a:solidFill>
                  <a:srgbClr val="00B0F0"/>
                </a:solidFill>
              </a:rPr>
              <a:t>RJ</a:t>
            </a:r>
          </a:p>
          <a:p>
            <a:pPr marL="285750" indent="-285750">
              <a:buFont typeface="Arial" panose="020B0604020202020204" pitchFamily="34" charset="0"/>
              <a:buChar char="•"/>
            </a:pPr>
            <a:r>
              <a:rPr lang="en-US" sz="1600" dirty="0"/>
              <a:t>Forest Oaks CC * </a:t>
            </a:r>
          </a:p>
          <a:p>
            <a:pPr marL="285750" indent="-285750">
              <a:buFont typeface="Arial" panose="020B0604020202020204" pitchFamily="34" charset="0"/>
              <a:buChar char="•"/>
            </a:pPr>
            <a:r>
              <a:rPr lang="en-US" sz="1600" dirty="0" smtClean="0"/>
              <a:t>Salem Glen CC</a:t>
            </a:r>
          </a:p>
          <a:p>
            <a:pPr marL="285750" indent="-285750">
              <a:buFont typeface="Arial" panose="020B0604020202020204" pitchFamily="34" charset="0"/>
              <a:buChar char="•"/>
            </a:pPr>
            <a:r>
              <a:rPr lang="en-US" sz="1600" dirty="0" smtClean="0"/>
              <a:t>Maple </a:t>
            </a:r>
            <a:r>
              <a:rPr lang="en-US" sz="1600" dirty="0"/>
              <a:t>Chase G&amp;CC</a:t>
            </a:r>
          </a:p>
          <a:p>
            <a:pPr marL="285750" indent="-285750">
              <a:buFont typeface="Arial" panose="020B0604020202020204" pitchFamily="34" charset="0"/>
              <a:buChar char="•"/>
            </a:pPr>
            <a:r>
              <a:rPr lang="en-US" sz="1600" dirty="0"/>
              <a:t>Oak Valley </a:t>
            </a:r>
            <a:r>
              <a:rPr lang="en-US" sz="1600" dirty="0" smtClean="0"/>
              <a:t>GC</a:t>
            </a:r>
            <a:endParaRPr lang="en-US" sz="1600" dirty="0"/>
          </a:p>
        </p:txBody>
      </p:sp>
      <p:sp>
        <p:nvSpPr>
          <p:cNvPr id="12" name="Rectangle 11"/>
          <p:cNvSpPr/>
          <p:nvPr/>
        </p:nvSpPr>
        <p:spPr>
          <a:xfrm>
            <a:off x="1295400" y="2133600"/>
            <a:ext cx="2819400" cy="1354217"/>
          </a:xfrm>
          <a:prstGeom prst="rect">
            <a:avLst/>
          </a:prstGeom>
          <a:ln w="12700">
            <a:solidFill>
              <a:schemeClr val="tx1"/>
            </a:solidFill>
          </a:ln>
        </p:spPr>
        <p:txBody>
          <a:bodyPr wrap="square">
            <a:spAutoFit/>
          </a:bodyPr>
          <a:lstStyle/>
          <a:p>
            <a:r>
              <a:rPr lang="en-US" sz="1600" b="1" dirty="0" smtClean="0">
                <a:solidFill>
                  <a:srgbClr val="00B0F0"/>
                </a:solidFill>
              </a:rPr>
              <a:t>RB</a:t>
            </a:r>
          </a:p>
          <a:p>
            <a:pPr marL="285750" indent="-285750">
              <a:buFont typeface="Arial" panose="020B0604020202020204" pitchFamily="34" charset="0"/>
              <a:buChar char="•"/>
            </a:pPr>
            <a:r>
              <a:rPr lang="en-US" sz="1600" dirty="0" smtClean="0"/>
              <a:t>Duke University GC</a:t>
            </a:r>
            <a:endParaRPr lang="en-US" sz="1600" dirty="0"/>
          </a:p>
          <a:p>
            <a:pPr marL="285750" indent="-285750">
              <a:buFont typeface="Arial" panose="020B0604020202020204" pitchFamily="34" charset="0"/>
              <a:buChar char="•"/>
            </a:pPr>
            <a:r>
              <a:rPr lang="en-US" sz="1600" dirty="0" smtClean="0"/>
              <a:t>Hope Valley CC</a:t>
            </a:r>
          </a:p>
          <a:p>
            <a:pPr marL="285750" indent="-285750">
              <a:buFont typeface="Arial" panose="020B0604020202020204" pitchFamily="34" charset="0"/>
              <a:buChar char="•"/>
            </a:pPr>
            <a:r>
              <a:rPr lang="en-US" sz="1600" dirty="0"/>
              <a:t>MacGregor Downs </a:t>
            </a:r>
            <a:r>
              <a:rPr lang="en-US" sz="1600" dirty="0" smtClean="0"/>
              <a:t>CC</a:t>
            </a:r>
            <a:endParaRPr lang="en-US" sz="1600" dirty="0"/>
          </a:p>
          <a:p>
            <a:pPr marL="285750" indent="-285750">
              <a:buFont typeface="Arial" panose="020B0604020202020204" pitchFamily="34" charset="0"/>
              <a:buChar char="•"/>
            </a:pPr>
            <a:r>
              <a:rPr lang="en-US" sz="1600" dirty="0" smtClean="0"/>
              <a:t>Pinehurst (#1-6) CC </a:t>
            </a:r>
            <a:r>
              <a:rPr lang="en-US" sz="1600" dirty="0"/>
              <a:t>*</a:t>
            </a:r>
            <a:r>
              <a:rPr lang="en-US" sz="1600" dirty="0" smtClean="0"/>
              <a:t> </a:t>
            </a:r>
            <a:endParaRPr lang="en-US" sz="1600" dirty="0"/>
          </a:p>
        </p:txBody>
      </p:sp>
      <p:sp>
        <p:nvSpPr>
          <p:cNvPr id="11" name="Rectangle 10"/>
          <p:cNvSpPr/>
          <p:nvPr/>
        </p:nvSpPr>
        <p:spPr>
          <a:xfrm>
            <a:off x="1303867" y="5181600"/>
            <a:ext cx="2819400" cy="1323439"/>
          </a:xfrm>
          <a:prstGeom prst="rect">
            <a:avLst/>
          </a:prstGeom>
          <a:ln w="12700">
            <a:solidFill>
              <a:schemeClr val="tx1"/>
            </a:solidFill>
          </a:ln>
        </p:spPr>
        <p:txBody>
          <a:bodyPr wrap="square">
            <a:spAutoFit/>
          </a:bodyPr>
          <a:lstStyle/>
          <a:p>
            <a:r>
              <a:rPr lang="en-US" sz="1600" b="1" dirty="0" smtClean="0">
                <a:solidFill>
                  <a:srgbClr val="00B0F0"/>
                </a:solidFill>
              </a:rPr>
              <a:t>RD</a:t>
            </a:r>
            <a:endParaRPr lang="en-US" sz="1600" dirty="0" smtClean="0"/>
          </a:p>
          <a:p>
            <a:pPr marL="285750" indent="-285750">
              <a:buFont typeface="Arial" panose="020B0604020202020204" pitchFamily="34" charset="0"/>
              <a:buChar char="•"/>
            </a:pPr>
            <a:r>
              <a:rPr lang="en-US" sz="1600" dirty="0" smtClean="0"/>
              <a:t>Bentwinds</a:t>
            </a:r>
            <a:endParaRPr lang="en-US" sz="1600" dirty="0"/>
          </a:p>
          <a:p>
            <a:pPr marL="285750" indent="-285750">
              <a:buFont typeface="Arial" panose="020B0604020202020204" pitchFamily="34" charset="0"/>
              <a:buChar char="•"/>
            </a:pPr>
            <a:r>
              <a:rPr lang="en-US" sz="1600" dirty="0"/>
              <a:t>Club @ 12 </a:t>
            </a:r>
            <a:r>
              <a:rPr lang="en-US" sz="1600" dirty="0" smtClean="0"/>
              <a:t>Oaks</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Falls </a:t>
            </a:r>
            <a:r>
              <a:rPr lang="en-US" sz="1600" dirty="0">
                <a:latin typeface="Arial" panose="020B0604020202020204" pitchFamily="34" charset="0"/>
                <a:cs typeface="Arial" panose="020B0604020202020204" pitchFamily="34" charset="0"/>
              </a:rPr>
              <a:t>Village GC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Preserve </a:t>
            </a:r>
            <a:r>
              <a:rPr lang="en-US" sz="1400" dirty="0">
                <a:latin typeface="Arial" panose="020B0604020202020204" pitchFamily="34" charset="0"/>
                <a:cs typeface="Arial" panose="020B0604020202020204" pitchFamily="34" charset="0"/>
              </a:rPr>
              <a:t>at Jordan </a:t>
            </a:r>
            <a:r>
              <a:rPr lang="en-US" sz="1400" dirty="0" smtClean="0">
                <a:latin typeface="Arial" panose="020B0604020202020204" pitchFamily="34" charset="0"/>
                <a:cs typeface="Arial" panose="020B0604020202020204" pitchFamily="34" charset="0"/>
              </a:rPr>
              <a:t>Lake</a:t>
            </a:r>
            <a:r>
              <a:rPr lang="en-US" sz="1600" dirty="0" smtClean="0"/>
              <a:t> </a:t>
            </a:r>
            <a:endParaRPr lang="en-US" sz="1600" dirty="0"/>
          </a:p>
        </p:txBody>
      </p:sp>
      <p:sp>
        <p:nvSpPr>
          <p:cNvPr id="14" name="Rectangle 13"/>
          <p:cNvSpPr/>
          <p:nvPr/>
        </p:nvSpPr>
        <p:spPr>
          <a:xfrm>
            <a:off x="4868333" y="2133600"/>
            <a:ext cx="2895600" cy="1569660"/>
          </a:xfrm>
          <a:prstGeom prst="rect">
            <a:avLst/>
          </a:prstGeom>
          <a:ln w="12700">
            <a:solidFill>
              <a:schemeClr val="tx1"/>
            </a:solidFill>
          </a:ln>
        </p:spPr>
        <p:txBody>
          <a:bodyPr wrap="square">
            <a:spAutoFit/>
          </a:bodyPr>
          <a:lstStyle/>
          <a:p>
            <a:r>
              <a:rPr lang="en-US" sz="1600" b="1" dirty="0" smtClean="0">
                <a:solidFill>
                  <a:srgbClr val="00B0F0"/>
                </a:solidFill>
              </a:rPr>
              <a:t>RF</a:t>
            </a:r>
          </a:p>
          <a:p>
            <a:pPr marL="285750" indent="-285750">
              <a:buFont typeface="Arial" panose="020B0604020202020204" pitchFamily="34" charset="0"/>
              <a:buChar char="•"/>
            </a:pPr>
            <a:r>
              <a:rPr lang="en-US" sz="1600" dirty="0"/>
              <a:t>Chapel Hill </a:t>
            </a:r>
            <a:r>
              <a:rPr lang="en-US" sz="1600" dirty="0" smtClean="0"/>
              <a:t>CC *</a:t>
            </a:r>
            <a:endParaRPr lang="en-US" sz="1600" dirty="0"/>
          </a:p>
          <a:p>
            <a:pPr marL="285750" indent="-285750">
              <a:buFont typeface="Arial" panose="020B0604020202020204" pitchFamily="34" charset="0"/>
              <a:buChar char="•"/>
            </a:pPr>
            <a:r>
              <a:rPr lang="en-US" sz="1600" dirty="0"/>
              <a:t>Croasdaile </a:t>
            </a:r>
            <a:r>
              <a:rPr lang="en-US" sz="1600" dirty="0" smtClean="0"/>
              <a:t>CC *</a:t>
            </a:r>
            <a:endParaRPr lang="en-US" sz="1600" dirty="0"/>
          </a:p>
          <a:p>
            <a:pPr marL="285750" indent="-285750">
              <a:buFont typeface="Arial" panose="020B0604020202020204" pitchFamily="34" charset="0"/>
              <a:buChar char="•"/>
            </a:pPr>
            <a:r>
              <a:rPr lang="en-US" sz="1600" dirty="0"/>
              <a:t>Highland </a:t>
            </a:r>
            <a:r>
              <a:rPr lang="en-US" sz="1600" dirty="0" smtClean="0"/>
              <a:t>CC *</a:t>
            </a:r>
            <a:endParaRPr lang="en-US" sz="1600" dirty="0"/>
          </a:p>
          <a:p>
            <a:pPr marL="285750" indent="-285750">
              <a:buFont typeface="Arial" panose="020B0604020202020204" pitchFamily="34" charset="0"/>
              <a:buChar char="•"/>
            </a:pPr>
            <a:r>
              <a:rPr lang="en-US" sz="1600" dirty="0"/>
              <a:t>Pinehurst #</a:t>
            </a:r>
            <a:r>
              <a:rPr lang="en-US" sz="1600" dirty="0" smtClean="0"/>
              <a:t>7 &amp; #9</a:t>
            </a:r>
          </a:p>
          <a:p>
            <a:pPr marL="285750" indent="-285750">
              <a:buFont typeface="Arial" panose="020B0604020202020204" pitchFamily="34" charset="0"/>
              <a:buChar char="•"/>
            </a:pPr>
            <a:r>
              <a:rPr lang="en-US" sz="1600" dirty="0" smtClean="0"/>
              <a:t>Pine Needles Resort</a:t>
            </a:r>
          </a:p>
        </p:txBody>
      </p:sp>
    </p:spTree>
    <p:extLst>
      <p:ext uri="{BB962C8B-B14F-4D97-AF65-F5344CB8AC3E}">
        <p14:creationId xmlns:p14="http://schemas.microsoft.com/office/powerpoint/2010/main" val="680833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idx="1"/>
          </p:nvPr>
        </p:nvSpPr>
        <p:spPr/>
        <p:txBody>
          <a:bodyPr/>
          <a:lstStyle/>
          <a:p>
            <a:pPr algn="ctr" eaLnBrk="1" hangingPunct="1">
              <a:buFontTx/>
              <a:buNone/>
              <a:defRPr/>
            </a:pPr>
            <a:r>
              <a:rPr lang="en-US" sz="4000">
                <a:effectLst>
                  <a:outerShdw blurRad="38100" dist="38100" dir="2700000" algn="tl">
                    <a:srgbClr val="C0C0C0"/>
                  </a:outerShdw>
                </a:effectLst>
              </a:rPr>
              <a:t>Ask questions anytime</a:t>
            </a:r>
          </a:p>
        </p:txBody>
      </p:sp>
      <p:sp>
        <p:nvSpPr>
          <p:cNvPr id="20482" name="Text Box 4"/>
          <p:cNvSpPr txBox="1">
            <a:spLocks noChangeArrowheads="1"/>
          </p:cNvSpPr>
          <p:nvPr/>
        </p:nvSpPr>
        <p:spPr bwMode="auto">
          <a:xfrm>
            <a:off x="2514600" y="457200"/>
            <a:ext cx="6172200" cy="274638"/>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0484" name="Picture 8"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20485" name="Picture 11" descr="MPj04395360000[1]"/>
          <p:cNvPicPr>
            <a:picLocks noChangeAspect="1" noChangeArrowheads="1"/>
          </p:cNvPicPr>
          <p:nvPr/>
        </p:nvPicPr>
        <p:blipFill>
          <a:blip r:embed="rId3"/>
          <a:srcRect/>
          <a:stretch>
            <a:fillRect/>
          </a:stretch>
        </p:blipFill>
        <p:spPr bwMode="auto">
          <a:xfrm>
            <a:off x="1524000" y="2514600"/>
            <a:ext cx="6400800" cy="344487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0" y="228600"/>
            <a:ext cx="7772400" cy="411163"/>
          </a:xfrm>
        </p:spPr>
        <p:txBody>
          <a:bodyPr>
            <a:normAutofit fontScale="90000"/>
          </a:bodyPr>
          <a:lstStyle/>
          <a:p>
            <a:pPr algn="ctr" eaLnBrk="1" hangingPunct="1"/>
            <a:r>
              <a:rPr lang="en-US" sz="3200" dirty="0" smtClean="0">
                <a:solidFill>
                  <a:schemeClr val="tx1"/>
                </a:solidFill>
              </a:rPr>
              <a:t>Southern / Western Regions </a:t>
            </a:r>
            <a:r>
              <a:rPr lang="en-US" sz="3200" dirty="0" smtClean="0">
                <a:solidFill>
                  <a:srgbClr val="0070C0"/>
                </a:solidFill>
              </a:rPr>
              <a:t>(REGULAR)</a:t>
            </a:r>
          </a:p>
        </p:txBody>
      </p:sp>
      <p:sp>
        <p:nvSpPr>
          <p:cNvPr id="4" name="Rectangle 3"/>
          <p:cNvSpPr/>
          <p:nvPr/>
        </p:nvSpPr>
        <p:spPr>
          <a:xfrm>
            <a:off x="4876800" y="2238990"/>
            <a:ext cx="2743200" cy="1354217"/>
          </a:xfrm>
          <a:prstGeom prst="rect">
            <a:avLst/>
          </a:prstGeom>
          <a:ln w="12700">
            <a:solidFill>
              <a:schemeClr val="tx1"/>
            </a:solidFill>
          </a:ln>
        </p:spPr>
        <p:txBody>
          <a:bodyPr wrap="square">
            <a:spAutoFit/>
          </a:bodyPr>
          <a:lstStyle/>
          <a:p>
            <a:r>
              <a:rPr lang="en-US" b="1" dirty="0" smtClean="0">
                <a:solidFill>
                  <a:srgbClr val="00B0F0"/>
                </a:solidFill>
              </a:rPr>
              <a:t>RM</a:t>
            </a:r>
          </a:p>
          <a:p>
            <a:pPr marL="285750" indent="-285750">
              <a:buFont typeface="Arial" panose="020B0604020202020204" pitchFamily="34" charset="0"/>
              <a:buChar char="•"/>
            </a:pPr>
            <a:r>
              <a:rPr lang="en-US" sz="1600" dirty="0" smtClean="0"/>
              <a:t>Ballantyne </a:t>
            </a:r>
            <a:r>
              <a:rPr lang="en-US" sz="1600" dirty="0"/>
              <a:t>CC</a:t>
            </a:r>
          </a:p>
          <a:p>
            <a:pPr marL="285750" indent="-285750">
              <a:buFont typeface="Arial" panose="020B0604020202020204" pitchFamily="34" charset="0"/>
              <a:buChar char="•"/>
            </a:pPr>
            <a:r>
              <a:rPr lang="en-US" sz="1600" dirty="0" smtClean="0"/>
              <a:t>Club </a:t>
            </a:r>
            <a:r>
              <a:rPr lang="en-US" sz="1600" dirty="0"/>
              <a:t>at </a:t>
            </a:r>
            <a:r>
              <a:rPr lang="en-US" sz="1600" dirty="0" smtClean="0"/>
              <a:t>Longview</a:t>
            </a:r>
          </a:p>
          <a:p>
            <a:pPr marL="285750" indent="-285750">
              <a:buFont typeface="Arial" panose="020B0604020202020204" pitchFamily="34" charset="0"/>
              <a:buChar char="•"/>
            </a:pPr>
            <a:r>
              <a:rPr lang="en-US" sz="1600" dirty="0" smtClean="0"/>
              <a:t>Gaston </a:t>
            </a:r>
            <a:r>
              <a:rPr lang="en-US" sz="1600" dirty="0"/>
              <a:t>CC</a:t>
            </a:r>
          </a:p>
          <a:p>
            <a:pPr marL="285750" indent="-285750">
              <a:buFont typeface="Arial" panose="020B0604020202020204" pitchFamily="34" charset="0"/>
              <a:buChar char="•"/>
            </a:pPr>
            <a:r>
              <a:rPr lang="en-US" sz="1600" dirty="0"/>
              <a:t>TPC Piper Glen #2</a:t>
            </a:r>
          </a:p>
        </p:txBody>
      </p:sp>
      <p:sp>
        <p:nvSpPr>
          <p:cNvPr id="6" name="Rectangle 5"/>
          <p:cNvSpPr/>
          <p:nvPr/>
        </p:nvSpPr>
        <p:spPr>
          <a:xfrm>
            <a:off x="1219200" y="2238990"/>
            <a:ext cx="2819400" cy="1354217"/>
          </a:xfrm>
          <a:prstGeom prst="rect">
            <a:avLst/>
          </a:prstGeom>
          <a:ln w="12700">
            <a:solidFill>
              <a:schemeClr val="tx1"/>
            </a:solidFill>
          </a:ln>
        </p:spPr>
        <p:txBody>
          <a:bodyPr wrap="square">
            <a:spAutoFit/>
          </a:bodyPr>
          <a:lstStyle/>
          <a:p>
            <a:r>
              <a:rPr lang="en-US" b="1" dirty="0" smtClean="0">
                <a:solidFill>
                  <a:srgbClr val="00B0F0"/>
                </a:solidFill>
              </a:rPr>
              <a:t>RI</a:t>
            </a:r>
          </a:p>
          <a:p>
            <a:pPr marL="285750" indent="-285750">
              <a:buFont typeface="Arial" panose="020B0604020202020204" pitchFamily="34" charset="0"/>
              <a:buChar char="•"/>
            </a:pPr>
            <a:r>
              <a:rPr lang="en-US" sz="1600" dirty="0" smtClean="0"/>
              <a:t>Cabarrus </a:t>
            </a:r>
            <a:r>
              <a:rPr lang="en-US" sz="1600" dirty="0"/>
              <a:t>CC #2</a:t>
            </a:r>
          </a:p>
          <a:p>
            <a:pPr marL="285750" indent="-285750">
              <a:buFont typeface="Arial" panose="020B0604020202020204" pitchFamily="34" charset="0"/>
              <a:buChar char="•"/>
            </a:pPr>
            <a:r>
              <a:rPr lang="en-US" sz="1600" dirty="0" err="1"/>
              <a:t>Cowans</a:t>
            </a:r>
            <a:r>
              <a:rPr lang="en-US" sz="1600" dirty="0"/>
              <a:t> Ford</a:t>
            </a:r>
          </a:p>
          <a:p>
            <a:pPr marL="285750" indent="-285750">
              <a:buFont typeface="Arial" panose="020B0604020202020204" pitchFamily="34" charset="0"/>
              <a:buChar char="•"/>
            </a:pPr>
            <a:r>
              <a:rPr lang="en-US" sz="1600" dirty="0" err="1"/>
              <a:t>Northstone</a:t>
            </a:r>
            <a:r>
              <a:rPr lang="en-US" sz="1600" dirty="0"/>
              <a:t> </a:t>
            </a:r>
            <a:r>
              <a:rPr lang="en-US" sz="1600" dirty="0" smtClean="0"/>
              <a:t>CC #2</a:t>
            </a:r>
            <a:endParaRPr lang="en-US" sz="1600" dirty="0"/>
          </a:p>
          <a:p>
            <a:pPr marL="285750" indent="-285750">
              <a:buFont typeface="Arial" panose="020B0604020202020204" pitchFamily="34" charset="0"/>
              <a:buChar char="•"/>
            </a:pPr>
            <a:r>
              <a:rPr lang="en-US" sz="1600" dirty="0" smtClean="0"/>
              <a:t>River </a:t>
            </a:r>
            <a:r>
              <a:rPr lang="en-US" sz="1600" dirty="0"/>
              <a:t>Run </a:t>
            </a:r>
            <a:r>
              <a:rPr lang="en-US" sz="1600" dirty="0" smtClean="0"/>
              <a:t>CC</a:t>
            </a:r>
            <a:endParaRPr lang="en-US" sz="1600" dirty="0"/>
          </a:p>
        </p:txBody>
      </p:sp>
      <p:sp>
        <p:nvSpPr>
          <p:cNvPr id="7" name="Rectangle 6"/>
          <p:cNvSpPr/>
          <p:nvPr/>
        </p:nvSpPr>
        <p:spPr>
          <a:xfrm>
            <a:off x="4893733" y="3686897"/>
            <a:ext cx="2726267" cy="1354217"/>
          </a:xfrm>
          <a:prstGeom prst="rect">
            <a:avLst/>
          </a:prstGeom>
          <a:ln w="12700">
            <a:solidFill>
              <a:schemeClr val="tx1"/>
            </a:solidFill>
          </a:ln>
        </p:spPr>
        <p:txBody>
          <a:bodyPr wrap="square">
            <a:spAutoFit/>
          </a:bodyPr>
          <a:lstStyle/>
          <a:p>
            <a:r>
              <a:rPr lang="en-US" b="1" dirty="0" smtClean="0">
                <a:solidFill>
                  <a:srgbClr val="00B0F0"/>
                </a:solidFill>
              </a:rPr>
              <a:t>RN</a:t>
            </a:r>
          </a:p>
          <a:p>
            <a:pPr marL="285750" indent="-285750">
              <a:buFont typeface="Arial" panose="020B0604020202020204" pitchFamily="34" charset="0"/>
              <a:buChar char="•"/>
            </a:pPr>
            <a:r>
              <a:rPr lang="en-US" sz="1600" dirty="0" smtClean="0"/>
              <a:t>Cedarwood </a:t>
            </a:r>
            <a:r>
              <a:rPr lang="en-US" sz="1600" dirty="0"/>
              <a:t>CC</a:t>
            </a:r>
          </a:p>
          <a:p>
            <a:pPr marL="285750" indent="-285750">
              <a:buFont typeface="Arial" panose="020B0604020202020204" pitchFamily="34" charset="0"/>
              <a:buChar char="•"/>
            </a:pPr>
            <a:r>
              <a:rPr lang="en-US" sz="1600" dirty="0"/>
              <a:t>Pine Lake </a:t>
            </a:r>
            <a:r>
              <a:rPr lang="en-US" sz="1600" dirty="0" smtClean="0"/>
              <a:t>CC *</a:t>
            </a:r>
            <a:endParaRPr lang="en-US" sz="1600" dirty="0"/>
          </a:p>
          <a:p>
            <a:pPr marL="285750" indent="-285750">
              <a:buFont typeface="Arial" panose="020B0604020202020204" pitchFamily="34" charset="0"/>
              <a:buChar char="•"/>
            </a:pPr>
            <a:r>
              <a:rPr lang="en-US" sz="1600" dirty="0"/>
              <a:t>Raintree </a:t>
            </a:r>
            <a:r>
              <a:rPr lang="en-US" sz="1600" dirty="0" smtClean="0"/>
              <a:t>CC *</a:t>
            </a:r>
          </a:p>
          <a:p>
            <a:pPr marL="285750" indent="-285750">
              <a:buFont typeface="Arial" panose="020B0604020202020204" pitchFamily="34" charset="0"/>
              <a:buChar char="•"/>
            </a:pPr>
            <a:r>
              <a:rPr lang="en-US" sz="1600" dirty="0" smtClean="0"/>
              <a:t>Rolling </a:t>
            </a:r>
            <a:r>
              <a:rPr lang="en-US" sz="1600" dirty="0"/>
              <a:t>Hills </a:t>
            </a:r>
            <a:r>
              <a:rPr lang="en-US" sz="1600" dirty="0" smtClean="0"/>
              <a:t>CC</a:t>
            </a:r>
            <a:endParaRPr lang="en-US" sz="1600" dirty="0"/>
          </a:p>
        </p:txBody>
      </p:sp>
      <p:sp>
        <p:nvSpPr>
          <p:cNvPr id="8" name="Rectangle 7"/>
          <p:cNvSpPr/>
          <p:nvPr/>
        </p:nvSpPr>
        <p:spPr>
          <a:xfrm>
            <a:off x="1219200" y="761998"/>
            <a:ext cx="2819400" cy="1354217"/>
          </a:xfrm>
          <a:prstGeom prst="rect">
            <a:avLst/>
          </a:prstGeom>
          <a:ln w="12700">
            <a:solidFill>
              <a:schemeClr val="tx1"/>
            </a:solidFill>
          </a:ln>
        </p:spPr>
        <p:txBody>
          <a:bodyPr wrap="square">
            <a:spAutoFit/>
          </a:bodyPr>
          <a:lstStyle/>
          <a:p>
            <a:r>
              <a:rPr lang="en-US" sz="1600" b="1" dirty="0" smtClean="0">
                <a:solidFill>
                  <a:srgbClr val="00B0F0"/>
                </a:solidFill>
              </a:rPr>
              <a:t>RH</a:t>
            </a:r>
          </a:p>
          <a:p>
            <a:pPr marL="285750" indent="-285750">
              <a:buFont typeface="Arial" panose="020B0604020202020204" pitchFamily="34" charset="0"/>
              <a:buChar char="•"/>
            </a:pPr>
            <a:r>
              <a:rPr lang="en-US" sz="1600" dirty="0" smtClean="0"/>
              <a:t>Cabarrus </a:t>
            </a:r>
            <a:r>
              <a:rPr lang="en-US" sz="1600" dirty="0"/>
              <a:t>CC #1</a:t>
            </a:r>
          </a:p>
          <a:p>
            <a:pPr marL="285750" indent="-285750">
              <a:buFont typeface="Arial" panose="020B0604020202020204" pitchFamily="34" charset="0"/>
              <a:buChar char="•"/>
            </a:pPr>
            <a:r>
              <a:rPr lang="en-US" sz="1600" dirty="0"/>
              <a:t>Palisades </a:t>
            </a:r>
            <a:r>
              <a:rPr lang="en-US" sz="1600" dirty="0" smtClean="0"/>
              <a:t>CC *</a:t>
            </a:r>
            <a:endParaRPr lang="en-US" sz="1600" dirty="0"/>
          </a:p>
          <a:p>
            <a:pPr marL="285750" indent="-285750">
              <a:buFont typeface="Arial" panose="020B0604020202020204" pitchFamily="34" charset="0"/>
              <a:buChar char="•"/>
            </a:pPr>
            <a:r>
              <a:rPr lang="en-US" sz="1600" dirty="0"/>
              <a:t>Providence CC</a:t>
            </a:r>
          </a:p>
          <a:p>
            <a:pPr marL="285750" indent="-285750">
              <a:buFont typeface="Arial" panose="020B0604020202020204" pitchFamily="34" charset="0"/>
              <a:buChar char="•"/>
            </a:pPr>
            <a:r>
              <a:rPr lang="en-US" sz="1600" dirty="0"/>
              <a:t>TPC Piper Glen #</a:t>
            </a:r>
            <a:r>
              <a:rPr lang="en-US" sz="1600" dirty="0" smtClean="0"/>
              <a:t>1</a:t>
            </a:r>
            <a:endParaRPr lang="en-US" sz="1600" dirty="0"/>
          </a:p>
        </p:txBody>
      </p:sp>
      <p:sp>
        <p:nvSpPr>
          <p:cNvPr id="9" name="Rectangle 8"/>
          <p:cNvSpPr/>
          <p:nvPr/>
        </p:nvSpPr>
        <p:spPr>
          <a:xfrm>
            <a:off x="1210733" y="5206380"/>
            <a:ext cx="2827867" cy="1600438"/>
          </a:xfrm>
          <a:prstGeom prst="rect">
            <a:avLst/>
          </a:prstGeom>
          <a:ln w="12700">
            <a:solidFill>
              <a:schemeClr val="tx1"/>
            </a:solidFill>
          </a:ln>
        </p:spPr>
        <p:txBody>
          <a:bodyPr wrap="square">
            <a:spAutoFit/>
          </a:bodyPr>
          <a:lstStyle/>
          <a:p>
            <a:r>
              <a:rPr lang="en-US" b="1" dirty="0" smtClean="0">
                <a:solidFill>
                  <a:srgbClr val="00B0F0"/>
                </a:solidFill>
              </a:rPr>
              <a:t>RK</a:t>
            </a:r>
          </a:p>
          <a:p>
            <a:pPr marL="285750" indent="-285750">
              <a:buFont typeface="Arial" panose="020B0604020202020204" pitchFamily="34" charset="0"/>
              <a:buChar char="•"/>
            </a:pPr>
            <a:r>
              <a:rPr lang="en-US" sz="1600" dirty="0" smtClean="0"/>
              <a:t>CC of Lexington</a:t>
            </a:r>
          </a:p>
          <a:p>
            <a:pPr marL="285750" indent="-285750">
              <a:buFont typeface="Arial" panose="020B0604020202020204" pitchFamily="34" charset="0"/>
              <a:buChar char="•"/>
            </a:pPr>
            <a:r>
              <a:rPr lang="en-US" sz="1600" dirty="0" smtClean="0"/>
              <a:t>Fort Mill *</a:t>
            </a:r>
            <a:endParaRPr lang="en-US" sz="1600" dirty="0"/>
          </a:p>
          <a:p>
            <a:pPr marL="285750" indent="-285750">
              <a:buFont typeface="Arial" panose="020B0604020202020204" pitchFamily="34" charset="0"/>
              <a:buChar char="•"/>
            </a:pPr>
            <a:r>
              <a:rPr lang="en-US" sz="1600" dirty="0" smtClean="0"/>
              <a:t>Rock </a:t>
            </a:r>
            <a:r>
              <a:rPr lang="en-US" sz="1600" dirty="0"/>
              <a:t>Hill </a:t>
            </a:r>
            <a:r>
              <a:rPr lang="en-US" sz="1600" dirty="0" smtClean="0"/>
              <a:t>CC</a:t>
            </a:r>
          </a:p>
          <a:p>
            <a:pPr marL="285750" indent="-285750">
              <a:buFont typeface="Arial" panose="020B0604020202020204" pitchFamily="34" charset="0"/>
              <a:buChar char="•"/>
            </a:pPr>
            <a:r>
              <a:rPr lang="en-US" sz="1600" dirty="0" smtClean="0"/>
              <a:t>Springfield GC</a:t>
            </a:r>
          </a:p>
          <a:p>
            <a:pPr marL="285750" indent="-285750">
              <a:buFont typeface="Arial" panose="020B0604020202020204" pitchFamily="34" charset="0"/>
              <a:buChar char="•"/>
            </a:pPr>
            <a:r>
              <a:rPr lang="en-US" sz="1600" dirty="0" smtClean="0"/>
              <a:t>Tega </a:t>
            </a:r>
            <a:r>
              <a:rPr lang="en-US" sz="1600" dirty="0"/>
              <a:t>Cay #</a:t>
            </a:r>
            <a:r>
              <a:rPr lang="en-US" sz="1600" dirty="0" smtClean="0"/>
              <a:t>1</a:t>
            </a:r>
          </a:p>
        </p:txBody>
      </p:sp>
      <p:sp>
        <p:nvSpPr>
          <p:cNvPr id="10" name="Rectangle 9"/>
          <p:cNvSpPr/>
          <p:nvPr/>
        </p:nvSpPr>
        <p:spPr>
          <a:xfrm>
            <a:off x="1219200" y="3686897"/>
            <a:ext cx="2819400" cy="1354217"/>
          </a:xfrm>
          <a:prstGeom prst="rect">
            <a:avLst/>
          </a:prstGeom>
          <a:ln w="12700">
            <a:solidFill>
              <a:schemeClr val="tx1"/>
            </a:solidFill>
          </a:ln>
        </p:spPr>
        <p:txBody>
          <a:bodyPr wrap="square">
            <a:spAutoFit/>
          </a:bodyPr>
          <a:lstStyle/>
          <a:p>
            <a:r>
              <a:rPr lang="en-US" b="1" dirty="0" smtClean="0">
                <a:solidFill>
                  <a:srgbClr val="00B0F0"/>
                </a:solidFill>
              </a:rPr>
              <a:t>RJ</a:t>
            </a:r>
          </a:p>
          <a:p>
            <a:pPr marL="285750" indent="-285750">
              <a:buFont typeface="Arial" panose="020B0604020202020204" pitchFamily="34" charset="0"/>
              <a:buChar char="•"/>
            </a:pPr>
            <a:r>
              <a:rPr lang="en-US" sz="1600" dirty="0" smtClean="0"/>
              <a:t>Cramer Mountain</a:t>
            </a:r>
          </a:p>
          <a:p>
            <a:pPr marL="285750" indent="-285750">
              <a:buFont typeface="Arial" panose="020B0604020202020204" pitchFamily="34" charset="0"/>
              <a:buChar char="•"/>
            </a:pPr>
            <a:r>
              <a:rPr lang="en-US" sz="1600" dirty="0" smtClean="0"/>
              <a:t>River </a:t>
            </a:r>
            <a:r>
              <a:rPr lang="en-US" sz="1600" dirty="0"/>
              <a:t>Hills CC </a:t>
            </a:r>
            <a:r>
              <a:rPr lang="en-US" sz="1600" dirty="0" smtClean="0"/>
              <a:t>*</a:t>
            </a:r>
            <a:endParaRPr lang="en-US" sz="1600" dirty="0"/>
          </a:p>
          <a:p>
            <a:pPr marL="285750" indent="-285750">
              <a:buFont typeface="Arial" panose="020B0604020202020204" pitchFamily="34" charset="0"/>
              <a:buChar char="•"/>
            </a:pPr>
            <a:r>
              <a:rPr lang="en-US" sz="1600" dirty="0" err="1" smtClean="0"/>
              <a:t>Tega</a:t>
            </a:r>
            <a:r>
              <a:rPr lang="en-US" sz="1600" dirty="0" smtClean="0"/>
              <a:t> </a:t>
            </a:r>
            <a:r>
              <a:rPr lang="en-US" sz="1600" dirty="0"/>
              <a:t>Cay </a:t>
            </a:r>
            <a:r>
              <a:rPr lang="en-US" sz="1600" dirty="0" smtClean="0"/>
              <a:t>#2</a:t>
            </a:r>
            <a:endParaRPr lang="en-US" sz="1600" dirty="0"/>
          </a:p>
          <a:p>
            <a:pPr marL="285750" indent="-285750">
              <a:buFont typeface="Arial" panose="020B0604020202020204" pitchFamily="34" charset="0"/>
              <a:buChar char="•"/>
            </a:pPr>
            <a:r>
              <a:rPr lang="en-US" sz="1600" dirty="0"/>
              <a:t>Waterford </a:t>
            </a:r>
            <a:r>
              <a:rPr lang="en-US" sz="1600" dirty="0" smtClean="0"/>
              <a:t>GC</a:t>
            </a:r>
            <a:endParaRPr lang="en-US" sz="1600" dirty="0"/>
          </a:p>
        </p:txBody>
      </p:sp>
      <p:sp>
        <p:nvSpPr>
          <p:cNvPr id="5" name="Rectangle 4"/>
          <p:cNvSpPr/>
          <p:nvPr/>
        </p:nvSpPr>
        <p:spPr>
          <a:xfrm>
            <a:off x="4876800" y="761997"/>
            <a:ext cx="2743200" cy="1354217"/>
          </a:xfrm>
          <a:prstGeom prst="rect">
            <a:avLst/>
          </a:prstGeom>
          <a:ln w="12700">
            <a:solidFill>
              <a:schemeClr val="tx1"/>
            </a:solidFill>
          </a:ln>
        </p:spPr>
        <p:txBody>
          <a:bodyPr wrap="square">
            <a:spAutoFit/>
          </a:bodyPr>
          <a:lstStyle/>
          <a:p>
            <a:r>
              <a:rPr lang="en-US" b="1" dirty="0" smtClean="0">
                <a:solidFill>
                  <a:srgbClr val="00B0F0"/>
                </a:solidFill>
              </a:rPr>
              <a:t>RL</a:t>
            </a:r>
          </a:p>
          <a:p>
            <a:pPr marL="285750" indent="-285750">
              <a:buFont typeface="Arial" panose="020B0604020202020204" pitchFamily="34" charset="0"/>
              <a:buChar char="•"/>
            </a:pPr>
            <a:r>
              <a:rPr lang="en-US" sz="1600" dirty="0" smtClean="0"/>
              <a:t>Northstone CC #1</a:t>
            </a:r>
            <a:endParaRPr lang="en-US" sz="1600" dirty="0"/>
          </a:p>
          <a:p>
            <a:pPr marL="285750" indent="-285750">
              <a:buFont typeface="Arial" panose="020B0604020202020204" pitchFamily="34" charset="0"/>
              <a:buChar char="•"/>
            </a:pPr>
            <a:r>
              <a:rPr lang="en-US" sz="1600" dirty="0"/>
              <a:t>Olde Sycamore</a:t>
            </a:r>
          </a:p>
          <a:p>
            <a:pPr marL="285750" indent="-285750">
              <a:buFont typeface="Arial" panose="020B0604020202020204" pitchFamily="34" charset="0"/>
              <a:buChar char="•"/>
            </a:pPr>
            <a:r>
              <a:rPr lang="en-US" sz="1600" dirty="0" smtClean="0"/>
              <a:t>Pine </a:t>
            </a:r>
            <a:r>
              <a:rPr lang="en-US" sz="1600" dirty="0"/>
              <a:t>Island </a:t>
            </a:r>
            <a:r>
              <a:rPr lang="en-US" sz="1600" dirty="0" smtClean="0"/>
              <a:t>CC</a:t>
            </a:r>
          </a:p>
          <a:p>
            <a:pPr marL="285750" indent="-285750">
              <a:buFont typeface="Arial" panose="020B0604020202020204" pitchFamily="34" charset="0"/>
              <a:buChar char="•"/>
            </a:pPr>
            <a:r>
              <a:rPr lang="en-US" sz="1600" dirty="0" smtClean="0"/>
              <a:t>Verdict Ridge CC *</a:t>
            </a:r>
            <a:endParaRPr lang="en-US" sz="1600" dirty="0"/>
          </a:p>
        </p:txBody>
      </p:sp>
      <p:sp>
        <p:nvSpPr>
          <p:cNvPr id="12" name="Rectangle 11"/>
          <p:cNvSpPr/>
          <p:nvPr/>
        </p:nvSpPr>
        <p:spPr>
          <a:xfrm>
            <a:off x="4885266" y="5206380"/>
            <a:ext cx="2743200" cy="1323439"/>
          </a:xfrm>
          <a:prstGeom prst="rect">
            <a:avLst/>
          </a:prstGeom>
          <a:no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smtClean="0">
                <a:solidFill>
                  <a:srgbClr val="00B0F0"/>
                </a:solidFill>
                <a:latin typeface="Arial" panose="020B0604020202020204" pitchFamily="34" charset="0"/>
                <a:cs typeface="Arial" panose="020B0604020202020204" pitchFamily="34" charset="0"/>
              </a:rPr>
              <a:t>RO</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Highland </a:t>
            </a:r>
            <a:r>
              <a:rPr lang="en-US" sz="1600" dirty="0">
                <a:latin typeface="Arial" panose="020B0604020202020204" pitchFamily="34" charset="0"/>
                <a:cs typeface="Arial" panose="020B0604020202020204" pitchFamily="34" charset="0"/>
              </a:rPr>
              <a:t>Creek GC </a:t>
            </a:r>
            <a:r>
              <a:rPr lang="en-US" sz="1600" dirty="0" smtClean="0">
                <a:latin typeface="Arial" panose="020B0604020202020204" pitchFamily="34" charset="0"/>
                <a:cs typeface="Arial" panose="020B0604020202020204" pitchFamily="34" charset="0"/>
              </a:rPr>
              <a:t>#1</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Highland </a:t>
            </a:r>
            <a:r>
              <a:rPr lang="en-US" sz="1600" dirty="0">
                <a:latin typeface="Arial" panose="020B0604020202020204" pitchFamily="34" charset="0"/>
                <a:cs typeface="Arial" panose="020B0604020202020204" pitchFamily="34" charset="0"/>
              </a:rPr>
              <a:t>Creek GC #</a:t>
            </a:r>
            <a:r>
              <a:rPr lang="en-US" sz="1600" dirty="0" smtClean="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Lincoln CC</a:t>
            </a:r>
          </a:p>
          <a:p>
            <a:pPr marL="285750" indent="-285750">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Marion Lake GC</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564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0" y="228600"/>
            <a:ext cx="7772400" cy="411163"/>
          </a:xfrm>
        </p:spPr>
        <p:txBody>
          <a:bodyPr>
            <a:normAutofit fontScale="90000"/>
          </a:bodyPr>
          <a:lstStyle/>
          <a:p>
            <a:pPr algn="ctr"/>
            <a:r>
              <a:rPr lang="en-US" sz="3200" dirty="0" smtClean="0">
                <a:solidFill>
                  <a:schemeClr val="tx1"/>
                </a:solidFill>
              </a:rPr>
              <a:t>Eastern Regions </a:t>
            </a:r>
            <a:r>
              <a:rPr lang="en-US" sz="3200" dirty="0">
                <a:solidFill>
                  <a:srgbClr val="FF0000"/>
                </a:solidFill>
              </a:rPr>
              <a:t>(SENIOR)</a:t>
            </a:r>
            <a:endParaRPr lang="en-US" sz="3200" dirty="0" smtClean="0">
              <a:solidFill>
                <a:srgbClr val="0070C0"/>
              </a:solidFill>
            </a:endParaRPr>
          </a:p>
        </p:txBody>
      </p:sp>
      <p:sp>
        <p:nvSpPr>
          <p:cNvPr id="6" name="Rectangle 5"/>
          <p:cNvSpPr/>
          <p:nvPr/>
        </p:nvSpPr>
        <p:spPr>
          <a:xfrm>
            <a:off x="152400" y="685800"/>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SA</a:t>
            </a:r>
          </a:p>
          <a:p>
            <a:pPr marL="285750" indent="-285750">
              <a:buFont typeface="Arial" panose="020B0604020202020204" pitchFamily="34" charset="0"/>
              <a:buChar char="•"/>
            </a:pPr>
            <a:r>
              <a:rPr lang="en-US" sz="1600" dirty="0" smtClean="0"/>
              <a:t>Bentwinds CC *</a:t>
            </a:r>
            <a:endParaRPr lang="en-US" sz="1600" dirty="0"/>
          </a:p>
          <a:p>
            <a:pPr marL="285750" indent="-285750">
              <a:buFont typeface="Arial" panose="020B0604020202020204" pitchFamily="34" charset="0"/>
              <a:buChar char="•"/>
            </a:pPr>
            <a:r>
              <a:rPr lang="en-US" sz="1600" dirty="0"/>
              <a:t>Chapel Hill </a:t>
            </a:r>
            <a:r>
              <a:rPr lang="en-US" sz="1600" dirty="0" smtClean="0"/>
              <a:t>CC *</a:t>
            </a:r>
          </a:p>
          <a:p>
            <a:pPr marL="285750" indent="-285750">
              <a:buFont typeface="Arial" panose="020B0604020202020204" pitchFamily="34" charset="0"/>
              <a:buChar char="•"/>
            </a:pPr>
            <a:r>
              <a:rPr lang="en-US" sz="1600" dirty="0" smtClean="0"/>
              <a:t>Club </a:t>
            </a:r>
            <a:r>
              <a:rPr lang="en-US" sz="1600" dirty="0"/>
              <a:t>at 12 </a:t>
            </a:r>
            <a:r>
              <a:rPr lang="en-US" sz="1600" dirty="0" smtClean="0"/>
              <a:t>Oaks</a:t>
            </a:r>
          </a:p>
          <a:p>
            <a:pPr marL="285750" indent="-285750">
              <a:buFont typeface="Arial" panose="020B0604020202020204" pitchFamily="34" charset="0"/>
              <a:buChar char="•"/>
            </a:pPr>
            <a:r>
              <a:rPr lang="en-US" sz="1600" dirty="0" smtClean="0"/>
              <a:t>Devils </a:t>
            </a:r>
            <a:r>
              <a:rPr lang="en-US" sz="1600" dirty="0"/>
              <a:t>Ridge CC #2 * </a:t>
            </a:r>
          </a:p>
        </p:txBody>
      </p:sp>
      <p:sp>
        <p:nvSpPr>
          <p:cNvPr id="8" name="Rectangle 7"/>
          <p:cNvSpPr/>
          <p:nvPr/>
        </p:nvSpPr>
        <p:spPr>
          <a:xfrm>
            <a:off x="152400" y="3599732"/>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SC</a:t>
            </a:r>
          </a:p>
          <a:p>
            <a:pPr marL="285750" indent="-285750">
              <a:buFont typeface="Arial" panose="020B0604020202020204" pitchFamily="34" charset="0"/>
              <a:buChar char="•"/>
            </a:pPr>
            <a:r>
              <a:rPr lang="en-US" sz="1600" dirty="0"/>
              <a:t>Highland </a:t>
            </a:r>
            <a:r>
              <a:rPr lang="en-US" sz="1600" dirty="0" smtClean="0"/>
              <a:t>CC *</a:t>
            </a:r>
            <a:endParaRPr lang="en-US" sz="1600" dirty="0"/>
          </a:p>
          <a:p>
            <a:pPr marL="285750" indent="-285750">
              <a:buFont typeface="Arial" panose="020B0604020202020204" pitchFamily="34" charset="0"/>
              <a:buChar char="•"/>
            </a:pPr>
            <a:r>
              <a:rPr lang="en-US" sz="1600" dirty="0" smtClean="0"/>
              <a:t>Pine Needles Resort *</a:t>
            </a:r>
            <a:endParaRPr lang="en-US" sz="1600" dirty="0"/>
          </a:p>
          <a:p>
            <a:pPr marL="285750" indent="-285750">
              <a:buFont typeface="Arial" panose="020B0604020202020204" pitchFamily="34" charset="0"/>
              <a:buChar char="•"/>
            </a:pPr>
            <a:r>
              <a:rPr lang="en-US" sz="1600" dirty="0"/>
              <a:t>Pinehurst #9</a:t>
            </a:r>
          </a:p>
          <a:p>
            <a:pPr marL="285750" indent="-285750">
              <a:buFont typeface="Arial" panose="020B0604020202020204" pitchFamily="34" charset="0"/>
              <a:buChar char="•"/>
            </a:pPr>
            <a:r>
              <a:rPr lang="en-US" sz="1600" dirty="0"/>
              <a:t>Pinewild </a:t>
            </a:r>
            <a:r>
              <a:rPr lang="en-US" sz="1600" dirty="0" smtClean="0"/>
              <a:t>CC</a:t>
            </a:r>
            <a:endParaRPr lang="en-US" sz="1600" b="1" dirty="0" smtClean="0">
              <a:solidFill>
                <a:srgbClr val="00B0F0"/>
              </a:solidFill>
            </a:endParaRPr>
          </a:p>
        </p:txBody>
      </p:sp>
      <p:sp>
        <p:nvSpPr>
          <p:cNvPr id="10" name="Rectangle 9"/>
          <p:cNvSpPr/>
          <p:nvPr/>
        </p:nvSpPr>
        <p:spPr>
          <a:xfrm>
            <a:off x="3119966" y="5038874"/>
            <a:ext cx="2827867" cy="1077218"/>
          </a:xfrm>
          <a:prstGeom prst="rect">
            <a:avLst/>
          </a:prstGeom>
          <a:ln w="12700">
            <a:solidFill>
              <a:schemeClr val="tx1"/>
            </a:solidFill>
          </a:ln>
        </p:spPr>
        <p:txBody>
          <a:bodyPr wrap="square">
            <a:spAutoFit/>
          </a:bodyPr>
          <a:lstStyle/>
          <a:p>
            <a:r>
              <a:rPr lang="en-US" sz="1600" b="1" dirty="0" smtClean="0">
                <a:solidFill>
                  <a:srgbClr val="FF0000"/>
                </a:solidFill>
              </a:rPr>
              <a:t>SH</a:t>
            </a:r>
          </a:p>
          <a:p>
            <a:pPr marL="285750" indent="-285750">
              <a:buFont typeface="Arial" panose="020B0604020202020204" pitchFamily="34" charset="0"/>
              <a:buChar char="•"/>
            </a:pPr>
            <a:r>
              <a:rPr lang="en-US" sz="1600" dirty="0" smtClean="0"/>
              <a:t>Lane </a:t>
            </a:r>
            <a:r>
              <a:rPr lang="en-US" sz="1600" dirty="0"/>
              <a:t>Tree Golf Club</a:t>
            </a:r>
          </a:p>
          <a:p>
            <a:pPr marL="285750" indent="-285750">
              <a:buFont typeface="Arial" panose="020B0604020202020204" pitchFamily="34" charset="0"/>
              <a:buChar char="•"/>
            </a:pPr>
            <a:r>
              <a:rPr lang="en-US" sz="1600" dirty="0" smtClean="0"/>
              <a:t>Timberlake GC *</a:t>
            </a:r>
          </a:p>
          <a:p>
            <a:pPr marL="285750" indent="-285750">
              <a:buFont typeface="Arial" panose="020B0604020202020204" pitchFamily="34" charset="0"/>
              <a:buChar char="•"/>
            </a:pPr>
            <a:r>
              <a:rPr lang="en-US" sz="1600" dirty="0" smtClean="0"/>
              <a:t>Willow Springs CC *</a:t>
            </a:r>
          </a:p>
        </p:txBody>
      </p:sp>
      <p:sp>
        <p:nvSpPr>
          <p:cNvPr id="12" name="Rectangle 11"/>
          <p:cNvSpPr/>
          <p:nvPr/>
        </p:nvSpPr>
        <p:spPr>
          <a:xfrm>
            <a:off x="152400" y="2133600"/>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SB</a:t>
            </a:r>
          </a:p>
          <a:p>
            <a:pPr marL="285750" indent="-285750">
              <a:buFont typeface="Arial" panose="020B0604020202020204" pitchFamily="34" charset="0"/>
              <a:buChar char="•"/>
            </a:pPr>
            <a:r>
              <a:rPr lang="en-US" sz="1600" dirty="0"/>
              <a:t>Brier Creek GC</a:t>
            </a:r>
          </a:p>
          <a:p>
            <a:pPr marL="285750" indent="-285750">
              <a:buFont typeface="Arial" panose="020B0604020202020204" pitchFamily="34" charset="0"/>
              <a:buChar char="•"/>
            </a:pPr>
            <a:r>
              <a:rPr lang="en-US" sz="1600" dirty="0" smtClean="0"/>
              <a:t>Hasentree</a:t>
            </a:r>
            <a:endParaRPr lang="en-US" sz="1600" dirty="0"/>
          </a:p>
          <a:p>
            <a:pPr marL="285750" indent="-285750">
              <a:buFont typeface="Arial" panose="020B0604020202020204" pitchFamily="34" charset="0"/>
              <a:buChar char="•"/>
            </a:pPr>
            <a:r>
              <a:rPr lang="en-US" sz="1600" dirty="0" smtClean="0"/>
              <a:t>Heritage </a:t>
            </a:r>
            <a:r>
              <a:rPr lang="en-US" sz="1600" dirty="0"/>
              <a:t>GC</a:t>
            </a:r>
          </a:p>
          <a:p>
            <a:pPr marL="285750" indent="-285750">
              <a:buFont typeface="Arial" panose="020B0604020202020204" pitchFamily="34" charset="0"/>
              <a:buChar char="•"/>
            </a:pPr>
            <a:r>
              <a:rPr lang="en-US" sz="1600" dirty="0"/>
              <a:t>Lonnie Poole </a:t>
            </a:r>
            <a:r>
              <a:rPr lang="en-US" sz="1600" dirty="0" smtClean="0"/>
              <a:t>GC</a:t>
            </a:r>
            <a:endParaRPr lang="en-US" sz="1600" b="1" dirty="0" smtClean="0">
              <a:solidFill>
                <a:srgbClr val="00B0F0"/>
              </a:solidFill>
            </a:endParaRPr>
          </a:p>
        </p:txBody>
      </p:sp>
      <p:sp>
        <p:nvSpPr>
          <p:cNvPr id="13" name="Rectangle 12"/>
          <p:cNvSpPr/>
          <p:nvPr/>
        </p:nvSpPr>
        <p:spPr>
          <a:xfrm>
            <a:off x="3119966" y="2133600"/>
            <a:ext cx="2827867" cy="1323439"/>
          </a:xfrm>
          <a:prstGeom prst="rect">
            <a:avLst/>
          </a:prstGeom>
          <a:ln w="12700">
            <a:solidFill>
              <a:schemeClr val="tx1"/>
            </a:solidFill>
          </a:ln>
        </p:spPr>
        <p:txBody>
          <a:bodyPr wrap="square">
            <a:spAutoFit/>
          </a:bodyPr>
          <a:lstStyle/>
          <a:p>
            <a:r>
              <a:rPr lang="en-US" sz="1600" b="1" dirty="0" smtClean="0">
                <a:solidFill>
                  <a:srgbClr val="FF0000"/>
                </a:solidFill>
              </a:rPr>
              <a:t>SF</a:t>
            </a:r>
          </a:p>
          <a:p>
            <a:pPr marL="285750" indent="-285750">
              <a:buFont typeface="Arial" panose="020B0604020202020204" pitchFamily="34" charset="0"/>
              <a:buChar char="•"/>
            </a:pPr>
            <a:r>
              <a:rPr lang="en-US" sz="1600" dirty="0" smtClean="0"/>
              <a:t>Duke </a:t>
            </a:r>
            <a:r>
              <a:rPr lang="en-US" sz="1600" dirty="0"/>
              <a:t>University GC</a:t>
            </a:r>
          </a:p>
          <a:p>
            <a:pPr marL="285750" indent="-285750">
              <a:buFont typeface="Arial" panose="020B0604020202020204" pitchFamily="34" charset="0"/>
              <a:buChar char="•"/>
            </a:pPr>
            <a:r>
              <a:rPr lang="en-US" sz="1600" dirty="0" smtClean="0"/>
              <a:t>Governors </a:t>
            </a:r>
            <a:r>
              <a:rPr lang="en-US" sz="1600" dirty="0"/>
              <a:t>Club</a:t>
            </a:r>
          </a:p>
          <a:p>
            <a:pPr marL="285750" indent="-285750">
              <a:buFont typeface="Arial" panose="020B0604020202020204" pitchFamily="34" charset="0"/>
              <a:buChar char="•"/>
            </a:pPr>
            <a:r>
              <a:rPr lang="en-US" sz="1600" dirty="0" smtClean="0"/>
              <a:t>Hope </a:t>
            </a:r>
            <a:r>
              <a:rPr lang="en-US" sz="1600" dirty="0"/>
              <a:t>Valley</a:t>
            </a:r>
          </a:p>
          <a:p>
            <a:pPr marL="285750" indent="-285750">
              <a:buFont typeface="Arial" panose="020B0604020202020204" pitchFamily="34" charset="0"/>
              <a:buChar char="•"/>
            </a:pPr>
            <a:r>
              <a:rPr lang="en-US" sz="1600" dirty="0" smtClean="0"/>
              <a:t>Pinehurst </a:t>
            </a:r>
            <a:r>
              <a:rPr lang="en-US" sz="1600" dirty="0"/>
              <a:t>CC #</a:t>
            </a:r>
            <a:r>
              <a:rPr lang="en-US" sz="1600" dirty="0" smtClean="0"/>
              <a:t>7</a:t>
            </a:r>
          </a:p>
        </p:txBody>
      </p:sp>
      <p:sp>
        <p:nvSpPr>
          <p:cNvPr id="11" name="Rectangle 10"/>
          <p:cNvSpPr/>
          <p:nvPr/>
        </p:nvSpPr>
        <p:spPr>
          <a:xfrm>
            <a:off x="169333" y="5038874"/>
            <a:ext cx="2819400" cy="1569660"/>
          </a:xfrm>
          <a:prstGeom prst="rect">
            <a:avLst/>
          </a:prstGeom>
          <a:ln w="12700">
            <a:solidFill>
              <a:schemeClr val="tx1"/>
            </a:solidFill>
          </a:ln>
        </p:spPr>
        <p:txBody>
          <a:bodyPr wrap="square">
            <a:spAutoFit/>
          </a:bodyPr>
          <a:lstStyle/>
          <a:p>
            <a:r>
              <a:rPr lang="en-US" sz="1600" b="1" dirty="0" smtClean="0">
                <a:solidFill>
                  <a:srgbClr val="FF0000"/>
                </a:solidFill>
              </a:rPr>
              <a:t>SD</a:t>
            </a:r>
            <a:endParaRPr lang="en-US" sz="1600" dirty="0" smtClean="0">
              <a:solidFill>
                <a:srgbClr val="FF0000"/>
              </a:solidFill>
            </a:endParaRPr>
          </a:p>
          <a:p>
            <a:pPr marL="285750" indent="-285750">
              <a:buFont typeface="Arial" panose="020B0604020202020204" pitchFamily="34" charset="0"/>
              <a:buChar char="•"/>
            </a:pPr>
            <a:r>
              <a:rPr lang="en-US" sz="1600" dirty="0" smtClean="0"/>
              <a:t>Carolina </a:t>
            </a:r>
            <a:r>
              <a:rPr lang="en-US" sz="1600" dirty="0"/>
              <a:t>Trace CC</a:t>
            </a:r>
          </a:p>
          <a:p>
            <a:pPr marL="285750" indent="-285750">
              <a:buFont typeface="Arial" panose="020B0604020202020204" pitchFamily="34" charset="0"/>
              <a:buChar char="•"/>
            </a:pPr>
            <a:r>
              <a:rPr lang="en-US" sz="1600" dirty="0"/>
              <a:t>Gates Four G&amp;CC</a:t>
            </a:r>
          </a:p>
          <a:p>
            <a:pPr marL="285750" indent="-285750">
              <a:buFont typeface="Arial" panose="020B0604020202020204" pitchFamily="34" charset="0"/>
              <a:buChar char="•"/>
            </a:pPr>
            <a:r>
              <a:rPr lang="en-US" sz="1600" dirty="0" smtClean="0"/>
              <a:t>Legacy </a:t>
            </a:r>
            <a:r>
              <a:rPr lang="en-US" sz="1600" dirty="0"/>
              <a:t>GC</a:t>
            </a:r>
          </a:p>
          <a:p>
            <a:pPr marL="285750" indent="-285750">
              <a:buFont typeface="Arial" panose="020B0604020202020204" pitchFamily="34" charset="0"/>
              <a:buChar char="•"/>
            </a:pPr>
            <a:r>
              <a:rPr lang="it-IT" sz="1600" dirty="0" smtClean="0"/>
              <a:t>Mid </a:t>
            </a:r>
            <a:r>
              <a:rPr lang="it-IT" sz="1600" dirty="0"/>
              <a:t>South/Talamore</a:t>
            </a:r>
          </a:p>
          <a:p>
            <a:pPr marL="285750" indent="-285750">
              <a:buFont typeface="Arial" panose="020B0604020202020204" pitchFamily="34" charset="0"/>
              <a:buChar char="•"/>
            </a:pPr>
            <a:r>
              <a:rPr lang="en-US" sz="1600" dirty="0"/>
              <a:t>Pinehurst CC (MGA</a:t>
            </a:r>
            <a:r>
              <a:rPr lang="en-US" sz="1600" dirty="0" smtClean="0"/>
              <a:t>) </a:t>
            </a:r>
            <a:endParaRPr lang="en-US" sz="1600" dirty="0"/>
          </a:p>
        </p:txBody>
      </p:sp>
      <p:sp>
        <p:nvSpPr>
          <p:cNvPr id="14" name="Rectangle 13"/>
          <p:cNvSpPr/>
          <p:nvPr/>
        </p:nvSpPr>
        <p:spPr>
          <a:xfrm>
            <a:off x="3119966" y="706130"/>
            <a:ext cx="2827867" cy="1323439"/>
          </a:xfrm>
          <a:prstGeom prst="rect">
            <a:avLst/>
          </a:prstGeom>
          <a:ln w="12700">
            <a:solidFill>
              <a:schemeClr val="tx1"/>
            </a:solidFill>
          </a:ln>
        </p:spPr>
        <p:txBody>
          <a:bodyPr wrap="square">
            <a:spAutoFit/>
          </a:bodyPr>
          <a:lstStyle/>
          <a:p>
            <a:r>
              <a:rPr lang="en-US" sz="1600" b="1" dirty="0" smtClean="0">
                <a:solidFill>
                  <a:srgbClr val="FF0000"/>
                </a:solidFill>
              </a:rPr>
              <a:t>SE</a:t>
            </a:r>
          </a:p>
          <a:p>
            <a:pPr marL="285750" indent="-285750">
              <a:buFont typeface="Arial" panose="020B0604020202020204" pitchFamily="34" charset="0"/>
              <a:buChar char="•"/>
            </a:pPr>
            <a:r>
              <a:rPr lang="en-US" sz="1600" dirty="0"/>
              <a:t>Lochmere </a:t>
            </a:r>
            <a:r>
              <a:rPr lang="en-US" sz="1600" dirty="0" smtClean="0"/>
              <a:t>GC *</a:t>
            </a:r>
            <a:endParaRPr lang="en-US" sz="1600" dirty="0"/>
          </a:p>
          <a:p>
            <a:pPr marL="285750" indent="-285750">
              <a:buFont typeface="Arial" panose="020B0604020202020204" pitchFamily="34" charset="0"/>
              <a:buChar char="•"/>
            </a:pPr>
            <a:r>
              <a:rPr lang="en-US" sz="1600" dirty="0"/>
              <a:t>Riverwood G&amp;A </a:t>
            </a:r>
            <a:r>
              <a:rPr lang="en-US" sz="1400" dirty="0" smtClean="0"/>
              <a:t>Club*</a:t>
            </a:r>
          </a:p>
          <a:p>
            <a:pPr marL="285750" indent="-285750">
              <a:buFont typeface="Arial" panose="020B0604020202020204" pitchFamily="34" charset="0"/>
              <a:buChar char="•"/>
            </a:pPr>
            <a:r>
              <a:rPr lang="en-US" sz="1600" dirty="0"/>
              <a:t>Umstead Pines</a:t>
            </a:r>
          </a:p>
          <a:p>
            <a:pPr marL="285750" indent="-285750">
              <a:buFont typeface="Arial" panose="020B0604020202020204" pitchFamily="34" charset="0"/>
              <a:buChar char="•"/>
            </a:pPr>
            <a:r>
              <a:rPr lang="en-US" sz="1600" dirty="0"/>
              <a:t>Wildwood </a:t>
            </a:r>
            <a:r>
              <a:rPr lang="en-US" sz="1600" dirty="0" smtClean="0"/>
              <a:t>Green</a:t>
            </a:r>
            <a:endParaRPr lang="en-US" sz="1600" dirty="0"/>
          </a:p>
        </p:txBody>
      </p:sp>
      <p:sp>
        <p:nvSpPr>
          <p:cNvPr id="15" name="Rectangle 14"/>
          <p:cNvSpPr/>
          <p:nvPr/>
        </p:nvSpPr>
        <p:spPr>
          <a:xfrm>
            <a:off x="6095999" y="706130"/>
            <a:ext cx="2870200" cy="1323439"/>
          </a:xfrm>
          <a:prstGeom prst="rect">
            <a:avLst/>
          </a:prstGeom>
          <a:ln w="12700">
            <a:solidFill>
              <a:schemeClr val="tx1"/>
            </a:solidFill>
          </a:ln>
        </p:spPr>
        <p:txBody>
          <a:bodyPr wrap="square">
            <a:spAutoFit/>
          </a:bodyPr>
          <a:lstStyle/>
          <a:p>
            <a:r>
              <a:rPr lang="en-US" sz="1600" b="1" dirty="0" smtClean="0">
                <a:solidFill>
                  <a:srgbClr val="FF0000"/>
                </a:solidFill>
              </a:rPr>
              <a:t>SI</a:t>
            </a:r>
          </a:p>
          <a:p>
            <a:pPr marL="285750" indent="-285750">
              <a:buFont typeface="Arial" panose="020B0604020202020204" pitchFamily="34" charset="0"/>
              <a:buChar char="•"/>
            </a:pPr>
            <a:r>
              <a:rPr lang="en-US" sz="1600" dirty="0"/>
              <a:t>Croasdaile CC *</a:t>
            </a:r>
          </a:p>
          <a:p>
            <a:pPr marL="285750" indent="-285750">
              <a:buFont typeface="Arial" panose="020B0604020202020204" pitchFamily="34" charset="0"/>
              <a:buChar char="•"/>
            </a:pPr>
            <a:r>
              <a:rPr lang="en-US" sz="1600" dirty="0" smtClean="0"/>
              <a:t>Devils </a:t>
            </a:r>
            <a:r>
              <a:rPr lang="en-US" sz="1600" dirty="0"/>
              <a:t>Ridge GC #</a:t>
            </a:r>
            <a:r>
              <a:rPr lang="en-US" sz="1600" dirty="0" smtClean="0"/>
              <a:t>1 *</a:t>
            </a:r>
            <a:endParaRPr lang="en-US" sz="1600" dirty="0"/>
          </a:p>
          <a:p>
            <a:pPr marL="285750" indent="-285750">
              <a:buFont typeface="Arial" panose="020B0604020202020204" pitchFamily="34" charset="0"/>
              <a:buChar char="•"/>
            </a:pPr>
            <a:r>
              <a:rPr lang="en-US" sz="1600" dirty="0" smtClean="0"/>
              <a:t>Preserve </a:t>
            </a:r>
            <a:r>
              <a:rPr lang="en-US" sz="1600" dirty="0"/>
              <a:t>at Jordan </a:t>
            </a:r>
            <a:r>
              <a:rPr lang="en-US" sz="1600" dirty="0" smtClean="0"/>
              <a:t>Lake</a:t>
            </a:r>
          </a:p>
          <a:p>
            <a:pPr marL="285750" indent="-285750">
              <a:buFont typeface="Arial" panose="020B0604020202020204" pitchFamily="34" charset="0"/>
              <a:buChar char="•"/>
            </a:pPr>
            <a:r>
              <a:rPr lang="en-US" sz="1600" dirty="0" smtClean="0"/>
              <a:t>Wakefield Plantation</a:t>
            </a:r>
            <a:endParaRPr lang="en-US" sz="1600" dirty="0"/>
          </a:p>
        </p:txBody>
      </p:sp>
      <p:sp>
        <p:nvSpPr>
          <p:cNvPr id="16" name="Rectangle 15"/>
          <p:cNvSpPr/>
          <p:nvPr/>
        </p:nvSpPr>
        <p:spPr>
          <a:xfrm>
            <a:off x="3136899" y="3599731"/>
            <a:ext cx="2810934" cy="1323439"/>
          </a:xfrm>
          <a:prstGeom prst="rect">
            <a:avLst/>
          </a:prstGeom>
          <a:ln w="12700">
            <a:solidFill>
              <a:schemeClr val="tx1"/>
            </a:solidFill>
          </a:ln>
        </p:spPr>
        <p:txBody>
          <a:bodyPr wrap="square">
            <a:spAutoFit/>
          </a:bodyPr>
          <a:lstStyle/>
          <a:p>
            <a:r>
              <a:rPr lang="en-US" sz="1600" b="1" dirty="0" smtClean="0">
                <a:solidFill>
                  <a:srgbClr val="FF0000"/>
                </a:solidFill>
              </a:rPr>
              <a:t>SG</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Crossings GC, The *</a:t>
            </a:r>
          </a:p>
          <a:p>
            <a:pPr marL="285750" indent="-285750">
              <a:buFont typeface="Arial" panose="020B0604020202020204" pitchFamily="34" charset="0"/>
              <a:buChar char="•"/>
            </a:pPr>
            <a:r>
              <a:rPr lang="en-US" sz="1600" dirty="0" smtClean="0"/>
              <a:t>Forest </a:t>
            </a:r>
            <a:r>
              <a:rPr lang="en-US" sz="1600" dirty="0"/>
              <a:t>Oaks CC </a:t>
            </a:r>
            <a:r>
              <a:rPr lang="en-US" sz="1600" dirty="0" smtClean="0"/>
              <a:t>*</a:t>
            </a:r>
            <a:endParaRPr lang="en-US" sz="1600" dirty="0"/>
          </a:p>
          <a:p>
            <a:pPr marL="285750" indent="-285750">
              <a:buFont typeface="Arial" panose="020B0604020202020204" pitchFamily="34" charset="0"/>
              <a:buChar char="•"/>
            </a:pPr>
            <a:r>
              <a:rPr lang="en-US" sz="1600" dirty="0" smtClean="0"/>
              <a:t>Mill </a:t>
            </a:r>
            <a:r>
              <a:rPr lang="en-US" sz="1600" dirty="0"/>
              <a:t>Creek </a:t>
            </a:r>
            <a:r>
              <a:rPr lang="en-US" sz="1600" dirty="0" smtClean="0"/>
              <a:t>GC *</a:t>
            </a:r>
            <a:endParaRPr lang="en-US" sz="1600" dirty="0"/>
          </a:p>
          <a:p>
            <a:pPr marL="285750" indent="-285750">
              <a:buFont typeface="Arial" panose="020B0604020202020204" pitchFamily="34" charset="0"/>
              <a:buChar char="•"/>
            </a:pPr>
            <a:r>
              <a:rPr lang="en-US" sz="1600" dirty="0" smtClean="0"/>
              <a:t>Stoney </a:t>
            </a:r>
            <a:r>
              <a:rPr lang="en-US" sz="1600" dirty="0"/>
              <a:t>Creek </a:t>
            </a:r>
            <a:r>
              <a:rPr lang="en-US" sz="1600" dirty="0" smtClean="0"/>
              <a:t>GC</a:t>
            </a:r>
            <a:endParaRPr lang="en-US" sz="1600" dirty="0"/>
          </a:p>
        </p:txBody>
      </p:sp>
      <p:sp>
        <p:nvSpPr>
          <p:cNvPr id="18" name="Rectangle 17"/>
          <p:cNvSpPr/>
          <p:nvPr/>
        </p:nvSpPr>
        <p:spPr>
          <a:xfrm>
            <a:off x="6095999" y="2133600"/>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SJ</a:t>
            </a:r>
          </a:p>
          <a:p>
            <a:pPr marL="285750" indent="-285750">
              <a:buFont typeface="Arial" panose="020B0604020202020204" pitchFamily="34" charset="0"/>
              <a:buChar char="•"/>
            </a:pPr>
            <a:r>
              <a:rPr lang="en-US" sz="1600" dirty="0"/>
              <a:t>Anderson Creek GC</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Beacon Ridge </a:t>
            </a:r>
          </a:p>
          <a:p>
            <a:pPr marL="285750" indent="-285750">
              <a:buFont typeface="Arial" panose="020B0604020202020204" pitchFamily="34" charset="0"/>
              <a:buChar char="•"/>
            </a:pPr>
            <a:r>
              <a:rPr lang="en-US" sz="1600" dirty="0"/>
              <a:t>Chapel Ridge</a:t>
            </a:r>
          </a:p>
          <a:p>
            <a:pPr marL="285750" indent="-285750">
              <a:buFont typeface="Arial" panose="020B0604020202020204" pitchFamily="34" charset="0"/>
              <a:buChar char="•"/>
            </a:pPr>
            <a:r>
              <a:rPr lang="en-US" sz="1600" dirty="0"/>
              <a:t>Pinehurst CC </a:t>
            </a:r>
            <a:r>
              <a:rPr lang="en-US" sz="1400" dirty="0"/>
              <a:t>(Scramblers)*</a:t>
            </a:r>
            <a:endParaRPr lang="en-US" sz="1600" b="1" dirty="0" smtClean="0">
              <a:solidFill>
                <a:srgbClr val="00B0F0"/>
              </a:solidFill>
            </a:endParaRPr>
          </a:p>
        </p:txBody>
      </p:sp>
    </p:spTree>
    <p:extLst>
      <p:ext uri="{BB962C8B-B14F-4D97-AF65-F5344CB8AC3E}">
        <p14:creationId xmlns:p14="http://schemas.microsoft.com/office/powerpoint/2010/main" val="39267738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0" y="228600"/>
            <a:ext cx="7772400" cy="411163"/>
          </a:xfrm>
        </p:spPr>
        <p:txBody>
          <a:bodyPr>
            <a:normAutofit fontScale="90000"/>
          </a:bodyPr>
          <a:lstStyle/>
          <a:p>
            <a:pPr algn="ctr"/>
            <a:r>
              <a:rPr lang="en-US" sz="3200" dirty="0" smtClean="0">
                <a:solidFill>
                  <a:schemeClr val="tx1"/>
                </a:solidFill>
              </a:rPr>
              <a:t>Northern Regions </a:t>
            </a:r>
            <a:r>
              <a:rPr lang="en-US" sz="3200" dirty="0">
                <a:solidFill>
                  <a:srgbClr val="FF0000"/>
                </a:solidFill>
              </a:rPr>
              <a:t>(SENIOR)</a:t>
            </a:r>
            <a:endParaRPr lang="en-US" sz="3200" dirty="0" smtClean="0">
              <a:solidFill>
                <a:srgbClr val="0070C0"/>
              </a:solidFill>
            </a:endParaRPr>
          </a:p>
        </p:txBody>
      </p:sp>
      <p:sp>
        <p:nvSpPr>
          <p:cNvPr id="9" name="Rectangle 8"/>
          <p:cNvSpPr/>
          <p:nvPr/>
        </p:nvSpPr>
        <p:spPr>
          <a:xfrm>
            <a:off x="304800" y="699193"/>
            <a:ext cx="2667000" cy="1323439"/>
          </a:xfrm>
          <a:prstGeom prst="rect">
            <a:avLst/>
          </a:prstGeom>
          <a:ln w="12700">
            <a:solidFill>
              <a:schemeClr val="tx1"/>
            </a:solidFill>
          </a:ln>
        </p:spPr>
        <p:txBody>
          <a:bodyPr wrap="square">
            <a:spAutoFit/>
          </a:bodyPr>
          <a:lstStyle/>
          <a:p>
            <a:r>
              <a:rPr lang="en-US" sz="1600" b="1" dirty="0" smtClean="0">
                <a:solidFill>
                  <a:srgbClr val="FF0000"/>
                </a:solidFill>
              </a:rPr>
              <a:t>SK</a:t>
            </a:r>
          </a:p>
          <a:p>
            <a:pPr marL="285750" indent="-285750">
              <a:buFont typeface="Arial" panose="020B0604020202020204" pitchFamily="34" charset="0"/>
              <a:buChar char="•"/>
            </a:pPr>
            <a:r>
              <a:rPr lang="en-US" sz="1600" dirty="0"/>
              <a:t>Bermuda </a:t>
            </a:r>
            <a:r>
              <a:rPr lang="en-US" sz="1600" dirty="0" smtClean="0"/>
              <a:t>Run CC</a:t>
            </a:r>
            <a:endParaRPr lang="en-US" sz="1600" dirty="0"/>
          </a:p>
          <a:p>
            <a:pPr marL="285750" indent="-285750">
              <a:buFont typeface="Arial" panose="020B0604020202020204" pitchFamily="34" charset="0"/>
              <a:buChar char="•"/>
            </a:pPr>
            <a:r>
              <a:rPr lang="en-US" sz="1600" dirty="0" smtClean="0"/>
              <a:t>High Point CC </a:t>
            </a:r>
            <a:r>
              <a:rPr lang="en-US" sz="1000" dirty="0" smtClean="0"/>
              <a:t>(Willow Creek)</a:t>
            </a:r>
          </a:p>
          <a:p>
            <a:pPr marL="285750" indent="-285750">
              <a:buFont typeface="Arial" panose="020B0604020202020204" pitchFamily="34" charset="0"/>
              <a:buChar char="•"/>
            </a:pPr>
            <a:r>
              <a:rPr lang="en-US" sz="1600" dirty="0" smtClean="0"/>
              <a:t>Meadowlands </a:t>
            </a:r>
            <a:r>
              <a:rPr lang="en-US" sz="1600" dirty="0"/>
              <a:t>GC</a:t>
            </a:r>
          </a:p>
          <a:p>
            <a:pPr marL="285750" indent="-285750">
              <a:buFont typeface="Arial" panose="020B0604020202020204" pitchFamily="34" charset="0"/>
              <a:buChar char="•"/>
            </a:pPr>
            <a:r>
              <a:rPr lang="en-US" sz="1600" dirty="0" smtClean="0"/>
              <a:t>Tanglewood </a:t>
            </a:r>
            <a:r>
              <a:rPr lang="en-US" sz="1600" dirty="0"/>
              <a:t>Men's GA </a:t>
            </a:r>
          </a:p>
        </p:txBody>
      </p:sp>
      <p:sp>
        <p:nvSpPr>
          <p:cNvPr id="16" name="Rectangle 15"/>
          <p:cNvSpPr/>
          <p:nvPr/>
        </p:nvSpPr>
        <p:spPr>
          <a:xfrm>
            <a:off x="3109383" y="2149984"/>
            <a:ext cx="2667000" cy="1077218"/>
          </a:xfrm>
          <a:prstGeom prst="rect">
            <a:avLst/>
          </a:prstGeom>
          <a:ln w="12700">
            <a:solidFill>
              <a:schemeClr val="tx1"/>
            </a:solidFill>
          </a:ln>
        </p:spPr>
        <p:txBody>
          <a:bodyPr wrap="square">
            <a:spAutoFit/>
          </a:bodyPr>
          <a:lstStyle/>
          <a:p>
            <a:r>
              <a:rPr lang="en-US" sz="1600" b="1" dirty="0" smtClean="0">
                <a:solidFill>
                  <a:srgbClr val="FF0000"/>
                </a:solidFill>
              </a:rPr>
              <a:t>SL</a:t>
            </a:r>
          </a:p>
          <a:p>
            <a:pPr marL="285750" indent="-285750">
              <a:buFont typeface="Arial" panose="020B0604020202020204" pitchFamily="34" charset="0"/>
              <a:buChar char="•"/>
            </a:pPr>
            <a:r>
              <a:rPr lang="en-US" sz="1600" dirty="0" smtClean="0"/>
              <a:t>Maple </a:t>
            </a:r>
            <a:r>
              <a:rPr lang="en-US" sz="1600" dirty="0"/>
              <a:t>Chase G&amp;CC</a:t>
            </a:r>
          </a:p>
          <a:p>
            <a:pPr marL="285750" indent="-285750">
              <a:buFont typeface="Arial" panose="020B0604020202020204" pitchFamily="34" charset="0"/>
              <a:buChar char="•"/>
            </a:pPr>
            <a:r>
              <a:rPr lang="en-US" sz="1600" dirty="0"/>
              <a:t>Oak Valley </a:t>
            </a:r>
            <a:r>
              <a:rPr lang="en-US" sz="1600" dirty="0" smtClean="0"/>
              <a:t>GC *</a:t>
            </a:r>
            <a:endParaRPr lang="en-US" sz="1600" dirty="0"/>
          </a:p>
          <a:p>
            <a:pPr marL="285750" indent="-285750">
              <a:buFont typeface="Arial" panose="020B0604020202020204" pitchFamily="34" charset="0"/>
              <a:buChar char="•"/>
            </a:pPr>
            <a:r>
              <a:rPr lang="en-US" sz="1600" dirty="0" smtClean="0"/>
              <a:t>Salem Glen CC</a:t>
            </a:r>
          </a:p>
        </p:txBody>
      </p:sp>
      <p:sp>
        <p:nvSpPr>
          <p:cNvPr id="17" name="Rectangle 16"/>
          <p:cNvSpPr/>
          <p:nvPr/>
        </p:nvSpPr>
        <p:spPr>
          <a:xfrm>
            <a:off x="5943600" y="3581399"/>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SM</a:t>
            </a:r>
          </a:p>
          <a:p>
            <a:pPr marL="285750" indent="-285750">
              <a:buFont typeface="Arial" panose="020B0604020202020204" pitchFamily="34" charset="0"/>
              <a:buChar char="•"/>
            </a:pPr>
            <a:r>
              <a:rPr lang="en-US" sz="1600" dirty="0" smtClean="0"/>
              <a:t>Forsyth CC</a:t>
            </a:r>
          </a:p>
          <a:p>
            <a:pPr marL="285750" indent="-285750">
              <a:buFont typeface="Arial" panose="020B0604020202020204" pitchFamily="34" charset="0"/>
              <a:buChar char="•"/>
            </a:pPr>
            <a:r>
              <a:rPr lang="en-US" sz="1600" dirty="0" smtClean="0"/>
              <a:t>Greensboro CC</a:t>
            </a:r>
          </a:p>
          <a:p>
            <a:pPr marL="285750" indent="-285750">
              <a:buFont typeface="Arial" panose="020B0604020202020204" pitchFamily="34" charset="0"/>
              <a:buChar char="•"/>
            </a:pPr>
            <a:r>
              <a:rPr lang="en-US" sz="1600" dirty="0" smtClean="0"/>
              <a:t>Old Town Club *</a:t>
            </a:r>
          </a:p>
          <a:p>
            <a:pPr marL="285750" indent="-285750">
              <a:buFont typeface="Arial" panose="020B0604020202020204" pitchFamily="34" charset="0"/>
              <a:buChar char="•"/>
            </a:pPr>
            <a:r>
              <a:rPr lang="en-US" sz="1600" dirty="0" err="1" smtClean="0"/>
              <a:t>Starmount</a:t>
            </a:r>
            <a:r>
              <a:rPr lang="en-US" sz="1600" dirty="0" smtClean="0"/>
              <a:t> Forest CC *</a:t>
            </a:r>
            <a:endParaRPr lang="en-US" sz="1600" dirty="0"/>
          </a:p>
        </p:txBody>
      </p:sp>
    </p:spTree>
    <p:extLst>
      <p:ext uri="{BB962C8B-B14F-4D97-AF65-F5344CB8AC3E}">
        <p14:creationId xmlns:p14="http://schemas.microsoft.com/office/powerpoint/2010/main" val="38052892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a:xfrm>
            <a:off x="0" y="228600"/>
            <a:ext cx="7772400" cy="411163"/>
          </a:xfrm>
        </p:spPr>
        <p:txBody>
          <a:bodyPr>
            <a:normAutofit fontScale="90000"/>
          </a:bodyPr>
          <a:lstStyle/>
          <a:p>
            <a:pPr algn="ctr"/>
            <a:r>
              <a:rPr lang="en-US" sz="3200" dirty="0" smtClean="0">
                <a:solidFill>
                  <a:schemeClr val="tx1"/>
                </a:solidFill>
              </a:rPr>
              <a:t>Western &amp; Coastal Regions </a:t>
            </a:r>
            <a:r>
              <a:rPr lang="en-US" sz="3200" dirty="0">
                <a:solidFill>
                  <a:srgbClr val="FF0000"/>
                </a:solidFill>
              </a:rPr>
              <a:t>(SENIOR)</a:t>
            </a:r>
            <a:endParaRPr lang="en-US" sz="3200" dirty="0" smtClean="0">
              <a:solidFill>
                <a:srgbClr val="0070C0"/>
              </a:solidFill>
            </a:endParaRPr>
          </a:p>
        </p:txBody>
      </p:sp>
      <p:sp>
        <p:nvSpPr>
          <p:cNvPr id="8" name="Rectangle 7"/>
          <p:cNvSpPr/>
          <p:nvPr/>
        </p:nvSpPr>
        <p:spPr>
          <a:xfrm>
            <a:off x="169333" y="3714228"/>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SP</a:t>
            </a:r>
          </a:p>
          <a:p>
            <a:pPr marL="285750" indent="-285750">
              <a:buFont typeface="Arial" panose="020B0604020202020204" pitchFamily="34" charset="0"/>
              <a:buChar char="•"/>
            </a:pPr>
            <a:r>
              <a:rPr lang="en-US" sz="1600" dirty="0"/>
              <a:t>Carolina Lakes </a:t>
            </a:r>
            <a:r>
              <a:rPr lang="en-US" sz="1600" dirty="0" smtClean="0"/>
              <a:t>GC</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Red </a:t>
            </a:r>
            <a:r>
              <a:rPr lang="en-US" sz="1600" dirty="0">
                <a:latin typeface="Arial" panose="020B0604020202020204" pitchFamily="34" charset="0"/>
                <a:cs typeface="Arial" panose="020B0604020202020204" pitchFamily="34" charset="0"/>
              </a:rPr>
              <a:t>Bridge </a:t>
            </a:r>
            <a:r>
              <a:rPr lang="en-US" sz="1600" dirty="0" smtClean="0">
                <a:latin typeface="Arial" panose="020B0604020202020204" pitchFamily="34" charset="0"/>
                <a:cs typeface="Arial" panose="020B0604020202020204" pitchFamily="34" charset="0"/>
              </a:rPr>
              <a:t>GC</a:t>
            </a:r>
            <a:endParaRPr lang="en-US" sz="1600" dirty="0"/>
          </a:p>
          <a:p>
            <a:pPr marL="285750" indent="-285750">
              <a:buFont typeface="Arial" panose="020B0604020202020204" pitchFamily="34" charset="0"/>
              <a:buChar char="•"/>
            </a:pPr>
            <a:r>
              <a:rPr lang="en-US" sz="1600" dirty="0" smtClean="0"/>
              <a:t>River </a:t>
            </a:r>
            <a:r>
              <a:rPr lang="en-US" sz="1600" dirty="0"/>
              <a:t>Hills </a:t>
            </a:r>
            <a:r>
              <a:rPr lang="en-US" sz="1600" dirty="0" smtClean="0"/>
              <a:t>CC *</a:t>
            </a:r>
            <a:endParaRPr lang="en-US" sz="1600" dirty="0"/>
          </a:p>
          <a:p>
            <a:pPr marL="285750" indent="-285750">
              <a:buFont typeface="Arial" panose="020B0604020202020204" pitchFamily="34" charset="0"/>
              <a:buChar char="•"/>
            </a:pPr>
            <a:r>
              <a:rPr lang="en-US" sz="1600" dirty="0"/>
              <a:t>Rock Hill </a:t>
            </a:r>
            <a:r>
              <a:rPr lang="en-US" sz="1600" dirty="0" smtClean="0"/>
              <a:t>CC</a:t>
            </a:r>
            <a:endParaRPr lang="en-US" sz="1600" dirty="0"/>
          </a:p>
        </p:txBody>
      </p:sp>
      <p:sp>
        <p:nvSpPr>
          <p:cNvPr id="10" name="Rectangle 9"/>
          <p:cNvSpPr/>
          <p:nvPr/>
        </p:nvSpPr>
        <p:spPr>
          <a:xfrm>
            <a:off x="3162299" y="3140080"/>
            <a:ext cx="2870200" cy="1323439"/>
          </a:xfrm>
          <a:prstGeom prst="rect">
            <a:avLst/>
          </a:prstGeom>
          <a:ln w="12700">
            <a:solidFill>
              <a:schemeClr val="tx1"/>
            </a:solidFill>
          </a:ln>
        </p:spPr>
        <p:txBody>
          <a:bodyPr wrap="square">
            <a:spAutoFit/>
          </a:bodyPr>
          <a:lstStyle/>
          <a:p>
            <a:r>
              <a:rPr lang="en-US" sz="1600" b="1" dirty="0" smtClean="0">
                <a:solidFill>
                  <a:srgbClr val="FF0000"/>
                </a:solidFill>
              </a:rPr>
              <a:t>SS</a:t>
            </a:r>
          </a:p>
          <a:p>
            <a:pPr marL="285750" indent="-285750">
              <a:buFont typeface="Arial" panose="020B0604020202020204" pitchFamily="34" charset="0"/>
              <a:buChar char="•"/>
            </a:pPr>
            <a:r>
              <a:rPr lang="en-US" sz="1600" dirty="0"/>
              <a:t>Daniel Island Club </a:t>
            </a:r>
            <a:r>
              <a:rPr lang="en-US" sz="1600" dirty="0" smtClean="0"/>
              <a:t>#2 *</a:t>
            </a:r>
            <a:endParaRPr lang="en-US" sz="1600" dirty="0"/>
          </a:p>
          <a:p>
            <a:pPr marL="285750" indent="-285750">
              <a:buFont typeface="Arial" panose="020B0604020202020204" pitchFamily="34" charset="0"/>
              <a:buChar char="•"/>
            </a:pPr>
            <a:r>
              <a:rPr lang="en-US" sz="1600" dirty="0"/>
              <a:t>Kiawah Island </a:t>
            </a:r>
            <a:r>
              <a:rPr lang="en-US" sz="1400" dirty="0" smtClean="0"/>
              <a:t>(</a:t>
            </a:r>
            <a:r>
              <a:rPr lang="en-US" sz="1400" dirty="0" err="1" smtClean="0"/>
              <a:t>Gov’s</a:t>
            </a:r>
            <a:r>
              <a:rPr lang="en-US" sz="1400" dirty="0" smtClean="0"/>
              <a:t> Club)</a:t>
            </a:r>
            <a:endParaRPr lang="en-US" sz="1600" dirty="0"/>
          </a:p>
          <a:p>
            <a:pPr marL="285750" indent="-285750">
              <a:buFont typeface="Arial" panose="020B0604020202020204" pitchFamily="34" charset="0"/>
              <a:buChar char="•"/>
            </a:pPr>
            <a:r>
              <a:rPr lang="en-US" sz="1600" dirty="0" smtClean="0"/>
              <a:t>Pawleys Plantation</a:t>
            </a:r>
          </a:p>
          <a:p>
            <a:pPr marL="285750" indent="-285750">
              <a:buFont typeface="Arial" panose="020B0604020202020204" pitchFamily="34" charset="0"/>
              <a:buChar char="•"/>
            </a:pPr>
            <a:r>
              <a:rPr lang="en-US" sz="1600" dirty="0" smtClean="0"/>
              <a:t>Tradition</a:t>
            </a:r>
            <a:endParaRPr lang="en-US" sz="1600" dirty="0"/>
          </a:p>
        </p:txBody>
      </p:sp>
      <p:sp>
        <p:nvSpPr>
          <p:cNvPr id="12" name="Rectangle 11"/>
          <p:cNvSpPr/>
          <p:nvPr/>
        </p:nvSpPr>
        <p:spPr>
          <a:xfrm>
            <a:off x="169333" y="698169"/>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SN</a:t>
            </a:r>
          </a:p>
          <a:p>
            <a:pPr marL="285750" indent="-285750">
              <a:buFont typeface="Arial" panose="020B0604020202020204" pitchFamily="34" charset="0"/>
              <a:buChar char="•"/>
            </a:pPr>
            <a:r>
              <a:rPr lang="en-US" sz="1600" dirty="0" smtClean="0"/>
              <a:t>Olde </a:t>
            </a:r>
            <a:r>
              <a:rPr lang="en-US" sz="1600" dirty="0"/>
              <a:t>Sycamore GP</a:t>
            </a:r>
          </a:p>
          <a:p>
            <a:pPr marL="285750" indent="-285750">
              <a:buFont typeface="Arial" panose="020B0604020202020204" pitchFamily="34" charset="0"/>
              <a:buChar char="•"/>
            </a:pPr>
            <a:r>
              <a:rPr lang="en-US" sz="1600" dirty="0" smtClean="0"/>
              <a:t>Skybrook GC *</a:t>
            </a:r>
          </a:p>
          <a:p>
            <a:pPr marL="285750" indent="-285750">
              <a:buFont typeface="Arial" panose="020B0604020202020204" pitchFamily="34" charset="0"/>
              <a:buChar char="•"/>
            </a:pPr>
            <a:r>
              <a:rPr lang="en-US" sz="1600" dirty="0" smtClean="0"/>
              <a:t>Tega </a:t>
            </a:r>
            <a:r>
              <a:rPr lang="en-US" sz="1600" dirty="0"/>
              <a:t>Cay</a:t>
            </a:r>
          </a:p>
          <a:p>
            <a:pPr marL="285750" indent="-285750">
              <a:buFont typeface="Arial" panose="020B0604020202020204" pitchFamily="34" charset="0"/>
              <a:buChar char="•"/>
            </a:pPr>
            <a:r>
              <a:rPr lang="en-US" sz="1600" dirty="0" smtClean="0"/>
              <a:t>Waterford GC</a:t>
            </a:r>
            <a:endParaRPr lang="en-US" sz="1600" dirty="0"/>
          </a:p>
        </p:txBody>
      </p:sp>
      <p:sp>
        <p:nvSpPr>
          <p:cNvPr id="11" name="Rectangle 10"/>
          <p:cNvSpPr/>
          <p:nvPr/>
        </p:nvSpPr>
        <p:spPr>
          <a:xfrm>
            <a:off x="169333" y="5266700"/>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SQ</a:t>
            </a:r>
            <a:endParaRPr lang="en-US" sz="1600" dirty="0" smtClean="0">
              <a:solidFill>
                <a:srgbClr val="FF0000"/>
              </a:solidFill>
            </a:endParaRPr>
          </a:p>
          <a:p>
            <a:pPr marL="285750" indent="-285750">
              <a:buFont typeface="Arial" panose="020B0604020202020204" pitchFamily="34" charset="0"/>
              <a:buChar char="•"/>
            </a:pPr>
            <a:r>
              <a:rPr lang="en-US" sz="1600" dirty="0" err="1"/>
              <a:t>Cowans</a:t>
            </a:r>
            <a:r>
              <a:rPr lang="en-US" sz="1600" dirty="0"/>
              <a:t> Ford</a:t>
            </a:r>
          </a:p>
          <a:p>
            <a:pPr marL="285750" indent="-285750">
              <a:buFont typeface="Arial" panose="020B0604020202020204" pitchFamily="34" charset="0"/>
              <a:buChar char="•"/>
            </a:pPr>
            <a:r>
              <a:rPr lang="en-US" sz="1600" dirty="0" smtClean="0"/>
              <a:t>Northstone </a:t>
            </a:r>
            <a:r>
              <a:rPr lang="en-US" sz="1600" dirty="0"/>
              <a:t>CC</a:t>
            </a:r>
          </a:p>
          <a:p>
            <a:pPr marL="285750" indent="-285750">
              <a:buFont typeface="Arial" panose="020B0604020202020204" pitchFamily="34" charset="0"/>
              <a:buChar char="•"/>
            </a:pPr>
            <a:r>
              <a:rPr lang="en-US" sz="1600" dirty="0"/>
              <a:t>River Run </a:t>
            </a:r>
            <a:r>
              <a:rPr lang="en-US" sz="1600" dirty="0" smtClean="0"/>
              <a:t>CC</a:t>
            </a:r>
          </a:p>
          <a:p>
            <a:pPr marL="285750" indent="-285750">
              <a:buFont typeface="Arial" panose="020B0604020202020204" pitchFamily="34" charset="0"/>
              <a:buChar char="•"/>
            </a:pPr>
            <a:r>
              <a:rPr lang="en-US" sz="1600" dirty="0"/>
              <a:t>Verdict Ridge CC </a:t>
            </a:r>
            <a:r>
              <a:rPr lang="en-US" sz="1600" dirty="0" smtClean="0"/>
              <a:t>* </a:t>
            </a:r>
            <a:endParaRPr lang="en-US" sz="1600" dirty="0"/>
          </a:p>
        </p:txBody>
      </p:sp>
      <p:sp>
        <p:nvSpPr>
          <p:cNvPr id="14" name="Rectangle 13"/>
          <p:cNvSpPr/>
          <p:nvPr/>
        </p:nvSpPr>
        <p:spPr>
          <a:xfrm>
            <a:off x="3162299" y="698169"/>
            <a:ext cx="2827867" cy="2062103"/>
          </a:xfrm>
          <a:prstGeom prst="rect">
            <a:avLst/>
          </a:prstGeom>
          <a:ln w="12700">
            <a:solidFill>
              <a:schemeClr val="tx1"/>
            </a:solidFill>
          </a:ln>
        </p:spPr>
        <p:txBody>
          <a:bodyPr wrap="square">
            <a:spAutoFit/>
          </a:bodyPr>
          <a:lstStyle/>
          <a:p>
            <a:r>
              <a:rPr lang="en-US" sz="1600" b="1" dirty="0" smtClean="0">
                <a:solidFill>
                  <a:srgbClr val="FF0000"/>
                </a:solidFill>
              </a:rPr>
              <a:t>SR(a &amp; b)</a:t>
            </a:r>
          </a:p>
          <a:p>
            <a:pPr marL="285750" indent="-285750">
              <a:buFont typeface="Arial" panose="020B0604020202020204" pitchFamily="34" charset="0"/>
              <a:buChar char="•"/>
            </a:pPr>
            <a:r>
              <a:rPr lang="en-US" sz="1600" dirty="0" smtClean="0">
                <a:solidFill>
                  <a:srgbClr val="FF0000"/>
                </a:solidFill>
              </a:rPr>
              <a:t>a1</a:t>
            </a:r>
            <a:r>
              <a:rPr lang="en-US" sz="1600" dirty="0" smtClean="0"/>
              <a:t> Berkeley Hall Club</a:t>
            </a:r>
          </a:p>
          <a:p>
            <a:pPr marL="285750" indent="-285750">
              <a:buFont typeface="Arial" panose="020B0604020202020204" pitchFamily="34" charset="0"/>
              <a:buChar char="•"/>
            </a:pPr>
            <a:r>
              <a:rPr lang="en-US" sz="1600" dirty="0" smtClean="0">
                <a:solidFill>
                  <a:srgbClr val="FF0000"/>
                </a:solidFill>
              </a:rPr>
              <a:t>a2</a:t>
            </a:r>
            <a:r>
              <a:rPr lang="en-US" sz="1600" dirty="0" smtClean="0"/>
              <a:t> </a:t>
            </a:r>
            <a:r>
              <a:rPr lang="en-US" sz="1600" dirty="0"/>
              <a:t>Kiawah </a:t>
            </a:r>
            <a:r>
              <a:rPr lang="en-US" sz="1600" dirty="0" smtClean="0"/>
              <a:t>Island </a:t>
            </a:r>
            <a:r>
              <a:rPr lang="en-US" sz="800" dirty="0" smtClean="0"/>
              <a:t>(</a:t>
            </a:r>
            <a:r>
              <a:rPr lang="en-US" sz="800" dirty="0" err="1" smtClean="0"/>
              <a:t>Cassique</a:t>
            </a:r>
            <a:r>
              <a:rPr lang="en-US" sz="800" dirty="0" smtClean="0"/>
              <a:t>/River</a:t>
            </a:r>
            <a:r>
              <a:rPr lang="en-US" sz="800" dirty="0"/>
              <a:t>) </a:t>
            </a:r>
            <a:endParaRPr lang="en-US" sz="1600" dirty="0" smtClean="0"/>
          </a:p>
          <a:p>
            <a:pPr marL="285750" indent="-285750">
              <a:buFont typeface="Arial" panose="020B0604020202020204" pitchFamily="34" charset="0"/>
              <a:buChar char="•"/>
            </a:pPr>
            <a:r>
              <a:rPr lang="en-US" sz="1600" dirty="0" smtClean="0">
                <a:solidFill>
                  <a:srgbClr val="FF0000"/>
                </a:solidFill>
              </a:rPr>
              <a:t>a3</a:t>
            </a:r>
            <a:r>
              <a:rPr lang="en-US" sz="1600" dirty="0" smtClean="0"/>
              <a:t> Daniel </a:t>
            </a:r>
            <a:r>
              <a:rPr lang="en-US" sz="1600" dirty="0"/>
              <a:t>Island Club #1</a:t>
            </a:r>
            <a:endParaRPr lang="en-US" sz="1600" dirty="0" smtClean="0"/>
          </a:p>
          <a:p>
            <a:pPr marL="285750" indent="-285750">
              <a:buFont typeface="Arial" panose="020B0604020202020204" pitchFamily="34" charset="0"/>
              <a:buChar char="•"/>
            </a:pPr>
            <a:endParaRPr lang="en-US" sz="1600" dirty="0" smtClean="0">
              <a:solidFill>
                <a:srgbClr val="FF0000"/>
              </a:solidFill>
            </a:endParaRPr>
          </a:p>
          <a:p>
            <a:pPr marL="285750" indent="-285750">
              <a:buFont typeface="Arial" panose="020B0604020202020204" pitchFamily="34" charset="0"/>
              <a:buChar char="•"/>
            </a:pPr>
            <a:r>
              <a:rPr lang="en-US" sz="1600" dirty="0" smtClean="0">
                <a:solidFill>
                  <a:srgbClr val="FF0000"/>
                </a:solidFill>
              </a:rPr>
              <a:t>b1</a:t>
            </a:r>
            <a:r>
              <a:rPr lang="en-US" sz="1600" dirty="0" smtClean="0"/>
              <a:t> Belfair</a:t>
            </a:r>
          </a:p>
          <a:p>
            <a:pPr marL="285750" indent="-285750">
              <a:buFont typeface="Arial" panose="020B0604020202020204" pitchFamily="34" charset="0"/>
              <a:buChar char="•"/>
            </a:pPr>
            <a:r>
              <a:rPr lang="en-US" sz="1600" dirty="0" smtClean="0">
                <a:solidFill>
                  <a:srgbClr val="FF0000"/>
                </a:solidFill>
              </a:rPr>
              <a:t>b2</a:t>
            </a:r>
            <a:r>
              <a:rPr lang="en-US" sz="1600" dirty="0" smtClean="0"/>
              <a:t> </a:t>
            </a:r>
            <a:r>
              <a:rPr lang="en-US" sz="1600" dirty="0"/>
              <a:t>CC of </a:t>
            </a:r>
            <a:r>
              <a:rPr lang="en-US" sz="1600" dirty="0" smtClean="0"/>
              <a:t>Charleston</a:t>
            </a:r>
          </a:p>
          <a:p>
            <a:pPr marL="285750" indent="-285750">
              <a:buFont typeface="Arial" panose="020B0604020202020204" pitchFamily="34" charset="0"/>
              <a:buChar char="•"/>
            </a:pPr>
            <a:r>
              <a:rPr lang="en-US" sz="1600" dirty="0" smtClean="0">
                <a:solidFill>
                  <a:srgbClr val="FF0000"/>
                </a:solidFill>
              </a:rPr>
              <a:t>b3 </a:t>
            </a:r>
            <a:r>
              <a:rPr lang="en-US" sz="1600" dirty="0" smtClean="0"/>
              <a:t>Seabrook </a:t>
            </a:r>
            <a:r>
              <a:rPr lang="en-US" sz="1600" dirty="0"/>
              <a:t>Island #</a:t>
            </a:r>
            <a:r>
              <a:rPr lang="en-US" sz="1600" dirty="0" smtClean="0"/>
              <a:t>1</a:t>
            </a:r>
            <a:endParaRPr lang="en-US" sz="1600" dirty="0"/>
          </a:p>
        </p:txBody>
      </p:sp>
      <p:sp>
        <p:nvSpPr>
          <p:cNvPr id="15" name="Rectangle 14"/>
          <p:cNvSpPr/>
          <p:nvPr/>
        </p:nvSpPr>
        <p:spPr>
          <a:xfrm>
            <a:off x="3162299" y="4755907"/>
            <a:ext cx="2870200" cy="1323439"/>
          </a:xfrm>
          <a:prstGeom prst="rect">
            <a:avLst/>
          </a:prstGeom>
          <a:ln w="12700">
            <a:solidFill>
              <a:schemeClr val="tx1"/>
            </a:solidFill>
          </a:ln>
        </p:spPr>
        <p:txBody>
          <a:bodyPr wrap="square">
            <a:spAutoFit/>
          </a:bodyPr>
          <a:lstStyle/>
          <a:p>
            <a:r>
              <a:rPr lang="en-US" sz="1600" b="1" dirty="0" smtClean="0">
                <a:solidFill>
                  <a:srgbClr val="FF0000"/>
                </a:solidFill>
              </a:rPr>
              <a:t>ST</a:t>
            </a:r>
          </a:p>
          <a:p>
            <a:pPr marL="285750" indent="-285750">
              <a:buFont typeface="Arial" panose="020B0604020202020204" pitchFamily="34" charset="0"/>
              <a:buChar char="•"/>
            </a:pPr>
            <a:r>
              <a:rPr lang="en-US" sz="1600" dirty="0" smtClean="0"/>
              <a:t>Bulls Bay</a:t>
            </a:r>
          </a:p>
          <a:p>
            <a:pPr marL="285750" indent="-285750">
              <a:buFont typeface="Arial" panose="020B0604020202020204" pitchFamily="34" charset="0"/>
              <a:buChar char="•"/>
            </a:pPr>
            <a:r>
              <a:rPr lang="en-US" sz="1600" dirty="0"/>
              <a:t>Grande Dunes </a:t>
            </a:r>
            <a:r>
              <a:rPr lang="en-US" sz="1200" dirty="0"/>
              <a:t>Members Club</a:t>
            </a:r>
            <a:endParaRPr lang="en-US" sz="1200" dirty="0" smtClean="0"/>
          </a:p>
          <a:p>
            <a:pPr marL="285750" indent="-285750">
              <a:buFont typeface="Arial" panose="020B0604020202020204" pitchFamily="34" charset="0"/>
              <a:buChar char="•"/>
            </a:pPr>
            <a:r>
              <a:rPr lang="en-US" sz="1600" dirty="0" err="1" smtClean="0"/>
              <a:t>Rivertowne</a:t>
            </a:r>
            <a:r>
              <a:rPr lang="en-US" sz="1600" dirty="0" smtClean="0"/>
              <a:t> CC</a:t>
            </a:r>
          </a:p>
          <a:p>
            <a:pPr marL="285750" indent="-285750">
              <a:buFont typeface="Arial" panose="020B0604020202020204" pitchFamily="34" charset="0"/>
              <a:buChar char="•"/>
            </a:pPr>
            <a:r>
              <a:rPr lang="en-US" sz="1600" dirty="0" smtClean="0"/>
              <a:t>Seabrook Island #2</a:t>
            </a:r>
            <a:endParaRPr lang="en-US" sz="1600" dirty="0"/>
          </a:p>
        </p:txBody>
      </p:sp>
      <p:sp>
        <p:nvSpPr>
          <p:cNvPr id="16" name="Rectangle 15"/>
          <p:cNvSpPr/>
          <p:nvPr/>
        </p:nvSpPr>
        <p:spPr>
          <a:xfrm>
            <a:off x="6155266" y="698169"/>
            <a:ext cx="2667000" cy="1569660"/>
          </a:xfrm>
          <a:prstGeom prst="rect">
            <a:avLst/>
          </a:prstGeom>
          <a:ln w="12700">
            <a:solidFill>
              <a:schemeClr val="tx1"/>
            </a:solidFill>
          </a:ln>
        </p:spPr>
        <p:txBody>
          <a:bodyPr wrap="square">
            <a:spAutoFit/>
          </a:bodyPr>
          <a:lstStyle/>
          <a:p>
            <a:r>
              <a:rPr lang="en-US" sz="1600" b="1" dirty="0" smtClean="0">
                <a:solidFill>
                  <a:srgbClr val="FF0000"/>
                </a:solidFill>
              </a:rPr>
              <a:t>SU</a:t>
            </a:r>
          </a:p>
          <a:p>
            <a:pPr marL="285750" indent="-285750">
              <a:buFont typeface="Arial" panose="020B0604020202020204" pitchFamily="34" charset="0"/>
              <a:buChar char="•"/>
            </a:pPr>
            <a:r>
              <a:rPr lang="en-US" sz="1600" dirty="0"/>
              <a:t>Cobb's Glen </a:t>
            </a:r>
            <a:r>
              <a:rPr lang="en-US" sz="1600" dirty="0" smtClean="0"/>
              <a:t>CC *</a:t>
            </a:r>
            <a:endParaRPr lang="en-US" sz="1600" dirty="0"/>
          </a:p>
          <a:p>
            <a:pPr marL="285750" indent="-285750">
              <a:buFont typeface="Arial" panose="020B0604020202020204" pitchFamily="34" charset="0"/>
              <a:buChar char="•"/>
            </a:pPr>
            <a:r>
              <a:rPr lang="en-US" sz="1600" dirty="0"/>
              <a:t>Links at Stoney Point *</a:t>
            </a:r>
          </a:p>
          <a:p>
            <a:pPr marL="285750" indent="-285750">
              <a:buFont typeface="Arial" panose="020B0604020202020204" pitchFamily="34" charset="0"/>
              <a:buChar char="•"/>
            </a:pPr>
            <a:r>
              <a:rPr lang="en-US" sz="1600" dirty="0"/>
              <a:t>Patriot GC </a:t>
            </a:r>
            <a:r>
              <a:rPr lang="en-US" sz="1200" dirty="0"/>
              <a:t>at Grand </a:t>
            </a:r>
            <a:r>
              <a:rPr lang="en-US" sz="1200" dirty="0" err="1"/>
              <a:t>Harbour</a:t>
            </a:r>
            <a:endParaRPr lang="en-US" sz="1200" dirty="0"/>
          </a:p>
          <a:p>
            <a:pPr marL="285750" indent="-285750">
              <a:buFont typeface="Arial" panose="020B0604020202020204" pitchFamily="34" charset="0"/>
              <a:buChar char="•"/>
            </a:pPr>
            <a:r>
              <a:rPr lang="en-US" sz="1600" dirty="0" smtClean="0"/>
              <a:t>Preserve </a:t>
            </a:r>
            <a:r>
              <a:rPr lang="en-US" sz="1600" dirty="0"/>
              <a:t>at </a:t>
            </a:r>
            <a:r>
              <a:rPr lang="en-US" sz="1600" dirty="0" smtClean="0"/>
              <a:t>Verdae *</a:t>
            </a:r>
            <a:endParaRPr lang="en-US" sz="1600" dirty="0"/>
          </a:p>
          <a:p>
            <a:pPr marL="285750" indent="-285750">
              <a:buFont typeface="Arial" panose="020B0604020202020204" pitchFamily="34" charset="0"/>
              <a:buChar char="•"/>
            </a:pPr>
            <a:r>
              <a:rPr lang="en-US" sz="1600" dirty="0"/>
              <a:t>Walker </a:t>
            </a:r>
            <a:r>
              <a:rPr lang="en-US" sz="1600" dirty="0" smtClean="0"/>
              <a:t>Course </a:t>
            </a:r>
            <a:r>
              <a:rPr lang="en-US" sz="1200" dirty="0" smtClean="0"/>
              <a:t>(Clemson) </a:t>
            </a:r>
            <a:endParaRPr lang="en-US" sz="1200" dirty="0"/>
          </a:p>
        </p:txBody>
      </p:sp>
      <p:sp>
        <p:nvSpPr>
          <p:cNvPr id="13" name="Rectangle 12"/>
          <p:cNvSpPr/>
          <p:nvPr/>
        </p:nvSpPr>
        <p:spPr>
          <a:xfrm>
            <a:off x="169333" y="2197514"/>
            <a:ext cx="2819400" cy="1323439"/>
          </a:xfrm>
          <a:prstGeom prst="rect">
            <a:avLst/>
          </a:prstGeom>
          <a:ln w="12700">
            <a:solidFill>
              <a:schemeClr val="tx1"/>
            </a:solidFill>
          </a:ln>
        </p:spPr>
        <p:txBody>
          <a:bodyPr wrap="square">
            <a:spAutoFit/>
          </a:bodyPr>
          <a:lstStyle/>
          <a:p>
            <a:r>
              <a:rPr lang="en-US" sz="1600" b="1" dirty="0" smtClean="0">
                <a:solidFill>
                  <a:srgbClr val="FF0000"/>
                </a:solidFill>
              </a:rPr>
              <a:t>SO</a:t>
            </a:r>
          </a:p>
          <a:p>
            <a:pPr marL="285750" indent="-285750">
              <a:buFont typeface="Arial" panose="020B0604020202020204" pitchFamily="34" charset="0"/>
              <a:buChar char="•"/>
            </a:pPr>
            <a:r>
              <a:rPr lang="en-US" sz="1600" dirty="0"/>
              <a:t>Cramer Mountain </a:t>
            </a:r>
            <a:r>
              <a:rPr lang="en-US" sz="1600" dirty="0" smtClean="0"/>
              <a:t>Club</a:t>
            </a:r>
          </a:p>
          <a:p>
            <a:pPr marL="285750" indent="-285750">
              <a:buFont typeface="Arial" panose="020B0604020202020204" pitchFamily="34" charset="0"/>
              <a:buChar char="•"/>
            </a:pPr>
            <a:r>
              <a:rPr lang="en-US" sz="1600" dirty="0" smtClean="0"/>
              <a:t>Pine </a:t>
            </a:r>
            <a:r>
              <a:rPr lang="en-US" sz="1600" dirty="0"/>
              <a:t>Lakes </a:t>
            </a:r>
            <a:r>
              <a:rPr lang="en-US" sz="1600" dirty="0" smtClean="0"/>
              <a:t>CC</a:t>
            </a:r>
          </a:p>
          <a:p>
            <a:pPr marL="285750" indent="-285750">
              <a:buFont typeface="Arial" panose="020B0604020202020204" pitchFamily="34" charset="0"/>
              <a:buChar char="•"/>
            </a:pPr>
            <a:r>
              <a:rPr lang="en-US" sz="1600" dirty="0" smtClean="0"/>
              <a:t>Raintree </a:t>
            </a:r>
            <a:r>
              <a:rPr lang="en-US" sz="1600" dirty="0"/>
              <a:t>CC </a:t>
            </a:r>
            <a:r>
              <a:rPr lang="en-US" sz="1600" dirty="0" smtClean="0"/>
              <a:t>*</a:t>
            </a:r>
          </a:p>
          <a:p>
            <a:pPr marL="285750" indent="-285750">
              <a:buFont typeface="Arial" panose="020B0604020202020204" pitchFamily="34" charset="0"/>
              <a:buChar char="•"/>
            </a:pPr>
            <a:r>
              <a:rPr lang="en-US" sz="1600" dirty="0" smtClean="0"/>
              <a:t>TPC </a:t>
            </a:r>
            <a:r>
              <a:rPr lang="en-US" sz="1600" dirty="0"/>
              <a:t>Piper </a:t>
            </a:r>
            <a:r>
              <a:rPr lang="en-US" sz="1600" dirty="0" smtClean="0"/>
              <a:t>Glen</a:t>
            </a:r>
            <a:endParaRPr lang="en-US" sz="1600" dirty="0"/>
          </a:p>
        </p:txBody>
      </p:sp>
    </p:spTree>
    <p:extLst>
      <p:ext uri="{BB962C8B-B14F-4D97-AF65-F5344CB8AC3E}">
        <p14:creationId xmlns:p14="http://schemas.microsoft.com/office/powerpoint/2010/main" val="9533341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fade">
                                      <p:cBhvr>
                                        <p:cTn id="7" dur="2000"/>
                                        <p:tgtEl>
                                          <p:spTgt spid="82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2514600" y="457200"/>
            <a:ext cx="61722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14690" name="Text Box 3"/>
          <p:cNvSpPr txBox="1">
            <a:spLocks noChangeArrowheads="1"/>
          </p:cNvSpPr>
          <p:nvPr/>
        </p:nvSpPr>
        <p:spPr bwMode="auto">
          <a:xfrm>
            <a:off x="2057400" y="381000"/>
            <a:ext cx="6629400" cy="579438"/>
          </a:xfrm>
          <a:prstGeom prst="rect">
            <a:avLst/>
          </a:prstGeom>
          <a:noFill/>
          <a:ln w="9525">
            <a:noFill/>
            <a:miter lim="800000"/>
            <a:headEnd/>
            <a:tailEnd/>
          </a:ln>
        </p:spPr>
        <p:txBody>
          <a:bodyPr>
            <a:spAutoFit/>
          </a:bodyPr>
          <a:lstStyle/>
          <a:p>
            <a:pPr algn="ctr" eaLnBrk="0" hangingPunct="0">
              <a:spcBef>
                <a:spcPct val="50000"/>
              </a:spcBef>
            </a:pPr>
            <a:r>
              <a:rPr lang="en-US" sz="3200" b="1" i="1" dirty="0"/>
              <a:t>CGA Interclub </a:t>
            </a:r>
            <a:r>
              <a:rPr lang="en-US" sz="3200" b="1" i="1" dirty="0" smtClean="0"/>
              <a:t>Competition</a:t>
            </a:r>
            <a:endParaRPr lang="en-US" sz="3200" b="1" i="1" dirty="0"/>
          </a:p>
        </p:txBody>
      </p:sp>
      <p:pic>
        <p:nvPicPr>
          <p:cNvPr id="114691" name="Picture 5" descr="CGA NEW - Color"/>
          <p:cNvPicPr>
            <a:picLocks noChangeAspect="1" noChangeArrowheads="1"/>
          </p:cNvPicPr>
          <p:nvPr/>
        </p:nvPicPr>
        <p:blipFill>
          <a:blip r:embed="rId2"/>
          <a:srcRect/>
          <a:stretch>
            <a:fillRect/>
          </a:stretch>
        </p:blipFill>
        <p:spPr bwMode="auto">
          <a:xfrm>
            <a:off x="381000" y="304800"/>
            <a:ext cx="1066800" cy="1066800"/>
          </a:xfrm>
          <a:prstGeom prst="rect">
            <a:avLst/>
          </a:prstGeom>
          <a:noFill/>
          <a:ln w="9525">
            <a:noFill/>
            <a:miter lim="800000"/>
            <a:headEnd/>
            <a:tailEnd/>
          </a:ln>
        </p:spPr>
      </p:pic>
      <p:pic>
        <p:nvPicPr>
          <p:cNvPr id="114692" name="Picture 6" descr="Fine Pewter Sussex Trophy"/>
          <p:cNvPicPr>
            <a:picLocks noChangeAspect="1" noChangeArrowheads="1"/>
          </p:cNvPicPr>
          <p:nvPr/>
        </p:nvPicPr>
        <p:blipFill>
          <a:blip r:embed="rId3"/>
          <a:srcRect/>
          <a:stretch>
            <a:fillRect/>
          </a:stretch>
        </p:blipFill>
        <p:spPr bwMode="auto">
          <a:xfrm>
            <a:off x="5105400" y="1524000"/>
            <a:ext cx="3497263" cy="4953000"/>
          </a:xfrm>
          <a:prstGeom prst="rect">
            <a:avLst/>
          </a:prstGeom>
          <a:noFill/>
          <a:ln w="9525">
            <a:noFill/>
            <a:miter lim="800000"/>
            <a:headEnd/>
            <a:tailEnd/>
          </a:ln>
        </p:spPr>
      </p:pic>
      <p:sp>
        <p:nvSpPr>
          <p:cNvPr id="114693" name="Rectangle 7"/>
          <p:cNvSpPr>
            <a:spLocks noGrp="1" noChangeArrowheads="1"/>
          </p:cNvSpPr>
          <p:nvPr>
            <p:ph idx="1"/>
          </p:nvPr>
        </p:nvSpPr>
        <p:spPr>
          <a:xfrm>
            <a:off x="457200" y="1600200"/>
            <a:ext cx="4191000" cy="5029200"/>
          </a:xfrm>
        </p:spPr>
        <p:txBody>
          <a:bodyPr/>
          <a:lstStyle/>
          <a:p>
            <a:pPr eaLnBrk="1" hangingPunct="1">
              <a:lnSpc>
                <a:spcPct val="80000"/>
              </a:lnSpc>
            </a:pPr>
            <a:r>
              <a:rPr lang="en-US" sz="1800" dirty="0" smtClean="0"/>
              <a:t>SUMMARY</a:t>
            </a:r>
          </a:p>
          <a:p>
            <a:pPr eaLnBrk="1" hangingPunct="1">
              <a:lnSpc>
                <a:spcPct val="80000"/>
              </a:lnSpc>
            </a:pPr>
            <a:endParaRPr lang="en-US" sz="1000" dirty="0" smtClean="0"/>
          </a:p>
          <a:p>
            <a:pPr lvl="1" eaLnBrk="1" hangingPunct="1">
              <a:lnSpc>
                <a:spcPct val="80000"/>
              </a:lnSpc>
            </a:pPr>
            <a:r>
              <a:rPr lang="en-US" sz="1600" b="1" dirty="0"/>
              <a:t>M</a:t>
            </a:r>
            <a:r>
              <a:rPr lang="en-US" sz="1600" b="1" dirty="0" smtClean="0"/>
              <a:t>eet with Group/Pod Captains</a:t>
            </a:r>
          </a:p>
          <a:p>
            <a:pPr lvl="2" eaLnBrk="1" hangingPunct="1">
              <a:lnSpc>
                <a:spcPct val="80000"/>
              </a:lnSpc>
            </a:pPr>
            <a:r>
              <a:rPr lang="en-US" sz="1400" dirty="0" smtClean="0"/>
              <a:t>schedule matches </a:t>
            </a:r>
            <a:r>
              <a:rPr lang="en-US" sz="1400" b="1" dirty="0" smtClean="0"/>
              <a:t>in TPP</a:t>
            </a:r>
            <a:endParaRPr lang="en-US" sz="1400" dirty="0" smtClean="0"/>
          </a:p>
          <a:p>
            <a:pPr lvl="2" eaLnBrk="1" hangingPunct="1">
              <a:lnSpc>
                <a:spcPct val="80000"/>
              </a:lnSpc>
            </a:pPr>
            <a:r>
              <a:rPr lang="en-US" sz="1400" dirty="0" smtClean="0"/>
              <a:t>discuss fees, social, tees, etc.</a:t>
            </a:r>
            <a:r>
              <a:rPr lang="en-US" sz="1600" dirty="0" smtClean="0"/>
              <a:t>  </a:t>
            </a:r>
          </a:p>
          <a:p>
            <a:pPr lvl="1" eaLnBrk="1" hangingPunct="1">
              <a:lnSpc>
                <a:spcPct val="80000"/>
              </a:lnSpc>
            </a:pPr>
            <a:endParaRPr lang="en-US" sz="1000" dirty="0" smtClean="0"/>
          </a:p>
          <a:p>
            <a:pPr lvl="1" eaLnBrk="1" hangingPunct="1">
              <a:lnSpc>
                <a:spcPct val="80000"/>
              </a:lnSpc>
            </a:pPr>
            <a:r>
              <a:rPr lang="en-US" sz="1600" b="1" dirty="0" smtClean="0"/>
              <a:t>Create Team Roster in TPP</a:t>
            </a:r>
          </a:p>
          <a:p>
            <a:pPr lvl="1" eaLnBrk="1" hangingPunct="1">
              <a:lnSpc>
                <a:spcPct val="80000"/>
              </a:lnSpc>
            </a:pPr>
            <a:endParaRPr lang="en-US" sz="800" dirty="0" smtClean="0"/>
          </a:p>
          <a:p>
            <a:pPr lvl="1" eaLnBrk="1" hangingPunct="1">
              <a:lnSpc>
                <a:spcPct val="80000"/>
              </a:lnSpc>
            </a:pPr>
            <a:r>
              <a:rPr lang="en-US" sz="1600" b="1" dirty="0" smtClean="0"/>
              <a:t>Set Tees in TPP</a:t>
            </a:r>
          </a:p>
          <a:p>
            <a:pPr lvl="1" eaLnBrk="1" hangingPunct="1">
              <a:lnSpc>
                <a:spcPct val="80000"/>
              </a:lnSpc>
            </a:pPr>
            <a:endParaRPr lang="en-US" sz="1000" dirty="0" smtClean="0"/>
          </a:p>
          <a:p>
            <a:pPr lvl="1" eaLnBrk="1" hangingPunct="1">
              <a:lnSpc>
                <a:spcPct val="80000"/>
              </a:lnSpc>
            </a:pPr>
            <a:r>
              <a:rPr lang="en-US" sz="1600" b="1" dirty="0" smtClean="0"/>
              <a:t>Hold Team Meeting</a:t>
            </a:r>
          </a:p>
          <a:p>
            <a:pPr lvl="2" eaLnBrk="1" hangingPunct="1">
              <a:lnSpc>
                <a:spcPct val="80000"/>
              </a:lnSpc>
            </a:pPr>
            <a:r>
              <a:rPr lang="en-US" sz="1400" dirty="0" smtClean="0"/>
              <a:t>discuss rules, format</a:t>
            </a:r>
          </a:p>
          <a:p>
            <a:pPr lvl="3" eaLnBrk="1" hangingPunct="1">
              <a:lnSpc>
                <a:spcPct val="80000"/>
              </a:lnSpc>
            </a:pPr>
            <a:r>
              <a:rPr lang="en-US" sz="1400" dirty="0" smtClean="0"/>
              <a:t>match play &amp; interclub</a:t>
            </a:r>
          </a:p>
          <a:p>
            <a:pPr lvl="2" eaLnBrk="1" hangingPunct="1">
              <a:lnSpc>
                <a:spcPct val="80000"/>
              </a:lnSpc>
            </a:pPr>
            <a:r>
              <a:rPr lang="en-US" sz="1400" dirty="0" smtClean="0"/>
              <a:t>determine sign-up procedures </a:t>
            </a:r>
          </a:p>
          <a:p>
            <a:pPr lvl="1" eaLnBrk="1" hangingPunct="1">
              <a:lnSpc>
                <a:spcPct val="80000"/>
              </a:lnSpc>
            </a:pPr>
            <a:endParaRPr lang="en-US" sz="1000" dirty="0" smtClean="0"/>
          </a:p>
          <a:p>
            <a:pPr lvl="1" eaLnBrk="1" hangingPunct="1">
              <a:lnSpc>
                <a:spcPct val="80000"/>
              </a:lnSpc>
            </a:pPr>
            <a:r>
              <a:rPr lang="en-US" sz="1600" b="1" dirty="0" smtClean="0"/>
              <a:t>Prior to a Match</a:t>
            </a:r>
          </a:p>
          <a:p>
            <a:pPr lvl="2" eaLnBrk="1" hangingPunct="1">
              <a:lnSpc>
                <a:spcPct val="80000"/>
              </a:lnSpc>
            </a:pPr>
            <a:r>
              <a:rPr lang="en-US" sz="1400" dirty="0" smtClean="0"/>
              <a:t>refer to Captains checklist</a:t>
            </a:r>
          </a:p>
          <a:p>
            <a:pPr lvl="2" eaLnBrk="1" hangingPunct="1">
              <a:lnSpc>
                <a:spcPct val="80000"/>
              </a:lnSpc>
            </a:pPr>
            <a:r>
              <a:rPr lang="en-US" sz="1400" dirty="0" smtClean="0"/>
              <a:t>prepare match roster in TPP</a:t>
            </a:r>
          </a:p>
          <a:p>
            <a:pPr lvl="2" eaLnBrk="1" hangingPunct="1">
              <a:lnSpc>
                <a:spcPct val="80000"/>
              </a:lnSpc>
            </a:pPr>
            <a:r>
              <a:rPr lang="en-US" sz="1400" dirty="0" smtClean="0"/>
              <a:t>verify opponents rosters</a:t>
            </a:r>
          </a:p>
          <a:p>
            <a:pPr lvl="2" eaLnBrk="1" hangingPunct="1">
              <a:lnSpc>
                <a:spcPct val="80000"/>
              </a:lnSpc>
            </a:pPr>
            <a:r>
              <a:rPr lang="en-US" sz="1400" dirty="0" smtClean="0"/>
              <a:t>prepare scorecards (host)</a:t>
            </a:r>
          </a:p>
          <a:p>
            <a:pPr lvl="2" eaLnBrk="1" hangingPunct="1">
              <a:lnSpc>
                <a:spcPct val="80000"/>
              </a:lnSpc>
            </a:pPr>
            <a:endParaRPr lang="en-US" sz="1000" dirty="0" smtClean="0"/>
          </a:p>
          <a:p>
            <a:pPr lvl="1" eaLnBrk="1" hangingPunct="1">
              <a:lnSpc>
                <a:spcPct val="80000"/>
              </a:lnSpc>
            </a:pPr>
            <a:r>
              <a:rPr lang="en-US" sz="1600" b="1" dirty="0" smtClean="0"/>
              <a:t>Submit Results in TPP </a:t>
            </a:r>
            <a:r>
              <a:rPr lang="en-US" sz="1600" dirty="0"/>
              <a:t>(host)</a:t>
            </a:r>
          </a:p>
          <a:p>
            <a:pPr lvl="1" eaLnBrk="1" hangingPunct="1">
              <a:lnSpc>
                <a:spcPct val="80000"/>
              </a:lnSpc>
            </a:pPr>
            <a:endParaRPr lang="en-US" sz="1600" b="1" dirty="0" smtClean="0"/>
          </a:p>
          <a:p>
            <a:pPr eaLnBrk="1" hangingPunct="1">
              <a:lnSpc>
                <a:spcPct val="80000"/>
              </a:lnSpc>
            </a:pPr>
            <a:endParaRPr lang="en-US" sz="2000" dirty="0" smtClean="0"/>
          </a:p>
        </p:txBody>
      </p:sp>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44877</TotalTime>
  <Words>4170</Words>
  <Application>Microsoft Office PowerPoint</Application>
  <PresentationFormat>On-screen Show (4:3)</PresentationFormat>
  <Paragraphs>1250</Paragraphs>
  <Slides>94</Slides>
  <Notes>1</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Interclub Format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Captains Checklist - </vt:lpstr>
      <vt:lpstr>- Captains Checklist - </vt:lpstr>
      <vt:lpstr>- Captains Checklist - </vt:lpstr>
      <vt:lpstr>- Captains Checklist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Northern &amp; Eastern Regions (REGULAR)</vt:lpstr>
      <vt:lpstr>Southern / Western Regions (REGULAR)</vt:lpstr>
      <vt:lpstr>Eastern Regions (SENIOR)</vt:lpstr>
      <vt:lpstr>Northern Regions (SENIOR)</vt:lpstr>
      <vt:lpstr>Western &amp; Coastal Regions (SENIOR)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dc:creator>
  <cp:lastModifiedBy>Tom Thorpe</cp:lastModifiedBy>
  <cp:revision>525</cp:revision>
  <cp:lastPrinted>2018-03-07T13:53:03Z</cp:lastPrinted>
  <dcterms:created xsi:type="dcterms:W3CDTF">1601-01-01T00:00:00Z</dcterms:created>
  <dcterms:modified xsi:type="dcterms:W3CDTF">2018-03-18T13:16:21Z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