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324" r:id="rId5"/>
    <p:sldId id="325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7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ogan May" userId="da6f4f77-70c1-4897-ad06-b849559f21e2" providerId="ADAL" clId="{40003BAA-6208-4052-9873-4C8177123FC3}"/>
    <pc:docChg chg="modSld">
      <pc:chgData name="Hogan May" userId="da6f4f77-70c1-4897-ad06-b849559f21e2" providerId="ADAL" clId="{40003BAA-6208-4052-9873-4C8177123FC3}" dt="2026-03-19T18:03:58.043" v="18" actId="114"/>
      <pc:docMkLst>
        <pc:docMk/>
      </pc:docMkLst>
      <pc:sldChg chg="modSp mod">
        <pc:chgData name="Hogan May" userId="da6f4f77-70c1-4897-ad06-b849559f21e2" providerId="ADAL" clId="{40003BAA-6208-4052-9873-4C8177123FC3}" dt="2026-03-19T18:03:58.043" v="18" actId="114"/>
        <pc:sldMkLst>
          <pc:docMk/>
          <pc:sldMk cId="2126393134" sldId="324"/>
        </pc:sldMkLst>
        <pc:spChg chg="mod">
          <ac:chgData name="Hogan May" userId="da6f4f77-70c1-4897-ad06-b849559f21e2" providerId="ADAL" clId="{40003BAA-6208-4052-9873-4C8177123FC3}" dt="2026-03-19T18:03:58.043" v="18" actId="114"/>
          <ac:spMkLst>
            <pc:docMk/>
            <pc:sldMk cId="2126393134" sldId="324"/>
            <ac:spMk id="2" creationId="{71FE6376-C26C-E9BF-D938-02182CBA189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Title and Conten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014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Title and Vertical 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3833020" y="-1623218"/>
            <a:ext cx="4525963" cy="109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845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 Title and 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7285039" y="1828801"/>
            <a:ext cx="5851525" cy="27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1697039" y="-812800"/>
            <a:ext cx="5851525" cy="802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311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996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 txBox="1"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351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 txBox="1"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880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 Content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6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924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Comparison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7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body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body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body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0" name="Google Shape;50;p7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662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8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501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Content with Caption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641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 with Caption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502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934226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2BBE03-DEAA-CA4E-EB8E-A544DF62CD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1FE6376-C26C-E9BF-D938-02182CBA1895}"/>
              </a:ext>
            </a:extLst>
          </p:cNvPr>
          <p:cNvSpPr txBox="1"/>
          <p:nvPr/>
        </p:nvSpPr>
        <p:spPr>
          <a:xfrm>
            <a:off x="2190750" y="1590675"/>
            <a:ext cx="7905750" cy="429091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buClr>
                <a:srgbClr val="000000"/>
              </a:buClr>
            </a:pPr>
            <a:r>
              <a:rPr lang="en-US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By competing in the CGA Interclub competition, team captains and CGA Interclub team members agree to will comply, at the </a:t>
            </a:r>
            <a:r>
              <a:rPr lang="en-US" u="sng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highest level</a:t>
            </a:r>
            <a:r>
              <a:rPr lang="en-US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, with the </a:t>
            </a:r>
            <a:r>
              <a:rPr lang="en-US" i="1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USGA</a:t>
            </a:r>
            <a:r>
              <a:rPr lang="en-US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i="1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Rules of Handicapping</a:t>
            </a:r>
            <a:r>
              <a:rPr lang="en-US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.</a:t>
            </a:r>
          </a:p>
          <a:p>
            <a:pPr>
              <a:buClr>
                <a:srgbClr val="000000"/>
              </a:buClr>
            </a:pPr>
            <a:endParaRPr lang="en-US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>
              <a:buClr>
                <a:srgbClr val="000000"/>
              </a:buClr>
            </a:pPr>
            <a:r>
              <a:rPr lang="en-US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Compliance with the </a:t>
            </a:r>
            <a:r>
              <a:rPr lang="en-US" i="1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Rules of Handicapping</a:t>
            </a:r>
            <a:r>
              <a:rPr lang="en-US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 includes, but is not limited to:</a:t>
            </a:r>
          </a:p>
          <a:p>
            <a:pPr marL="285750" indent="-285750">
              <a:spcAft>
                <a:spcPts val="500"/>
              </a:spcAft>
              <a:buClr>
                <a:srgbClr val="000000"/>
              </a:buClr>
              <a:buFont typeface="Arial"/>
              <a:buChar char="•"/>
            </a:pPr>
            <a:endParaRPr lang="en-US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marL="57150" indent="-285750">
              <a:spcAft>
                <a:spcPts val="500"/>
              </a:spcAft>
              <a:buClr>
                <a:srgbClr val="000000"/>
              </a:buClr>
              <a:buFont typeface="Arial"/>
              <a:buChar char="•"/>
            </a:pPr>
            <a:r>
              <a:rPr lang="en-US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Attempting to make the best possible score at each hole.</a:t>
            </a:r>
          </a:p>
          <a:p>
            <a:pPr marL="57150" indent="-285750">
              <a:spcAft>
                <a:spcPts val="500"/>
              </a:spcAft>
              <a:buClr>
                <a:srgbClr val="000000"/>
              </a:buClr>
              <a:buFont typeface="Arial"/>
              <a:buChar char="•"/>
            </a:pPr>
            <a:r>
              <a:rPr lang="en-US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Posting all acceptable scores on the day of play, before midnight local time.</a:t>
            </a:r>
          </a:p>
          <a:p>
            <a:pPr marL="57150" indent="-285750">
              <a:spcAft>
                <a:spcPts val="500"/>
              </a:spcAft>
              <a:buClr>
                <a:srgbClr val="000000"/>
              </a:buClr>
              <a:buFont typeface="Arial"/>
              <a:buChar char="•"/>
            </a:pPr>
            <a:r>
              <a:rPr lang="en-US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Performing peer review (certifying scores) of their fellow golfers.</a:t>
            </a:r>
          </a:p>
          <a:p>
            <a:pPr marL="57150" indent="-285750">
              <a:spcAft>
                <a:spcPts val="500"/>
              </a:spcAft>
              <a:buClr>
                <a:srgbClr val="000000"/>
              </a:buClr>
              <a:buFont typeface="Arial"/>
              <a:buChar char="•"/>
            </a:pPr>
            <a:r>
              <a:rPr lang="en-US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Ensuring that scores from club events have been accurately posted to their scoring record.</a:t>
            </a:r>
          </a:p>
          <a:p>
            <a:pPr marL="57150" indent="-285750">
              <a:spcAft>
                <a:spcPts val="500"/>
              </a:spcAft>
              <a:buClr>
                <a:srgbClr val="000000"/>
              </a:buClr>
              <a:buFont typeface="Arial"/>
              <a:buChar char="•"/>
            </a:pPr>
            <a:r>
              <a:rPr lang="en-US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Properly applying Most Likely Score when playing in Match Play or Four-Ball events.</a:t>
            </a:r>
          </a:p>
        </p:txBody>
      </p:sp>
      <p:pic>
        <p:nvPicPr>
          <p:cNvPr id="4" name="Google Shape;357;p47" descr="CGA NEW - Color">
            <a:extLst>
              <a:ext uri="{FF2B5EF4-FFF2-40B4-BE49-F238E27FC236}">
                <a16:creationId xmlns:a16="http://schemas.microsoft.com/office/drawing/2014/main" id="{D7503231-21B7-3FBA-6DFC-8D84C7804D76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860097" y="215875"/>
            <a:ext cx="664029" cy="66402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DCA0280-5E33-E8E2-D338-75CE72DF38A1}"/>
              </a:ext>
            </a:extLst>
          </p:cNvPr>
          <p:cNvSpPr txBox="1"/>
          <p:nvPr/>
        </p:nvSpPr>
        <p:spPr>
          <a:xfrm>
            <a:off x="2838450" y="390526"/>
            <a:ext cx="6572250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buClr>
                <a:srgbClr val="000000"/>
              </a:buClr>
            </a:pPr>
            <a:r>
              <a:rPr lang="en-US" sz="2400" kern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HANDICAPPING AND SCORING RECORDS</a:t>
            </a:r>
          </a:p>
        </p:txBody>
      </p:sp>
    </p:spTree>
    <p:extLst>
      <p:ext uri="{BB962C8B-B14F-4D97-AF65-F5344CB8AC3E}">
        <p14:creationId xmlns:p14="http://schemas.microsoft.com/office/powerpoint/2010/main" val="21263931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DC3C12-9D53-8B77-E64A-22E8969D04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181428F-2D50-B732-B5DD-36DC15F60B93}"/>
              </a:ext>
            </a:extLst>
          </p:cNvPr>
          <p:cNvSpPr txBox="1"/>
          <p:nvPr/>
        </p:nvSpPr>
        <p:spPr>
          <a:xfrm>
            <a:off x="2364599" y="1120896"/>
            <a:ext cx="7505700" cy="55271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buClr>
                <a:srgbClr val="000000"/>
              </a:buClr>
            </a:pPr>
            <a:r>
              <a:rPr lang="en-US" kern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The Handicap Committee at the club also agrees to follow their responsibilities, including:</a:t>
            </a:r>
          </a:p>
          <a:p>
            <a:pPr>
              <a:buClr>
                <a:srgbClr val="000000"/>
              </a:buClr>
            </a:pPr>
            <a:endParaRPr lang="en-US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marL="57150" indent="-285750">
              <a:spcAft>
                <a:spcPts val="500"/>
              </a:spcAft>
              <a:buClr>
                <a:srgbClr val="000000"/>
              </a:buClr>
              <a:buFont typeface="Arial"/>
              <a:buChar char="•"/>
            </a:pPr>
            <a:r>
              <a:rPr lang="en-US" kern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Maintaining accurate scoring records.</a:t>
            </a:r>
          </a:p>
          <a:p>
            <a:pPr marL="57150" indent="-285750">
              <a:spcAft>
                <a:spcPts val="500"/>
              </a:spcAft>
              <a:buClr>
                <a:srgbClr val="000000"/>
              </a:buClr>
              <a:buFont typeface="Arial"/>
              <a:buChar char="•"/>
            </a:pPr>
            <a:r>
              <a:rPr lang="en-US" kern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Applying penalty scores to golfers who fail to post their scores or post scores inaccurately.</a:t>
            </a:r>
          </a:p>
          <a:p>
            <a:pPr marL="57150" indent="-285750">
              <a:spcAft>
                <a:spcPts val="500"/>
              </a:spcAft>
              <a:buClr>
                <a:srgbClr val="000000"/>
              </a:buClr>
              <a:buFont typeface="Arial"/>
              <a:buChar char="•"/>
            </a:pPr>
            <a:r>
              <a:rPr lang="en-US" kern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Adjusting the Handicap Index of any member whose Handicap Index does not reflect their demonstrated ability.</a:t>
            </a:r>
          </a:p>
          <a:p>
            <a:pPr indent="-228600">
              <a:buClr>
                <a:srgbClr val="000000"/>
              </a:buClr>
            </a:pPr>
            <a:endParaRPr lang="en-US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indent="-228600">
              <a:buClr>
                <a:srgbClr val="000000"/>
              </a:buClr>
            </a:pPr>
            <a:endParaRPr lang="en-US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>
              <a:buClr>
                <a:srgbClr val="000000"/>
              </a:buClr>
            </a:pPr>
            <a:r>
              <a:rPr lang="en-US" kern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Golfers and teams that fail to comply with the Rules of Handicapping may face:</a:t>
            </a:r>
          </a:p>
          <a:p>
            <a:pPr>
              <a:buClr>
                <a:srgbClr val="000000"/>
              </a:buClr>
            </a:pPr>
            <a:endParaRPr lang="en-US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marL="57150" indent="-285750">
              <a:spcAft>
                <a:spcPts val="500"/>
              </a:spcAft>
              <a:buClr>
                <a:srgbClr val="000000"/>
              </a:buClr>
              <a:buFont typeface="Arial"/>
              <a:buChar char="•"/>
            </a:pPr>
            <a:r>
              <a:rPr lang="en-US" kern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Adjustments to Playing Handicaps for upcoming Interclub matches.</a:t>
            </a:r>
          </a:p>
          <a:p>
            <a:pPr marL="57150" indent="-285750">
              <a:spcAft>
                <a:spcPts val="500"/>
              </a:spcAft>
              <a:buClr>
                <a:srgbClr val="000000"/>
              </a:buClr>
              <a:buFont typeface="Arial"/>
              <a:buChar char="•"/>
            </a:pPr>
            <a:r>
              <a:rPr lang="en-US" kern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Point deductions for upcoming Interclub matches.</a:t>
            </a:r>
          </a:p>
          <a:p>
            <a:pPr marL="57150" indent="-285750">
              <a:spcAft>
                <a:spcPts val="500"/>
              </a:spcAft>
              <a:buClr>
                <a:srgbClr val="000000"/>
              </a:buClr>
              <a:buFont typeface="Arial"/>
              <a:buChar char="•"/>
            </a:pPr>
            <a:r>
              <a:rPr lang="en-US" kern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Disqualification.</a:t>
            </a:r>
          </a:p>
          <a:p>
            <a:pPr marL="57150" indent="-285750">
              <a:spcAft>
                <a:spcPts val="500"/>
              </a:spcAft>
              <a:buClr>
                <a:srgbClr val="000000"/>
              </a:buClr>
              <a:buFont typeface="Arial"/>
              <a:buChar char="•"/>
            </a:pPr>
            <a:r>
              <a:rPr lang="en-US" kern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Suspension.</a:t>
            </a:r>
          </a:p>
          <a:p>
            <a:pPr algn="ctr">
              <a:buClr>
                <a:srgbClr val="000000"/>
              </a:buClr>
            </a:pPr>
            <a:endParaRPr lang="en-US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pic>
        <p:nvPicPr>
          <p:cNvPr id="4" name="Google Shape;357;p47" descr="CGA NEW - Color">
            <a:extLst>
              <a:ext uri="{FF2B5EF4-FFF2-40B4-BE49-F238E27FC236}">
                <a16:creationId xmlns:a16="http://schemas.microsoft.com/office/drawing/2014/main" id="{49A17331-3426-EE3B-AD9D-89336EF0181C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860097" y="215875"/>
            <a:ext cx="664029" cy="66402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4506622-5E30-26C5-C84C-78E7895389B6}"/>
              </a:ext>
            </a:extLst>
          </p:cNvPr>
          <p:cNvSpPr txBox="1"/>
          <p:nvPr/>
        </p:nvSpPr>
        <p:spPr>
          <a:xfrm>
            <a:off x="2838450" y="390526"/>
            <a:ext cx="6572250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buClr>
                <a:srgbClr val="000000"/>
              </a:buClr>
            </a:pPr>
            <a:r>
              <a:rPr lang="en-US" sz="2400" kern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HANDICAPPING AND SCORING RECORDS</a:t>
            </a:r>
          </a:p>
        </p:txBody>
      </p:sp>
    </p:spTree>
    <p:extLst>
      <p:ext uri="{BB962C8B-B14F-4D97-AF65-F5344CB8AC3E}">
        <p14:creationId xmlns:p14="http://schemas.microsoft.com/office/powerpoint/2010/main" val="121335293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07d48c7-0760-4df1-ba08-084cff4a7925">
      <Terms xmlns="http://schemas.microsoft.com/office/infopath/2007/PartnerControls"/>
    </lcf76f155ced4ddcb4097134ff3c332f>
    <TaxCatchAll xmlns="f0ca624a-1427-4b12-a73c-88e61745b76d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7FAB419FED8D4AA9823029C342C4E8" ma:contentTypeVersion="14" ma:contentTypeDescription="Create a new document." ma:contentTypeScope="" ma:versionID="5ed35e0c6f82435c4a7f5b83fcbe33b0">
  <xsd:schema xmlns:xsd="http://www.w3.org/2001/XMLSchema" xmlns:xs="http://www.w3.org/2001/XMLSchema" xmlns:p="http://schemas.microsoft.com/office/2006/metadata/properties" xmlns:ns2="b07d48c7-0760-4df1-ba08-084cff4a7925" xmlns:ns3="f0ca624a-1427-4b12-a73c-88e61745b76d" targetNamespace="http://schemas.microsoft.com/office/2006/metadata/properties" ma:root="true" ma:fieldsID="da48c7c37ef89d916c85517868d4cf5c" ns2:_="" ns3:_="">
    <xsd:import namespace="b07d48c7-0760-4df1-ba08-084cff4a7925"/>
    <xsd:import namespace="f0ca624a-1427-4b12-a73c-88e61745b76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07d48c7-0760-4df1-ba08-084cff4a79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8e38bffa-4930-4490-98db-691f27f13d6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ca624a-1427-4b12-a73c-88e61745b76d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ae8dc654-d441-4fcf-979e-acd75e034f2b}" ma:internalName="TaxCatchAll" ma:showField="CatchAllData" ma:web="f0ca624a-1427-4b12-a73c-88e61745b76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0C99800-45A6-46E0-9C20-FC8790AD4182}">
  <ds:schemaRefs>
    <ds:schemaRef ds:uri="http://schemas.microsoft.com/office/2006/metadata/properties"/>
    <ds:schemaRef ds:uri="http://schemas.microsoft.com/office/infopath/2007/PartnerControls"/>
    <ds:schemaRef ds:uri="b07d48c7-0760-4df1-ba08-084cff4a7925"/>
    <ds:schemaRef ds:uri="f0ca624a-1427-4b12-a73c-88e61745b76d"/>
  </ds:schemaRefs>
</ds:datastoreItem>
</file>

<file path=customXml/itemProps2.xml><?xml version="1.0" encoding="utf-8"?>
<ds:datastoreItem xmlns:ds="http://schemas.openxmlformats.org/officeDocument/2006/customXml" ds:itemID="{5C070580-9E37-4B37-8FDE-451A8966736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07d48c7-0760-4df1-ba08-084cff4a7925"/>
    <ds:schemaRef ds:uri="f0ca624a-1427-4b12-a73c-88e61745b76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18C764F-C63E-44E6-8000-C0680B8336D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209</Words>
  <Application>Microsoft Office PowerPoint</Application>
  <PresentationFormat>Widescreen</PresentationFormat>
  <Paragraphs>24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1_Office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Hogan May</dc:creator>
  <cp:lastModifiedBy>Hogan May</cp:lastModifiedBy>
  <cp:revision>1</cp:revision>
  <dcterms:created xsi:type="dcterms:W3CDTF">2026-03-19T17:59:50Z</dcterms:created>
  <dcterms:modified xsi:type="dcterms:W3CDTF">2026-03-19T18:03:59Z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0x010100217FAB419FED8D4AA9823029C342C4E8</vt:lpwstr>
  </property>
</Properties>
</file>